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BEB"/>
    <a:srgbClr val="FFB7B7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996" y="-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311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246"/>
            </a:lvl1pPr>
            <a:lvl2pPr marL="237390" indent="0" algn="ctr">
              <a:buNone/>
              <a:defRPr sz="1038"/>
            </a:lvl2pPr>
            <a:lvl3pPr marL="474779" indent="0" algn="ctr">
              <a:buNone/>
              <a:defRPr sz="935"/>
            </a:lvl3pPr>
            <a:lvl4pPr marL="712169" indent="0" algn="ctr">
              <a:buNone/>
              <a:defRPr sz="831"/>
            </a:lvl4pPr>
            <a:lvl5pPr marL="949559" indent="0" algn="ctr">
              <a:buNone/>
              <a:defRPr sz="831"/>
            </a:lvl5pPr>
            <a:lvl6pPr marL="1186948" indent="0" algn="ctr">
              <a:buNone/>
              <a:defRPr sz="831"/>
            </a:lvl6pPr>
            <a:lvl7pPr marL="1424338" indent="0" algn="ctr">
              <a:buNone/>
              <a:defRPr sz="831"/>
            </a:lvl7pPr>
            <a:lvl8pPr marL="1661728" indent="0" algn="ctr">
              <a:buNone/>
              <a:defRPr sz="831"/>
            </a:lvl8pPr>
            <a:lvl9pPr marL="1899117" indent="0" algn="ctr">
              <a:buNone/>
              <a:defRPr sz="831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807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4717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311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1246">
                <a:solidFill>
                  <a:schemeClr val="tx1"/>
                </a:solidFill>
              </a:defRPr>
            </a:lvl1pPr>
            <a:lvl2pPr marL="237390" indent="0">
              <a:buNone/>
              <a:defRPr sz="1038">
                <a:solidFill>
                  <a:schemeClr val="tx1">
                    <a:tint val="75000"/>
                  </a:schemeClr>
                </a:solidFill>
              </a:defRPr>
            </a:lvl2pPr>
            <a:lvl3pPr marL="474779" indent="0">
              <a:buNone/>
              <a:defRPr sz="935">
                <a:solidFill>
                  <a:schemeClr val="tx1">
                    <a:tint val="75000"/>
                  </a:schemeClr>
                </a:solidFill>
              </a:defRPr>
            </a:lvl3pPr>
            <a:lvl4pPr marL="712169" indent="0">
              <a:buNone/>
              <a:defRPr sz="831">
                <a:solidFill>
                  <a:schemeClr val="tx1">
                    <a:tint val="75000"/>
                  </a:schemeClr>
                </a:solidFill>
              </a:defRPr>
            </a:lvl4pPr>
            <a:lvl5pPr marL="949559" indent="0">
              <a:buNone/>
              <a:defRPr sz="831">
                <a:solidFill>
                  <a:schemeClr val="tx1">
                    <a:tint val="75000"/>
                  </a:schemeClr>
                </a:solidFill>
              </a:defRPr>
            </a:lvl5pPr>
            <a:lvl6pPr marL="1186948" indent="0">
              <a:buNone/>
              <a:defRPr sz="831">
                <a:solidFill>
                  <a:schemeClr val="tx1">
                    <a:tint val="75000"/>
                  </a:schemeClr>
                </a:solidFill>
              </a:defRPr>
            </a:lvl6pPr>
            <a:lvl7pPr marL="1424338" indent="0">
              <a:buNone/>
              <a:defRPr sz="831">
                <a:solidFill>
                  <a:schemeClr val="tx1">
                    <a:tint val="75000"/>
                  </a:schemeClr>
                </a:solidFill>
              </a:defRPr>
            </a:lvl7pPr>
            <a:lvl8pPr marL="1661728" indent="0">
              <a:buNone/>
              <a:defRPr sz="831">
                <a:solidFill>
                  <a:schemeClr val="tx1">
                    <a:tint val="75000"/>
                  </a:schemeClr>
                </a:solidFill>
              </a:defRPr>
            </a:lvl8pPr>
            <a:lvl9pPr marL="1899117" indent="0">
              <a:buNone/>
              <a:defRPr sz="83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7536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6964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9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4"/>
            <a:ext cx="4190702" cy="823912"/>
          </a:xfrm>
        </p:spPr>
        <p:txBody>
          <a:bodyPr anchor="b"/>
          <a:lstStyle>
            <a:lvl1pPr marL="0" indent="0">
              <a:buNone/>
              <a:defRPr sz="1246" b="1"/>
            </a:lvl1pPr>
            <a:lvl2pPr marL="237390" indent="0">
              <a:buNone/>
              <a:defRPr sz="1038" b="1"/>
            </a:lvl2pPr>
            <a:lvl3pPr marL="474779" indent="0">
              <a:buNone/>
              <a:defRPr sz="935" b="1"/>
            </a:lvl3pPr>
            <a:lvl4pPr marL="712169" indent="0">
              <a:buNone/>
              <a:defRPr sz="831" b="1"/>
            </a:lvl4pPr>
            <a:lvl5pPr marL="949559" indent="0">
              <a:buNone/>
              <a:defRPr sz="831" b="1"/>
            </a:lvl5pPr>
            <a:lvl6pPr marL="1186948" indent="0">
              <a:buNone/>
              <a:defRPr sz="831" b="1"/>
            </a:lvl6pPr>
            <a:lvl7pPr marL="1424338" indent="0">
              <a:buNone/>
              <a:defRPr sz="831" b="1"/>
            </a:lvl7pPr>
            <a:lvl8pPr marL="1661728" indent="0">
              <a:buNone/>
              <a:defRPr sz="831" b="1"/>
            </a:lvl8pPr>
            <a:lvl9pPr marL="1899117" indent="0">
              <a:buNone/>
              <a:defRPr sz="831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6"/>
            <a:ext cx="4190702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4" y="1681164"/>
            <a:ext cx="4211340" cy="823912"/>
          </a:xfrm>
        </p:spPr>
        <p:txBody>
          <a:bodyPr anchor="b"/>
          <a:lstStyle>
            <a:lvl1pPr marL="0" indent="0">
              <a:buNone/>
              <a:defRPr sz="1246" b="1"/>
            </a:lvl1pPr>
            <a:lvl2pPr marL="237390" indent="0">
              <a:buNone/>
              <a:defRPr sz="1038" b="1"/>
            </a:lvl2pPr>
            <a:lvl3pPr marL="474779" indent="0">
              <a:buNone/>
              <a:defRPr sz="935" b="1"/>
            </a:lvl3pPr>
            <a:lvl4pPr marL="712169" indent="0">
              <a:buNone/>
              <a:defRPr sz="831" b="1"/>
            </a:lvl4pPr>
            <a:lvl5pPr marL="949559" indent="0">
              <a:buNone/>
              <a:defRPr sz="831" b="1"/>
            </a:lvl5pPr>
            <a:lvl6pPr marL="1186948" indent="0">
              <a:buNone/>
              <a:defRPr sz="831" b="1"/>
            </a:lvl6pPr>
            <a:lvl7pPr marL="1424338" indent="0">
              <a:buNone/>
              <a:defRPr sz="831" b="1"/>
            </a:lvl7pPr>
            <a:lvl8pPr marL="1661728" indent="0">
              <a:buNone/>
              <a:defRPr sz="831" b="1"/>
            </a:lvl8pPr>
            <a:lvl9pPr marL="1899117" indent="0">
              <a:buNone/>
              <a:defRPr sz="831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4" y="2505076"/>
            <a:ext cx="4211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1350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1694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8579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1662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1" y="987427"/>
            <a:ext cx="5014913" cy="4873625"/>
          </a:xfrm>
        </p:spPr>
        <p:txBody>
          <a:bodyPr/>
          <a:lstStyle>
            <a:lvl1pPr>
              <a:defRPr sz="1662"/>
            </a:lvl1pPr>
            <a:lvl2pPr>
              <a:defRPr sz="1454"/>
            </a:lvl2pPr>
            <a:lvl3pPr>
              <a:defRPr sz="1246"/>
            </a:lvl3pPr>
            <a:lvl4pPr>
              <a:defRPr sz="1038"/>
            </a:lvl4pPr>
            <a:lvl5pPr>
              <a:defRPr sz="1038"/>
            </a:lvl5pPr>
            <a:lvl6pPr>
              <a:defRPr sz="1038"/>
            </a:lvl6pPr>
            <a:lvl7pPr>
              <a:defRPr sz="1038"/>
            </a:lvl7pPr>
            <a:lvl8pPr>
              <a:defRPr sz="1038"/>
            </a:lvl8pPr>
            <a:lvl9pPr>
              <a:defRPr sz="1038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831"/>
            </a:lvl1pPr>
            <a:lvl2pPr marL="237390" indent="0">
              <a:buNone/>
              <a:defRPr sz="727"/>
            </a:lvl2pPr>
            <a:lvl3pPr marL="474779" indent="0">
              <a:buNone/>
              <a:defRPr sz="623"/>
            </a:lvl3pPr>
            <a:lvl4pPr marL="712169" indent="0">
              <a:buNone/>
              <a:defRPr sz="519"/>
            </a:lvl4pPr>
            <a:lvl5pPr marL="949559" indent="0">
              <a:buNone/>
              <a:defRPr sz="519"/>
            </a:lvl5pPr>
            <a:lvl6pPr marL="1186948" indent="0">
              <a:buNone/>
              <a:defRPr sz="519"/>
            </a:lvl6pPr>
            <a:lvl7pPr marL="1424338" indent="0">
              <a:buNone/>
              <a:defRPr sz="519"/>
            </a:lvl7pPr>
            <a:lvl8pPr marL="1661728" indent="0">
              <a:buNone/>
              <a:defRPr sz="519"/>
            </a:lvl8pPr>
            <a:lvl9pPr marL="1899117" indent="0">
              <a:buNone/>
              <a:defRPr sz="519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4346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1662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1" y="987427"/>
            <a:ext cx="5014913" cy="4873625"/>
          </a:xfrm>
        </p:spPr>
        <p:txBody>
          <a:bodyPr anchor="t"/>
          <a:lstStyle>
            <a:lvl1pPr marL="0" indent="0">
              <a:buNone/>
              <a:defRPr sz="1662"/>
            </a:lvl1pPr>
            <a:lvl2pPr marL="237390" indent="0">
              <a:buNone/>
              <a:defRPr sz="1454"/>
            </a:lvl2pPr>
            <a:lvl3pPr marL="474779" indent="0">
              <a:buNone/>
              <a:defRPr sz="1246"/>
            </a:lvl3pPr>
            <a:lvl4pPr marL="712169" indent="0">
              <a:buNone/>
              <a:defRPr sz="1038"/>
            </a:lvl4pPr>
            <a:lvl5pPr marL="949559" indent="0">
              <a:buNone/>
              <a:defRPr sz="1038"/>
            </a:lvl5pPr>
            <a:lvl6pPr marL="1186948" indent="0">
              <a:buNone/>
              <a:defRPr sz="1038"/>
            </a:lvl6pPr>
            <a:lvl7pPr marL="1424338" indent="0">
              <a:buNone/>
              <a:defRPr sz="1038"/>
            </a:lvl7pPr>
            <a:lvl8pPr marL="1661728" indent="0">
              <a:buNone/>
              <a:defRPr sz="1038"/>
            </a:lvl8pPr>
            <a:lvl9pPr marL="1899117" indent="0">
              <a:buNone/>
              <a:defRPr sz="1038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831"/>
            </a:lvl1pPr>
            <a:lvl2pPr marL="237390" indent="0">
              <a:buNone/>
              <a:defRPr sz="727"/>
            </a:lvl2pPr>
            <a:lvl3pPr marL="474779" indent="0">
              <a:buNone/>
              <a:defRPr sz="623"/>
            </a:lvl3pPr>
            <a:lvl4pPr marL="712169" indent="0">
              <a:buNone/>
              <a:defRPr sz="519"/>
            </a:lvl4pPr>
            <a:lvl5pPr marL="949559" indent="0">
              <a:buNone/>
              <a:defRPr sz="519"/>
            </a:lvl5pPr>
            <a:lvl6pPr marL="1186948" indent="0">
              <a:buNone/>
              <a:defRPr sz="519"/>
            </a:lvl6pPr>
            <a:lvl7pPr marL="1424338" indent="0">
              <a:buNone/>
              <a:defRPr sz="519"/>
            </a:lvl7pPr>
            <a:lvl8pPr marL="1661728" indent="0">
              <a:buNone/>
              <a:defRPr sz="519"/>
            </a:lvl8pPr>
            <a:lvl9pPr marL="1899117" indent="0">
              <a:buNone/>
              <a:defRPr sz="519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139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6234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58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7B46E-E971-4578-B247-BD77C86DEDA3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4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2235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74779" rtl="0" eaLnBrk="1" latinLnBrk="0" hangingPunct="1">
        <a:lnSpc>
          <a:spcPct val="90000"/>
        </a:lnSpc>
        <a:spcBef>
          <a:spcPct val="0"/>
        </a:spcBef>
        <a:buNone/>
        <a:defRPr sz="228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8695" indent="-118695" algn="l" defTabSz="474779" rtl="0" eaLnBrk="1" latinLnBrk="0" hangingPunct="1">
        <a:lnSpc>
          <a:spcPct val="90000"/>
        </a:lnSpc>
        <a:spcBef>
          <a:spcPts val="519"/>
        </a:spcBef>
        <a:buFont typeface="Arial" panose="020B0604020202020204" pitchFamily="34" charset="0"/>
        <a:buChar char="•"/>
        <a:defRPr sz="1454" kern="1200">
          <a:solidFill>
            <a:schemeClr val="tx1"/>
          </a:solidFill>
          <a:latin typeface="+mn-lt"/>
          <a:ea typeface="+mn-ea"/>
          <a:cs typeface="+mn-cs"/>
        </a:defRPr>
      </a:lvl1pPr>
      <a:lvl2pPr marL="356085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1246" kern="1200">
          <a:solidFill>
            <a:schemeClr val="tx1"/>
          </a:solidFill>
          <a:latin typeface="+mn-lt"/>
          <a:ea typeface="+mn-ea"/>
          <a:cs typeface="+mn-cs"/>
        </a:defRPr>
      </a:lvl2pPr>
      <a:lvl3pPr marL="593474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1038" kern="1200">
          <a:solidFill>
            <a:schemeClr val="tx1"/>
          </a:solidFill>
          <a:latin typeface="+mn-lt"/>
          <a:ea typeface="+mn-ea"/>
          <a:cs typeface="+mn-cs"/>
        </a:defRPr>
      </a:lvl3pPr>
      <a:lvl4pPr marL="830864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935" kern="1200">
          <a:solidFill>
            <a:schemeClr val="tx1"/>
          </a:solidFill>
          <a:latin typeface="+mn-lt"/>
          <a:ea typeface="+mn-ea"/>
          <a:cs typeface="+mn-cs"/>
        </a:defRPr>
      </a:lvl4pPr>
      <a:lvl5pPr marL="1068254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935" kern="1200">
          <a:solidFill>
            <a:schemeClr val="tx1"/>
          </a:solidFill>
          <a:latin typeface="+mn-lt"/>
          <a:ea typeface="+mn-ea"/>
          <a:cs typeface="+mn-cs"/>
        </a:defRPr>
      </a:lvl5pPr>
      <a:lvl6pPr marL="1305643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93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33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935" kern="1200">
          <a:solidFill>
            <a:schemeClr val="tx1"/>
          </a:solidFill>
          <a:latin typeface="+mn-lt"/>
          <a:ea typeface="+mn-ea"/>
          <a:cs typeface="+mn-cs"/>
        </a:defRPr>
      </a:lvl7pPr>
      <a:lvl8pPr marL="1780423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935" kern="1200">
          <a:solidFill>
            <a:schemeClr val="tx1"/>
          </a:solidFill>
          <a:latin typeface="+mn-lt"/>
          <a:ea typeface="+mn-ea"/>
          <a:cs typeface="+mn-cs"/>
        </a:defRPr>
      </a:lvl8pPr>
      <a:lvl9pPr marL="2017812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9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1pPr>
      <a:lvl2pPr marL="237390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2pPr>
      <a:lvl3pPr marL="474779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3pPr>
      <a:lvl4pPr marL="712169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4pPr>
      <a:lvl5pPr marL="949559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5pPr>
      <a:lvl6pPr marL="1186948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6pPr>
      <a:lvl7pPr marL="1424338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7pPr>
      <a:lvl8pPr marL="1661728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8pPr>
      <a:lvl9pPr marL="1899117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openxmlformats.org/officeDocument/2006/relationships/image" Target="../media/image15.png"/><Relationship Id="rId26" Type="http://schemas.openxmlformats.org/officeDocument/2006/relationships/image" Target="../media/image23.png"/><Relationship Id="rId21" Type="http://schemas.openxmlformats.org/officeDocument/2006/relationships/image" Target="../media/image18.jpeg"/><Relationship Id="rId34" Type="http://schemas.openxmlformats.org/officeDocument/2006/relationships/image" Target="../media/image30.png"/><Relationship Id="rId7" Type="http://schemas.openxmlformats.org/officeDocument/2006/relationships/image" Target="../media/image6.jpeg"/><Relationship Id="rId12" Type="http://schemas.openxmlformats.org/officeDocument/2006/relationships/image" Target="../media/image10.png"/><Relationship Id="rId17" Type="http://schemas.openxmlformats.org/officeDocument/2006/relationships/hyperlink" Target="https://www.ecoledecrevette.fr/tables-d-addition-a94766371/" TargetMode="External"/><Relationship Id="rId25" Type="http://schemas.openxmlformats.org/officeDocument/2006/relationships/image" Target="../media/image22.png"/><Relationship Id="rId33" Type="http://schemas.openxmlformats.org/officeDocument/2006/relationships/image" Target="../media/image29.jpeg"/><Relationship Id="rId38" Type="http://schemas.openxmlformats.org/officeDocument/2006/relationships/image" Target="../media/image32.pn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20" Type="http://schemas.openxmlformats.org/officeDocument/2006/relationships/image" Target="../media/image17.png"/><Relationship Id="rId29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24" Type="http://schemas.openxmlformats.org/officeDocument/2006/relationships/image" Target="../media/image21.png"/><Relationship Id="rId32" Type="http://schemas.openxmlformats.org/officeDocument/2006/relationships/hyperlink" Target="https://www.didacto.com/jeux-pour-compter-et-denombrer/3561-machine-a-additions-aimantee-765023063684.html" TargetMode="External"/><Relationship Id="rId37" Type="http://schemas.openxmlformats.org/officeDocument/2006/relationships/hyperlink" Target="https://drive.google.com/file/d/1f_omp2NGMduXHr6VQxdGLjb5UA5nOnpH/view" TargetMode="External"/><Relationship Id="rId5" Type="http://schemas.openxmlformats.org/officeDocument/2006/relationships/image" Target="../media/image4.jpeg"/><Relationship Id="rId15" Type="http://schemas.openxmlformats.org/officeDocument/2006/relationships/image" Target="../media/image13.png"/><Relationship Id="rId23" Type="http://schemas.openxmlformats.org/officeDocument/2006/relationships/image" Target="../media/image20.png"/><Relationship Id="rId28" Type="http://schemas.openxmlformats.org/officeDocument/2006/relationships/image" Target="../media/image25.jpeg"/><Relationship Id="rId36" Type="http://schemas.openxmlformats.org/officeDocument/2006/relationships/image" Target="../media/image31.jpeg"/><Relationship Id="rId10" Type="http://schemas.openxmlformats.org/officeDocument/2006/relationships/image" Target="../media/image8.png"/><Relationship Id="rId19" Type="http://schemas.openxmlformats.org/officeDocument/2006/relationships/image" Target="../media/image16.png"/><Relationship Id="rId31" Type="http://schemas.openxmlformats.org/officeDocument/2006/relationships/image" Target="../media/image28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19.png"/><Relationship Id="rId27" Type="http://schemas.openxmlformats.org/officeDocument/2006/relationships/image" Target="../media/image24.jpeg"/><Relationship Id="rId30" Type="http://schemas.openxmlformats.org/officeDocument/2006/relationships/image" Target="../media/image27.png"/><Relationship Id="rId35" Type="http://schemas.openxmlformats.org/officeDocument/2006/relationships/hyperlink" Target="https://kindergartencenter.blogspot.com/2013/03/t-shirt-download-freebie.html" TargetMode="External"/><Relationship Id="rId8" Type="http://schemas.openxmlformats.org/officeDocument/2006/relationships/hyperlink" Target="https://www.ecoledecrevette.fr/calcul-mental-dans-la-tete-et-sur-les-doigts-a128433554/" TargetMode="External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0.png"/><Relationship Id="rId18" Type="http://schemas.openxmlformats.org/officeDocument/2006/relationships/image" Target="../media/image43.jpeg"/><Relationship Id="rId26" Type="http://schemas.openxmlformats.org/officeDocument/2006/relationships/image" Target="../media/image48.png"/><Relationship Id="rId39" Type="http://schemas.openxmlformats.org/officeDocument/2006/relationships/hyperlink" Target="https://www.ecoledecrevette.fr/tables-d-addition-a94766371/" TargetMode="External"/><Relationship Id="rId21" Type="http://schemas.openxmlformats.org/officeDocument/2006/relationships/hyperlink" Target="https://www.logicieleducatif.fr/jeu/les-complements-a-10" TargetMode="External"/><Relationship Id="rId34" Type="http://schemas.openxmlformats.org/officeDocument/2006/relationships/image" Target="../media/image55.png"/><Relationship Id="rId42" Type="http://schemas.openxmlformats.org/officeDocument/2006/relationships/image" Target="../media/image58.png"/><Relationship Id="rId7" Type="http://schemas.openxmlformats.org/officeDocument/2006/relationships/hyperlink" Target="http://leblogducancre.com/superadditionnator-un-jeu-de-plateau-pour-additionner/" TargetMode="External"/><Relationship Id="rId2" Type="http://schemas.openxmlformats.org/officeDocument/2006/relationships/image" Target="../media/image33.png"/><Relationship Id="rId16" Type="http://schemas.openxmlformats.org/officeDocument/2006/relationships/image" Target="../media/image42.jpeg"/><Relationship Id="rId29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11" Type="http://schemas.openxmlformats.org/officeDocument/2006/relationships/hyperlink" Target="https://www.ecoledecrevette.fr/les-complements-a-un-petit-nombre/" TargetMode="External"/><Relationship Id="rId24" Type="http://schemas.openxmlformats.org/officeDocument/2006/relationships/image" Target="../media/image46.png"/><Relationship Id="rId32" Type="http://schemas.openxmlformats.org/officeDocument/2006/relationships/image" Target="../media/image53.png"/><Relationship Id="rId37" Type="http://schemas.openxmlformats.org/officeDocument/2006/relationships/image" Target="../media/image57.png"/><Relationship Id="rId40" Type="http://schemas.openxmlformats.org/officeDocument/2006/relationships/image" Target="../media/image15.png"/><Relationship Id="rId45" Type="http://schemas.openxmlformats.org/officeDocument/2006/relationships/image" Target="../media/image60.png"/><Relationship Id="rId5" Type="http://schemas.openxmlformats.org/officeDocument/2006/relationships/hyperlink" Target="https://lutinbazar.fr/speedy-calculo-jeu-sur-les-decompositions/" TargetMode="External"/><Relationship Id="rId15" Type="http://schemas.openxmlformats.org/officeDocument/2006/relationships/hyperlink" Target="https://www.remuemeninge.fr/materiel-pedagogique/541-arbre-a-compter.html" TargetMode="External"/><Relationship Id="rId23" Type="http://schemas.openxmlformats.org/officeDocument/2006/relationships/hyperlink" Target="https://classeadeux.fr/ateliers-doubles-et-moities/" TargetMode="External"/><Relationship Id="rId28" Type="http://schemas.openxmlformats.org/officeDocument/2006/relationships/image" Target="../media/image49.png"/><Relationship Id="rId36" Type="http://schemas.openxmlformats.org/officeDocument/2006/relationships/hyperlink" Target="https://ictgames.com/mobilePage/funkyMummy/index.html" TargetMode="External"/><Relationship Id="rId10" Type="http://schemas.openxmlformats.org/officeDocument/2006/relationships/image" Target="../media/image38.jpeg"/><Relationship Id="rId19" Type="http://schemas.openxmlformats.org/officeDocument/2006/relationships/hyperlink" Target="https://www.arcademics.com/games/jet-ski" TargetMode="External"/><Relationship Id="rId31" Type="http://schemas.openxmlformats.org/officeDocument/2006/relationships/image" Target="../media/image52.png"/><Relationship Id="rId44" Type="http://schemas.openxmlformats.org/officeDocument/2006/relationships/image" Target="../media/image59.png"/><Relationship Id="rId4" Type="http://schemas.openxmlformats.org/officeDocument/2006/relationships/image" Target="../media/image34.png"/><Relationship Id="rId9" Type="http://schemas.openxmlformats.org/officeDocument/2006/relationships/image" Target="../media/image37.png"/><Relationship Id="rId14" Type="http://schemas.openxmlformats.org/officeDocument/2006/relationships/image" Target="../media/image41.png"/><Relationship Id="rId22" Type="http://schemas.openxmlformats.org/officeDocument/2006/relationships/image" Target="../media/image45.png"/><Relationship Id="rId27" Type="http://schemas.openxmlformats.org/officeDocument/2006/relationships/hyperlink" Target="https://www.logicieleducatif.fr/jeu/les-doubles-et-moities-version-star-wars" TargetMode="External"/><Relationship Id="rId30" Type="http://schemas.openxmlformats.org/officeDocument/2006/relationships/image" Target="../media/image51.png"/><Relationship Id="rId35" Type="http://schemas.openxmlformats.org/officeDocument/2006/relationships/image" Target="../media/image56.png"/><Relationship Id="rId43" Type="http://schemas.openxmlformats.org/officeDocument/2006/relationships/hyperlink" Target="https://addition.classeadeux.fr/test" TargetMode="External"/><Relationship Id="rId8" Type="http://schemas.openxmlformats.org/officeDocument/2006/relationships/image" Target="../media/image36.png"/><Relationship Id="rId3" Type="http://schemas.openxmlformats.org/officeDocument/2006/relationships/hyperlink" Target="https://www.bcd-jeux.fr/jeux-educatifs-scolaires/9818-tam-tam-superplus-les-tables-d-addition-ab-ludis-editions-9791091185165.html" TargetMode="External"/><Relationship Id="rId12" Type="http://schemas.openxmlformats.org/officeDocument/2006/relationships/image" Target="../media/image39.png"/><Relationship Id="rId17" Type="http://schemas.openxmlformats.org/officeDocument/2006/relationships/hyperlink" Target="https://www.didacto.com/jeux-pour-compter-et-denombrer/2608-je-vois-10-765023817713.html" TargetMode="External"/><Relationship Id="rId25" Type="http://schemas.openxmlformats.org/officeDocument/2006/relationships/image" Target="../media/image47.png"/><Relationship Id="rId33" Type="http://schemas.openxmlformats.org/officeDocument/2006/relationships/image" Target="../media/image54.png"/><Relationship Id="rId38" Type="http://schemas.openxmlformats.org/officeDocument/2006/relationships/image" Target="../media/image14.png"/><Relationship Id="rId20" Type="http://schemas.openxmlformats.org/officeDocument/2006/relationships/image" Target="../media/image44.png"/><Relationship Id="rId41" Type="http://schemas.openxmlformats.org/officeDocument/2006/relationships/hyperlink" Target="https://www.nurturedneurons.com/rainbow-number-bonds-to-ten/" TargetMode="Externa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71.png"/><Relationship Id="rId26" Type="http://schemas.openxmlformats.org/officeDocument/2006/relationships/image" Target="../media/image2.jpeg"/><Relationship Id="rId39" Type="http://schemas.openxmlformats.org/officeDocument/2006/relationships/image" Target="../media/image82.png"/><Relationship Id="rId21" Type="http://schemas.openxmlformats.org/officeDocument/2006/relationships/image" Target="../media/image24.jpeg"/><Relationship Id="rId34" Type="http://schemas.openxmlformats.org/officeDocument/2006/relationships/image" Target="../media/image19.png"/><Relationship Id="rId7" Type="http://schemas.openxmlformats.org/officeDocument/2006/relationships/image" Target="../media/image28.png"/><Relationship Id="rId12" Type="http://schemas.openxmlformats.org/officeDocument/2006/relationships/image" Target="../media/image68.png"/><Relationship Id="rId17" Type="http://schemas.openxmlformats.org/officeDocument/2006/relationships/image" Target="../media/image70.jpeg"/><Relationship Id="rId25" Type="http://schemas.openxmlformats.org/officeDocument/2006/relationships/image" Target="../media/image76.png"/><Relationship Id="rId33" Type="http://schemas.openxmlformats.org/officeDocument/2006/relationships/image" Target="../media/image79.png"/><Relationship Id="rId38" Type="http://schemas.openxmlformats.org/officeDocument/2006/relationships/hyperlink" Target="https://ictgames.com/mobilePage/handyCounters/index.html" TargetMode="External"/><Relationship Id="rId2" Type="http://schemas.openxmlformats.org/officeDocument/2006/relationships/image" Target="../media/image61.png"/><Relationship Id="rId16" Type="http://schemas.openxmlformats.org/officeDocument/2006/relationships/image" Target="../media/image69.png"/><Relationship Id="rId20" Type="http://schemas.openxmlformats.org/officeDocument/2006/relationships/image" Target="../media/image72.png"/><Relationship Id="rId29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11" Type="http://schemas.openxmlformats.org/officeDocument/2006/relationships/hyperlink" Target="https://classeadeux.fr/jeu-sens-addition-et-soustraction/" TargetMode="External"/><Relationship Id="rId24" Type="http://schemas.openxmlformats.org/officeDocument/2006/relationships/image" Target="../media/image75.png"/><Relationship Id="rId32" Type="http://schemas.openxmlformats.org/officeDocument/2006/relationships/image" Target="../media/image78.png"/><Relationship Id="rId37" Type="http://schemas.openxmlformats.org/officeDocument/2006/relationships/image" Target="../media/image81.jpeg"/><Relationship Id="rId5" Type="http://schemas.openxmlformats.org/officeDocument/2006/relationships/image" Target="../media/image64.png"/><Relationship Id="rId15" Type="http://schemas.openxmlformats.org/officeDocument/2006/relationships/hyperlink" Target="https://cerianthenclasse.com/2020/01/15/compter-a-rebours-au-cp/" TargetMode="External"/><Relationship Id="rId23" Type="http://schemas.openxmlformats.org/officeDocument/2006/relationships/image" Target="../media/image74.png"/><Relationship Id="rId28" Type="http://schemas.openxmlformats.org/officeDocument/2006/relationships/image" Target="../media/image4.jpeg"/><Relationship Id="rId36" Type="http://schemas.openxmlformats.org/officeDocument/2006/relationships/hyperlink" Target="https://www.didacto.com/calcul-mental-additions-et-soustractions/5865-numicon-boite-de-95-9780198487272.html" TargetMode="External"/><Relationship Id="rId10" Type="http://schemas.openxmlformats.org/officeDocument/2006/relationships/image" Target="../media/image67.png"/><Relationship Id="rId19" Type="http://schemas.openxmlformats.org/officeDocument/2006/relationships/hyperlink" Target="https://ictgames.com/mobilePage/numberL/index.html" TargetMode="External"/><Relationship Id="rId31" Type="http://schemas.openxmlformats.org/officeDocument/2006/relationships/image" Target="../media/image77.png"/><Relationship Id="rId4" Type="http://schemas.openxmlformats.org/officeDocument/2006/relationships/image" Target="../media/image63.png"/><Relationship Id="rId9" Type="http://schemas.openxmlformats.org/officeDocument/2006/relationships/image" Target="../media/image66.png"/><Relationship Id="rId14" Type="http://schemas.openxmlformats.org/officeDocument/2006/relationships/image" Target="../media/image11.png"/><Relationship Id="rId22" Type="http://schemas.openxmlformats.org/officeDocument/2006/relationships/image" Target="../media/image73.png"/><Relationship Id="rId27" Type="http://schemas.openxmlformats.org/officeDocument/2006/relationships/image" Target="../media/image3.png"/><Relationship Id="rId30" Type="http://schemas.openxmlformats.org/officeDocument/2006/relationships/image" Target="../media/image6.jpeg"/><Relationship Id="rId35" Type="http://schemas.openxmlformats.org/officeDocument/2006/relationships/image" Target="../media/image80.png"/><Relationship Id="rId8" Type="http://schemas.openxmlformats.org/officeDocument/2006/relationships/hyperlink" Target="https://www.123homeschool4me.com/free-fact-family-math-worksheets_27/" TargetMode="External"/><Relationship Id="rId3" Type="http://schemas.openxmlformats.org/officeDocument/2006/relationships/image" Target="../media/image62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2.png"/><Relationship Id="rId18" Type="http://schemas.openxmlformats.org/officeDocument/2006/relationships/image" Target="../media/image97.png"/><Relationship Id="rId26" Type="http://schemas.openxmlformats.org/officeDocument/2006/relationships/image" Target="../media/image105.png"/><Relationship Id="rId39" Type="http://schemas.openxmlformats.org/officeDocument/2006/relationships/image" Target="../media/image117.png"/><Relationship Id="rId21" Type="http://schemas.openxmlformats.org/officeDocument/2006/relationships/image" Target="../media/image100.png"/><Relationship Id="rId34" Type="http://schemas.openxmlformats.org/officeDocument/2006/relationships/image" Target="../media/image112.png"/><Relationship Id="rId7" Type="http://schemas.openxmlformats.org/officeDocument/2006/relationships/image" Target="../media/image86.png"/><Relationship Id="rId12" Type="http://schemas.openxmlformats.org/officeDocument/2006/relationships/image" Target="../media/image91.png"/><Relationship Id="rId17" Type="http://schemas.openxmlformats.org/officeDocument/2006/relationships/image" Target="../media/image96.png"/><Relationship Id="rId25" Type="http://schemas.openxmlformats.org/officeDocument/2006/relationships/image" Target="../media/image104.png"/><Relationship Id="rId33" Type="http://schemas.openxmlformats.org/officeDocument/2006/relationships/image" Target="../media/image111.png"/><Relationship Id="rId38" Type="http://schemas.openxmlformats.org/officeDocument/2006/relationships/image" Target="../media/image116.png"/><Relationship Id="rId2" Type="http://schemas.openxmlformats.org/officeDocument/2006/relationships/hyperlink" Target="https://www.multimaths.net/120s.php" TargetMode="External"/><Relationship Id="rId16" Type="http://schemas.openxmlformats.org/officeDocument/2006/relationships/image" Target="../media/image95.png"/><Relationship Id="rId20" Type="http://schemas.openxmlformats.org/officeDocument/2006/relationships/image" Target="../media/image99.png"/><Relationship Id="rId29" Type="http://schemas.openxmlformats.org/officeDocument/2006/relationships/image" Target="../media/image10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24" Type="http://schemas.openxmlformats.org/officeDocument/2006/relationships/image" Target="../media/image103.png"/><Relationship Id="rId32" Type="http://schemas.openxmlformats.org/officeDocument/2006/relationships/image" Target="../media/image110.png"/><Relationship Id="rId37" Type="http://schemas.openxmlformats.org/officeDocument/2006/relationships/image" Target="../media/image115.png"/><Relationship Id="rId5" Type="http://schemas.openxmlformats.org/officeDocument/2006/relationships/image" Target="../media/image19.png"/><Relationship Id="rId15" Type="http://schemas.openxmlformats.org/officeDocument/2006/relationships/image" Target="../media/image94.png"/><Relationship Id="rId23" Type="http://schemas.openxmlformats.org/officeDocument/2006/relationships/image" Target="../media/image102.png"/><Relationship Id="rId28" Type="http://schemas.openxmlformats.org/officeDocument/2006/relationships/hyperlink" Target="https://www.jepeuxpasjaimaths.fr/" TargetMode="External"/><Relationship Id="rId36" Type="http://schemas.openxmlformats.org/officeDocument/2006/relationships/image" Target="../media/image114.png"/><Relationship Id="rId10" Type="http://schemas.openxmlformats.org/officeDocument/2006/relationships/image" Target="../media/image89.png"/><Relationship Id="rId19" Type="http://schemas.openxmlformats.org/officeDocument/2006/relationships/image" Target="../media/image98.png"/><Relationship Id="rId31" Type="http://schemas.openxmlformats.org/officeDocument/2006/relationships/image" Target="../media/image109.png"/><Relationship Id="rId4" Type="http://schemas.openxmlformats.org/officeDocument/2006/relationships/image" Target="../media/image84.png"/><Relationship Id="rId9" Type="http://schemas.openxmlformats.org/officeDocument/2006/relationships/image" Target="../media/image88.png"/><Relationship Id="rId14" Type="http://schemas.openxmlformats.org/officeDocument/2006/relationships/image" Target="../media/image93.png"/><Relationship Id="rId22" Type="http://schemas.openxmlformats.org/officeDocument/2006/relationships/image" Target="../media/image101.png"/><Relationship Id="rId27" Type="http://schemas.openxmlformats.org/officeDocument/2006/relationships/image" Target="../media/image106.png"/><Relationship Id="rId30" Type="http://schemas.openxmlformats.org/officeDocument/2006/relationships/image" Target="../media/image108.jpeg"/><Relationship Id="rId35" Type="http://schemas.openxmlformats.org/officeDocument/2006/relationships/image" Target="../media/image113.png"/><Relationship Id="rId8" Type="http://schemas.openxmlformats.org/officeDocument/2006/relationships/image" Target="../media/image87.png"/><Relationship Id="rId3" Type="http://schemas.openxmlformats.org/officeDocument/2006/relationships/image" Target="../media/image8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image" Target="../media/image127.png"/><Relationship Id="rId18" Type="http://schemas.openxmlformats.org/officeDocument/2006/relationships/image" Target="../media/image131.png"/><Relationship Id="rId3" Type="http://schemas.openxmlformats.org/officeDocument/2006/relationships/image" Target="../media/image119.png"/><Relationship Id="rId21" Type="http://schemas.openxmlformats.org/officeDocument/2006/relationships/image" Target="../media/image134.png"/><Relationship Id="rId7" Type="http://schemas.openxmlformats.org/officeDocument/2006/relationships/image" Target="../media/image123.png"/><Relationship Id="rId12" Type="http://schemas.openxmlformats.org/officeDocument/2006/relationships/image" Target="../media/image126.png"/><Relationship Id="rId17" Type="http://schemas.openxmlformats.org/officeDocument/2006/relationships/image" Target="../media/image130.png"/><Relationship Id="rId2" Type="http://schemas.openxmlformats.org/officeDocument/2006/relationships/image" Target="../media/image118.png"/><Relationship Id="rId16" Type="http://schemas.openxmlformats.org/officeDocument/2006/relationships/hyperlink" Target="https://ictgames.com/mobilePage/vertical/index.html" TargetMode="External"/><Relationship Id="rId20" Type="http://schemas.openxmlformats.org/officeDocument/2006/relationships/image" Target="../media/image1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2.png"/><Relationship Id="rId11" Type="http://schemas.openxmlformats.org/officeDocument/2006/relationships/image" Target="../media/image83.png"/><Relationship Id="rId24" Type="http://schemas.openxmlformats.org/officeDocument/2006/relationships/image" Target="../media/image137.png"/><Relationship Id="rId5" Type="http://schemas.openxmlformats.org/officeDocument/2006/relationships/image" Target="../media/image121.png"/><Relationship Id="rId15" Type="http://schemas.openxmlformats.org/officeDocument/2006/relationships/image" Target="../media/image129.png"/><Relationship Id="rId23" Type="http://schemas.openxmlformats.org/officeDocument/2006/relationships/image" Target="../media/image136.jpeg"/><Relationship Id="rId10" Type="http://schemas.openxmlformats.org/officeDocument/2006/relationships/hyperlink" Target="https://www.multimaths.net/120s.php" TargetMode="External"/><Relationship Id="rId19" Type="http://schemas.openxmlformats.org/officeDocument/2006/relationships/image" Target="../media/image132.png"/><Relationship Id="rId4" Type="http://schemas.openxmlformats.org/officeDocument/2006/relationships/image" Target="../media/image120.png"/><Relationship Id="rId9" Type="http://schemas.openxmlformats.org/officeDocument/2006/relationships/image" Target="../media/image125.png"/><Relationship Id="rId14" Type="http://schemas.openxmlformats.org/officeDocument/2006/relationships/image" Target="../media/image128.png"/><Relationship Id="rId22" Type="http://schemas.openxmlformats.org/officeDocument/2006/relationships/image" Target="../media/image13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ictgames.com/mobilePage/verticalSub/index.html" TargetMode="External"/><Relationship Id="rId13" Type="http://schemas.openxmlformats.org/officeDocument/2006/relationships/image" Target="../media/image146.png"/><Relationship Id="rId18" Type="http://schemas.openxmlformats.org/officeDocument/2006/relationships/image" Target="../media/image151.png"/><Relationship Id="rId26" Type="http://schemas.openxmlformats.org/officeDocument/2006/relationships/image" Target="../media/image157.png"/><Relationship Id="rId3" Type="http://schemas.openxmlformats.org/officeDocument/2006/relationships/image" Target="../media/image139.png"/><Relationship Id="rId21" Type="http://schemas.openxmlformats.org/officeDocument/2006/relationships/hyperlink" Target="https://www.multimaths.net/120s.php" TargetMode="External"/><Relationship Id="rId7" Type="http://schemas.openxmlformats.org/officeDocument/2006/relationships/image" Target="../media/image143.png"/><Relationship Id="rId12" Type="http://schemas.openxmlformats.org/officeDocument/2006/relationships/image" Target="../media/image145.png"/><Relationship Id="rId17" Type="http://schemas.openxmlformats.org/officeDocument/2006/relationships/image" Target="../media/image150.png"/><Relationship Id="rId25" Type="http://schemas.openxmlformats.org/officeDocument/2006/relationships/image" Target="../media/image156.png"/><Relationship Id="rId2" Type="http://schemas.openxmlformats.org/officeDocument/2006/relationships/image" Target="../media/image138.png"/><Relationship Id="rId16" Type="http://schemas.openxmlformats.org/officeDocument/2006/relationships/image" Target="../media/image149.png"/><Relationship Id="rId20" Type="http://schemas.openxmlformats.org/officeDocument/2006/relationships/image" Target="../media/image153.png"/><Relationship Id="rId29" Type="http://schemas.openxmlformats.org/officeDocument/2006/relationships/image" Target="../media/image1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2.png"/><Relationship Id="rId11" Type="http://schemas.openxmlformats.org/officeDocument/2006/relationships/image" Target="../media/image130.png"/><Relationship Id="rId24" Type="http://schemas.openxmlformats.org/officeDocument/2006/relationships/image" Target="../media/image155.png"/><Relationship Id="rId5" Type="http://schemas.openxmlformats.org/officeDocument/2006/relationships/image" Target="../media/image141.png"/><Relationship Id="rId15" Type="http://schemas.openxmlformats.org/officeDocument/2006/relationships/image" Target="../media/image148.png"/><Relationship Id="rId23" Type="http://schemas.openxmlformats.org/officeDocument/2006/relationships/image" Target="../media/image154.png"/><Relationship Id="rId28" Type="http://schemas.openxmlformats.org/officeDocument/2006/relationships/image" Target="../media/image159.png"/><Relationship Id="rId10" Type="http://schemas.openxmlformats.org/officeDocument/2006/relationships/hyperlink" Target="https://ictgames.com/mobilePage/vertical/index.html" TargetMode="External"/><Relationship Id="rId19" Type="http://schemas.openxmlformats.org/officeDocument/2006/relationships/image" Target="../media/image152.png"/><Relationship Id="rId31" Type="http://schemas.openxmlformats.org/officeDocument/2006/relationships/image" Target="../media/image136.jpeg"/><Relationship Id="rId4" Type="http://schemas.openxmlformats.org/officeDocument/2006/relationships/image" Target="../media/image140.png"/><Relationship Id="rId9" Type="http://schemas.openxmlformats.org/officeDocument/2006/relationships/image" Target="../media/image144.png"/><Relationship Id="rId14" Type="http://schemas.openxmlformats.org/officeDocument/2006/relationships/image" Target="../media/image147.png"/><Relationship Id="rId22" Type="http://schemas.openxmlformats.org/officeDocument/2006/relationships/image" Target="../media/image83.png"/><Relationship Id="rId27" Type="http://schemas.openxmlformats.org/officeDocument/2006/relationships/image" Target="../media/image158.png"/><Relationship Id="rId30" Type="http://schemas.openxmlformats.org/officeDocument/2006/relationships/image" Target="../media/image1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AFECC36-2C27-494F-8BD1-750DD17F2469}"/>
              </a:ext>
            </a:extLst>
          </p:cNvPr>
          <p:cNvSpPr txBox="1"/>
          <p:nvPr/>
        </p:nvSpPr>
        <p:spPr>
          <a:xfrm>
            <a:off x="3013013" y="55096"/>
            <a:ext cx="3879973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62" dirty="0">
                <a:latin typeface="KG Second Chances Sketch" panose="02000000000000000000" pitchFamily="2" charset="0"/>
              </a:rPr>
              <a:t>CP : Détail des séances de calcul</a:t>
            </a:r>
          </a:p>
        </p:txBody>
      </p:sp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7DAAE547-7D31-460A-903F-E0CAA771AB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4208966"/>
              </p:ext>
            </p:extLst>
          </p:nvPr>
        </p:nvGraphicFramePr>
        <p:xfrm>
          <a:off x="155322" y="456314"/>
          <a:ext cx="9595356" cy="58434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429">
                  <a:extLst>
                    <a:ext uri="{9D8B030D-6E8A-4147-A177-3AD203B41FA5}">
                      <a16:colId xmlns:a16="http://schemas.microsoft.com/office/drawing/2014/main" val="2486207615"/>
                    </a:ext>
                  </a:extLst>
                </a:gridCol>
                <a:gridCol w="900516">
                  <a:extLst>
                    <a:ext uri="{9D8B030D-6E8A-4147-A177-3AD203B41FA5}">
                      <a16:colId xmlns:a16="http://schemas.microsoft.com/office/drawing/2014/main" val="212729432"/>
                    </a:ext>
                  </a:extLst>
                </a:gridCol>
                <a:gridCol w="3039293">
                  <a:extLst>
                    <a:ext uri="{9D8B030D-6E8A-4147-A177-3AD203B41FA5}">
                      <a16:colId xmlns:a16="http://schemas.microsoft.com/office/drawing/2014/main" val="962256674"/>
                    </a:ext>
                  </a:extLst>
                </a:gridCol>
                <a:gridCol w="967015">
                  <a:extLst>
                    <a:ext uri="{9D8B030D-6E8A-4147-A177-3AD203B41FA5}">
                      <a16:colId xmlns:a16="http://schemas.microsoft.com/office/drawing/2014/main" val="4234840764"/>
                    </a:ext>
                  </a:extLst>
                </a:gridCol>
                <a:gridCol w="523930">
                  <a:extLst>
                    <a:ext uri="{9D8B030D-6E8A-4147-A177-3AD203B41FA5}">
                      <a16:colId xmlns:a16="http://schemas.microsoft.com/office/drawing/2014/main" val="21059080"/>
                    </a:ext>
                  </a:extLst>
                </a:gridCol>
                <a:gridCol w="88705">
                  <a:extLst>
                    <a:ext uri="{9D8B030D-6E8A-4147-A177-3AD203B41FA5}">
                      <a16:colId xmlns:a16="http://schemas.microsoft.com/office/drawing/2014/main" val="3251636778"/>
                    </a:ext>
                  </a:extLst>
                </a:gridCol>
                <a:gridCol w="173121">
                  <a:extLst>
                    <a:ext uri="{9D8B030D-6E8A-4147-A177-3AD203B41FA5}">
                      <a16:colId xmlns:a16="http://schemas.microsoft.com/office/drawing/2014/main" val="2496650591"/>
                    </a:ext>
                  </a:extLst>
                </a:gridCol>
                <a:gridCol w="378280">
                  <a:extLst>
                    <a:ext uri="{9D8B030D-6E8A-4147-A177-3AD203B41FA5}">
                      <a16:colId xmlns:a16="http://schemas.microsoft.com/office/drawing/2014/main" val="172607511"/>
                    </a:ext>
                  </a:extLst>
                </a:gridCol>
                <a:gridCol w="383687">
                  <a:extLst>
                    <a:ext uri="{9D8B030D-6E8A-4147-A177-3AD203B41FA5}">
                      <a16:colId xmlns:a16="http://schemas.microsoft.com/office/drawing/2014/main" val="427596190"/>
                    </a:ext>
                  </a:extLst>
                </a:gridCol>
                <a:gridCol w="583329">
                  <a:extLst>
                    <a:ext uri="{9D8B030D-6E8A-4147-A177-3AD203B41FA5}">
                      <a16:colId xmlns:a16="http://schemas.microsoft.com/office/drawing/2014/main" val="4073242452"/>
                    </a:ext>
                  </a:extLst>
                </a:gridCol>
                <a:gridCol w="302363">
                  <a:extLst>
                    <a:ext uri="{9D8B030D-6E8A-4147-A177-3AD203B41FA5}">
                      <a16:colId xmlns:a16="http://schemas.microsoft.com/office/drawing/2014/main" val="3981645114"/>
                    </a:ext>
                  </a:extLst>
                </a:gridCol>
                <a:gridCol w="88705">
                  <a:extLst>
                    <a:ext uri="{9D8B030D-6E8A-4147-A177-3AD203B41FA5}">
                      <a16:colId xmlns:a16="http://schemas.microsoft.com/office/drawing/2014/main" val="2169365228"/>
                    </a:ext>
                  </a:extLst>
                </a:gridCol>
                <a:gridCol w="173121">
                  <a:extLst>
                    <a:ext uri="{9D8B030D-6E8A-4147-A177-3AD203B41FA5}">
                      <a16:colId xmlns:a16="http://schemas.microsoft.com/office/drawing/2014/main" val="655834462"/>
                    </a:ext>
                  </a:extLst>
                </a:gridCol>
                <a:gridCol w="599847">
                  <a:extLst>
                    <a:ext uri="{9D8B030D-6E8A-4147-A177-3AD203B41FA5}">
                      <a16:colId xmlns:a16="http://schemas.microsoft.com/office/drawing/2014/main" val="999328936"/>
                    </a:ext>
                  </a:extLst>
                </a:gridCol>
                <a:gridCol w="967015">
                  <a:extLst>
                    <a:ext uri="{9D8B030D-6E8A-4147-A177-3AD203B41FA5}">
                      <a16:colId xmlns:a16="http://schemas.microsoft.com/office/drawing/2014/main" val="1113868028"/>
                    </a:ext>
                  </a:extLst>
                </a:gridCol>
              </a:tblGrid>
              <a:tr h="463625">
                <a:tc gridSpan="15">
                  <a:txBody>
                    <a:bodyPr/>
                    <a:lstStyle/>
                    <a:p>
                      <a:pPr algn="l"/>
                      <a:r>
                        <a:rPr lang="fr-FR" sz="1600" b="0" dirty="0">
                          <a:solidFill>
                            <a:schemeClr val="bg1"/>
                          </a:solidFill>
                          <a:latin typeface="Biko" panose="02000000000000000000" pitchFamily="50" charset="0"/>
                        </a:rPr>
                        <a:t>Addition jusqu’à 10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000" b="0" dirty="0">
                        <a:latin typeface="Biko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000" b="0" dirty="0">
                        <a:latin typeface="Biko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000" b="0" dirty="0">
                        <a:latin typeface="Biko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327426"/>
                  </a:ext>
                </a:extLst>
              </a:tr>
              <a:tr h="463625"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latin typeface="Biko" panose="02000000000000000000" pitchFamily="50" charset="0"/>
                        </a:rPr>
                        <a:t>Code</a:t>
                      </a:r>
                      <a:endParaRPr lang="fr-FR" sz="1000" b="0" dirty="0">
                        <a:latin typeface="Biko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Objectif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Vocabulaire / Points de vigilance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Ateliers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78827514"/>
                  </a:ext>
                </a:extLst>
              </a:tr>
              <a:tr h="96423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C1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Inventer des histoires d’addition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Collection, addition, plus, égal, rassembler, ajouter, tout, parties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Faire verbaliser les phrases mathématiques associées à chaque histoire.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Mettre en évidence que pour chaque addition, il existe une infinité d’histoires.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Histoires à inventer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d’addition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46060157"/>
                  </a:ext>
                </a:extLst>
              </a:tr>
              <a:tr h="81393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C2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Additionner avec la bande numérique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Avancer, bonds, technique « de la grenouille »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Utiliser la bande horizontale ou la bande verticale.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Bien faire attention à ce que les élèves ne comptent pas la case de départ (on fait des bonds comme la grenouille).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Réglettes </a:t>
                      </a:r>
                      <a:r>
                        <a:rPr lang="fr-FR" sz="1050" dirty="0" err="1">
                          <a:latin typeface="Print Bold" panose="02000000000000000000" pitchFamily="50" charset="0"/>
                        </a:rPr>
                        <a:t>Cuisenaire</a:t>
                      </a:r>
                      <a:endParaRPr lang="fr-FR" sz="105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cubes, poupée, train, puzzle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050" dirty="0">
                          <a:latin typeface="Print Bold" panose="02000000000000000000" pitchFamily="50" charset="0"/>
                        </a:rPr>
                        <a:t>Course à 10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86355879"/>
                  </a:ext>
                </a:extLst>
              </a:tr>
              <a:tr h="81393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C3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Additionner en </a:t>
                      </a:r>
                      <a:r>
                        <a:rPr lang="fr-FR" sz="1000" dirty="0" err="1">
                          <a:latin typeface="Biko" panose="02000000000000000000" pitchFamily="50" charset="0"/>
                        </a:rPr>
                        <a:t>surcomptant</a:t>
                      </a:r>
                      <a:endParaRPr lang="fr-FR" sz="1000" dirty="0">
                        <a:latin typeface="Biko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b="1" u="sng" dirty="0" err="1">
                          <a:latin typeface="Print Bold" panose="02000000000000000000" pitchFamily="50" charset="0"/>
                        </a:rPr>
                        <a:t>Surcompter</a:t>
                      </a: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, ajouter, technique « du petit singe »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Mettre en évidence l’intérêt de partir du plus grand nombre.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Insister sur l’utilisation des doigts: on ne dit pas le nombre qu’on voit sur les doigts.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recto-verso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Cartes cubes, poupée, train, puzzle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Bataille de dés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403195"/>
                  </a:ext>
                </a:extLst>
              </a:tr>
              <a:tr h="720189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C4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latin typeface="Biko" panose="02000000000000000000" pitchFamily="50" charset="0"/>
                        </a:rPr>
                        <a:t>Additionner avec des dessins ou des objets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Ajouter, rassembler, tout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Distinguer collections réelles (éléments déplaçables) et collections représentées (éléments non déplaçables).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Machine à additionner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Additions de cubes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latin typeface="Print Bold" panose="02000000000000000000" pitchFamily="50" charset="0"/>
                        </a:rPr>
                        <a:t>Pingouins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latin typeface="Print Bold" panose="02000000000000000000" pitchFamily="50" charset="0"/>
                        </a:rPr>
                        <a:t>Boulier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à associer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3725032"/>
                  </a:ext>
                </a:extLst>
              </a:tr>
              <a:tr h="790815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C5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latin typeface="Biko" panose="02000000000000000000" pitchFamily="50" charset="0"/>
                        </a:rPr>
                        <a:t>Additionner avec la </a:t>
                      </a:r>
                      <a:r>
                        <a:rPr lang="fr-FR" sz="900" dirty="0">
                          <a:latin typeface="Biko" panose="02000000000000000000" pitchFamily="50" charset="0"/>
                        </a:rPr>
                        <a:t>commutativité</a:t>
                      </a:r>
                      <a:endParaRPr lang="fr-FR" sz="1000" dirty="0">
                        <a:latin typeface="Biko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Commutativité, inverser, parties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Faire compter dans un sens puis dans l’autre pour remarquer que le résultat est le même.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Dominos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 err="1">
                          <a:latin typeface="Print Bold" panose="02000000000000000000" pitchFamily="50" charset="0"/>
                        </a:rPr>
                        <a:t>Numicon</a:t>
                      </a:r>
                      <a:endParaRPr lang="fr-FR" sz="105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4 en ligne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461009443"/>
                  </a:ext>
                </a:extLst>
              </a:tr>
              <a:tr h="776927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C6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Additionner en utilisant les liens entre les nombres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50" b="1" u="sng" dirty="0">
                          <a:latin typeface="Print Bold" panose="02000000000000000000" pitchFamily="50" charset="0"/>
                        </a:rPr>
                        <a:t>Parties, tout, addition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Insister sur le lien entre les décompositions des nombres et les résultats des additions (ex: 5 + 3 </a:t>
                      </a:r>
                      <a:r>
                        <a:rPr lang="fr-FR" sz="1050" dirty="0">
                          <a:latin typeface="Print Bold" panose="02000000000000000000" pitchFamily="50" charset="0"/>
                          <a:sym typeface="Wingdings" panose="05000000000000000000" pitchFamily="2" charset="2"/>
                        </a:rPr>
                        <a:t> on a le résultat sur les doigts!)</a:t>
                      </a:r>
                      <a:endParaRPr lang="fr-FR" sz="105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Print Bold" panose="02000000000000000000" pitchFamily="50" charset="0"/>
                        </a:rPr>
                        <a:t>Cintres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Print Bold" panose="02000000000000000000" pitchFamily="50" charset="0"/>
                        </a:rPr>
                        <a:t>Réglettes </a:t>
                      </a:r>
                      <a:r>
                        <a:rPr lang="fr-FR" sz="1100" dirty="0" err="1">
                          <a:latin typeface="Print Bold" panose="02000000000000000000" pitchFamily="50" charset="0"/>
                        </a:rPr>
                        <a:t>Cuisenaire</a:t>
                      </a:r>
                      <a:endParaRPr lang="fr-FR" sz="11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Liens entre les nombres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15900496"/>
                  </a:ext>
                </a:extLst>
              </a:tr>
            </a:tbl>
          </a:graphicData>
        </a:graphic>
      </p:graphicFrame>
      <p:pic>
        <p:nvPicPr>
          <p:cNvPr id="28" name="Image 27">
            <a:extLst>
              <a:ext uri="{FF2B5EF4-FFF2-40B4-BE49-F238E27FC236}">
                <a16:creationId xmlns:a16="http://schemas.microsoft.com/office/drawing/2014/main" id="{8C4F8A75-0261-72D5-207B-FE0D47F819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1487" y="1622019"/>
            <a:ext cx="884960" cy="603817"/>
          </a:xfrm>
          <a:prstGeom prst="rect">
            <a:avLst/>
          </a:prstGeom>
        </p:spPr>
      </p:pic>
      <p:grpSp>
        <p:nvGrpSpPr>
          <p:cNvPr id="39" name="Groupe 38">
            <a:extLst>
              <a:ext uri="{FF2B5EF4-FFF2-40B4-BE49-F238E27FC236}">
                <a16:creationId xmlns:a16="http://schemas.microsoft.com/office/drawing/2014/main" id="{EC65AEE0-A7B7-2875-A6B7-29301535DCB3}"/>
              </a:ext>
            </a:extLst>
          </p:cNvPr>
          <p:cNvGrpSpPr/>
          <p:nvPr/>
        </p:nvGrpSpPr>
        <p:grpSpPr>
          <a:xfrm>
            <a:off x="4792916" y="1730004"/>
            <a:ext cx="2002629" cy="484089"/>
            <a:chOff x="-1333514" y="3710000"/>
            <a:chExt cx="6020474" cy="1332970"/>
          </a:xfrm>
        </p:grpSpPr>
        <p:pic>
          <p:nvPicPr>
            <p:cNvPr id="40" name="Picture 2" descr="96 Oursons De Tri / 3 Tailles - Jeux educatif - scientifique BUT">
              <a:extLst>
                <a:ext uri="{FF2B5EF4-FFF2-40B4-BE49-F238E27FC236}">
                  <a16:creationId xmlns:a16="http://schemas.microsoft.com/office/drawing/2014/main" id="{F132A72E-3B0F-BD4E-3BC2-B17454FBFB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333514" y="3811157"/>
              <a:ext cx="1341682" cy="11906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1AC0E0D3-168C-A6AD-B216-1C54EEDD77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11529" y="4004580"/>
              <a:ext cx="1000770" cy="851322"/>
            </a:xfrm>
            <a:prstGeom prst="rect">
              <a:avLst/>
            </a:prstGeom>
          </p:spPr>
        </p:pic>
        <p:pic>
          <p:nvPicPr>
            <p:cNvPr id="42" name="Picture 4" descr="Galets et gravillons font la déco au jardin ! - Elle Décoration">
              <a:extLst>
                <a:ext uri="{FF2B5EF4-FFF2-40B4-BE49-F238E27FC236}">
                  <a16:creationId xmlns:a16="http://schemas.microsoft.com/office/drawing/2014/main" id="{68249DF9-5500-9F13-3556-7E4F2A25BD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3341" y="3811156"/>
              <a:ext cx="1114536" cy="8309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2DC1F36A-3C04-B761-6CB1-897A99A5B40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212299" y="4136540"/>
              <a:ext cx="1272218" cy="906430"/>
            </a:xfrm>
            <a:prstGeom prst="rect">
              <a:avLst/>
            </a:prstGeom>
          </p:spPr>
        </p:pic>
        <p:pic>
          <p:nvPicPr>
            <p:cNvPr id="44" name="Picture 6" descr="Cubes Multidirectionnels pour activités mathématiques (Singapour ...)">
              <a:extLst>
                <a:ext uri="{FF2B5EF4-FFF2-40B4-BE49-F238E27FC236}">
                  <a16:creationId xmlns:a16="http://schemas.microsoft.com/office/drawing/2014/main" id="{1771C2F2-1EC8-FEE1-9083-DD31AEE039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9188" y="3710000"/>
              <a:ext cx="1137772" cy="11377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8" name="Image 57">
            <a:hlinkClick r:id="rId8"/>
            <a:extLst>
              <a:ext uri="{FF2B5EF4-FFF2-40B4-BE49-F238E27FC236}">
                <a16:creationId xmlns:a16="http://schemas.microsoft.com/office/drawing/2014/main" id="{9FE7289E-9E7B-E892-0BA1-0CDCB8DDAF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7717" y="3431725"/>
            <a:ext cx="578273" cy="42526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38" name="Image 1037">
            <a:extLst>
              <a:ext uri="{FF2B5EF4-FFF2-40B4-BE49-F238E27FC236}">
                <a16:creationId xmlns:a16="http://schemas.microsoft.com/office/drawing/2014/main" id="{1E31B90F-D2F1-DF6D-B13E-04CEFC91B5D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93757" y="4953564"/>
            <a:ext cx="726432" cy="502526"/>
          </a:xfrm>
          <a:prstGeom prst="rect">
            <a:avLst/>
          </a:prstGeom>
        </p:spPr>
      </p:pic>
      <p:grpSp>
        <p:nvGrpSpPr>
          <p:cNvPr id="1075" name="Groupe 1074">
            <a:extLst>
              <a:ext uri="{FF2B5EF4-FFF2-40B4-BE49-F238E27FC236}">
                <a16:creationId xmlns:a16="http://schemas.microsoft.com/office/drawing/2014/main" id="{A2577A29-5B91-0A2F-D7BB-4D6EBB5A5F9D}"/>
              </a:ext>
            </a:extLst>
          </p:cNvPr>
          <p:cNvGrpSpPr/>
          <p:nvPr/>
        </p:nvGrpSpPr>
        <p:grpSpPr>
          <a:xfrm>
            <a:off x="4864393" y="2622475"/>
            <a:ext cx="950827" cy="446585"/>
            <a:chOff x="6801230" y="2747398"/>
            <a:chExt cx="950827" cy="446585"/>
          </a:xfrm>
        </p:grpSpPr>
        <p:pic>
          <p:nvPicPr>
            <p:cNvPr id="1046" name="Image 1045">
              <a:extLst>
                <a:ext uri="{FF2B5EF4-FFF2-40B4-BE49-F238E27FC236}">
                  <a16:creationId xmlns:a16="http://schemas.microsoft.com/office/drawing/2014/main" id="{59D6FC35-1896-7891-3387-B886EED280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801230" y="2747398"/>
              <a:ext cx="630649" cy="189573"/>
            </a:xfrm>
            <a:prstGeom prst="rect">
              <a:avLst/>
            </a:prstGeom>
          </p:spPr>
        </p:pic>
        <p:pic>
          <p:nvPicPr>
            <p:cNvPr id="1047" name="Image 1046">
              <a:extLst>
                <a:ext uri="{FF2B5EF4-FFF2-40B4-BE49-F238E27FC236}">
                  <a16:creationId xmlns:a16="http://schemas.microsoft.com/office/drawing/2014/main" id="{03711230-D237-A008-F8A4-BD9AD20540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297533" y="2842184"/>
              <a:ext cx="454524" cy="351799"/>
            </a:xfrm>
            <a:prstGeom prst="rect">
              <a:avLst/>
            </a:prstGeom>
          </p:spPr>
        </p:pic>
      </p:grpSp>
      <p:pic>
        <p:nvPicPr>
          <p:cNvPr id="1064" name="Image 1063">
            <a:extLst>
              <a:ext uri="{FF2B5EF4-FFF2-40B4-BE49-F238E27FC236}">
                <a16:creationId xmlns:a16="http://schemas.microsoft.com/office/drawing/2014/main" id="{B3A9748F-245B-AA05-7521-23BD81E2AC0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35253" y="2651220"/>
            <a:ext cx="626442" cy="431904"/>
          </a:xfrm>
          <a:prstGeom prst="rect">
            <a:avLst/>
          </a:prstGeom>
        </p:spPr>
      </p:pic>
      <p:pic>
        <p:nvPicPr>
          <p:cNvPr id="1069" name="Image 1068">
            <a:extLst>
              <a:ext uri="{FF2B5EF4-FFF2-40B4-BE49-F238E27FC236}">
                <a16:creationId xmlns:a16="http://schemas.microsoft.com/office/drawing/2014/main" id="{003B6256-2DCD-2633-1D32-AF64500CF2E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642026" y="3416067"/>
            <a:ext cx="393374" cy="5185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72" name="Image 1071">
            <a:extLst>
              <a:ext uri="{FF2B5EF4-FFF2-40B4-BE49-F238E27FC236}">
                <a16:creationId xmlns:a16="http://schemas.microsoft.com/office/drawing/2014/main" id="{8B31EBBE-6746-E012-3503-3C6AAE66CB5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167253" y="4935715"/>
            <a:ext cx="436288" cy="522604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0ADF3BE-27FF-4057-0948-021EEAA75CF1}"/>
              </a:ext>
            </a:extLst>
          </p:cNvPr>
          <p:cNvGrpSpPr/>
          <p:nvPr/>
        </p:nvGrpSpPr>
        <p:grpSpPr>
          <a:xfrm>
            <a:off x="6823011" y="4224238"/>
            <a:ext cx="668014" cy="384011"/>
            <a:chOff x="6698769" y="4234837"/>
            <a:chExt cx="869335" cy="40942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5F0F474-6A99-BE9B-F6C1-5765C65C7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698769" y="4234837"/>
              <a:ext cx="869335" cy="304528"/>
            </a:xfrm>
            <a:prstGeom prst="rect">
              <a:avLst/>
            </a:prstGeom>
          </p:spPr>
        </p:pic>
        <p:pic>
          <p:nvPicPr>
            <p:cNvPr id="8" name="Image 7">
              <a:hlinkClick r:id="rId17"/>
              <a:extLst>
                <a:ext uri="{FF2B5EF4-FFF2-40B4-BE49-F238E27FC236}">
                  <a16:creationId xmlns:a16="http://schemas.microsoft.com/office/drawing/2014/main" id="{92354936-F341-6D48-4775-8CE5854CB0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98486">
              <a:off x="6926341" y="4466919"/>
              <a:ext cx="491480" cy="177338"/>
            </a:xfrm>
            <a:prstGeom prst="rect">
              <a:avLst/>
            </a:prstGeom>
          </p:spPr>
        </p:pic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F4729121-B2F0-4674-5229-13BE13875682}"/>
              </a:ext>
            </a:extLst>
          </p:cNvPr>
          <p:cNvGrpSpPr/>
          <p:nvPr/>
        </p:nvGrpSpPr>
        <p:grpSpPr>
          <a:xfrm>
            <a:off x="6547322" y="4988718"/>
            <a:ext cx="1221369" cy="413199"/>
            <a:chOff x="6539733" y="4306825"/>
            <a:chExt cx="1397050" cy="50032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59E8CF4-6B21-BD73-C95C-91B44F11851F}"/>
                </a:ext>
              </a:extLst>
            </p:cNvPr>
            <p:cNvSpPr/>
            <p:nvPr/>
          </p:nvSpPr>
          <p:spPr>
            <a:xfrm>
              <a:off x="6539733" y="4306825"/>
              <a:ext cx="1340394" cy="5003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DA6E3F1-B6C5-F75E-D780-4247B33A28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5400000">
              <a:off x="6704285" y="4275204"/>
              <a:ext cx="323609" cy="600986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DDCF8AB-FB8F-5C77-9232-8B9D369464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16200000">
              <a:off x="6964421" y="4412617"/>
              <a:ext cx="329874" cy="319345"/>
            </a:xfrm>
            <a:prstGeom prst="rect">
              <a:avLst/>
            </a:prstGeom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3C8321A6-3881-076B-3D5D-3A32D4555CD5}"/>
                </a:ext>
              </a:extLst>
            </p:cNvPr>
            <p:cNvSpPr txBox="1"/>
            <p:nvPr/>
          </p:nvSpPr>
          <p:spPr>
            <a:xfrm>
              <a:off x="7259826" y="4387709"/>
              <a:ext cx="676957" cy="3726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700" dirty="0">
                  <a:latin typeface="Wolf Sans" panose="020F0704030504030204" pitchFamily="34" charset="0"/>
                </a:rPr>
                <a:t>7 + 3 = 10</a:t>
              </a:r>
            </a:p>
            <a:p>
              <a:r>
                <a:rPr lang="fr-FR" sz="700" dirty="0">
                  <a:latin typeface="Wolf Sans" panose="020F0704030504030204" pitchFamily="34" charset="0"/>
                </a:rPr>
                <a:t>3 + 7 = 10</a:t>
              </a:r>
            </a:p>
          </p:txBody>
        </p:sp>
      </p:grpSp>
      <p:pic>
        <p:nvPicPr>
          <p:cNvPr id="23" name="Picture 4" descr="Réglettes Cuisenaire : comment les utiliser et calculer en jouant ?">
            <a:extLst>
              <a:ext uri="{FF2B5EF4-FFF2-40B4-BE49-F238E27FC236}">
                <a16:creationId xmlns:a16="http://schemas.microsoft.com/office/drawing/2014/main" id="{A2D7ACFC-1C39-0622-FD24-DC30298D87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1033" y="5779482"/>
            <a:ext cx="543984" cy="40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A9BD87D-69E5-3AE1-0701-2BD500A8A46C}"/>
              </a:ext>
            </a:extLst>
          </p:cNvPr>
          <p:cNvGrpSpPr/>
          <p:nvPr/>
        </p:nvGrpSpPr>
        <p:grpSpPr>
          <a:xfrm>
            <a:off x="6554074" y="2622475"/>
            <a:ext cx="990179" cy="413199"/>
            <a:chOff x="5973217" y="1022755"/>
            <a:chExt cx="3524602" cy="183312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53AD665-633B-85E2-95FB-53A087274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 rot="20750697">
              <a:off x="7415670" y="2104574"/>
              <a:ext cx="2082149" cy="751301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06753A02-79A4-746F-1C1F-53607A36A7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5973217" y="2014750"/>
              <a:ext cx="1436977" cy="747616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919911C-E1E4-0F4A-643E-68FF336A09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7057175" y="1663736"/>
              <a:ext cx="1433741" cy="741144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30DE68C-3526-BD1E-9854-23C2C2944C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7865739" y="1138401"/>
              <a:ext cx="1436977" cy="747616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D316A0E-808E-C125-DAD8-6AE68927D1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6408398" y="1022755"/>
              <a:ext cx="1164819" cy="816488"/>
            </a:xfrm>
            <a:prstGeom prst="rect">
              <a:avLst/>
            </a:prstGeom>
          </p:spPr>
        </p:pic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C2CE6C77-B72B-F5A5-D104-A096A211ABA3}"/>
              </a:ext>
            </a:extLst>
          </p:cNvPr>
          <p:cNvGrpSpPr/>
          <p:nvPr/>
        </p:nvGrpSpPr>
        <p:grpSpPr>
          <a:xfrm>
            <a:off x="6475046" y="3397129"/>
            <a:ext cx="935368" cy="517567"/>
            <a:chOff x="5973217" y="1022755"/>
            <a:chExt cx="3329499" cy="1739611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947BAC6F-FD37-F944-3FE7-F0AF5DBBEC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5973217" y="2014750"/>
              <a:ext cx="1436977" cy="747616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20AFE613-621A-B9DD-7A7A-7E3CB09B5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7057175" y="1663736"/>
              <a:ext cx="1433741" cy="741144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792F6DE0-1210-4B40-BC36-43C9FD1706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7865739" y="1138401"/>
              <a:ext cx="1436977" cy="747616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5C3ECCE3-5263-909F-B4C2-90F02D812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6408398" y="1022755"/>
              <a:ext cx="1164819" cy="816488"/>
            </a:xfrm>
            <a:prstGeom prst="rect">
              <a:avLst/>
            </a:prstGeom>
          </p:spPr>
        </p:pic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3EA817FB-A347-370F-F879-E177DF5E6CF2}"/>
              </a:ext>
            </a:extLst>
          </p:cNvPr>
          <p:cNvGrpSpPr/>
          <p:nvPr/>
        </p:nvGrpSpPr>
        <p:grpSpPr>
          <a:xfrm>
            <a:off x="7867668" y="4237017"/>
            <a:ext cx="744062" cy="383939"/>
            <a:chOff x="7941487" y="4242459"/>
            <a:chExt cx="744062" cy="383939"/>
          </a:xfrm>
        </p:grpSpPr>
        <p:pic>
          <p:nvPicPr>
            <p:cNvPr id="2" name="Picture 2" descr="Boulier 100 perles en 2 couleurs pour visualiser et manipuler les nombres  et pour apprendre les mécanismes des opérations.">
              <a:extLst>
                <a:ext uri="{FF2B5EF4-FFF2-40B4-BE49-F238E27FC236}">
                  <a16:creationId xmlns:a16="http://schemas.microsoft.com/office/drawing/2014/main" id="{461E902D-AB89-EDFA-63D2-0A1DC6997CD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627" b="15627"/>
            <a:stretch/>
          </p:blipFill>
          <p:spPr bwMode="auto">
            <a:xfrm>
              <a:off x="7941487" y="4242459"/>
              <a:ext cx="459534" cy="3422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E967D067-12FD-02E7-CCE4-8C29C8D1CC94}"/>
                </a:ext>
              </a:extLst>
            </p:cNvPr>
            <p:cNvGrpSpPr/>
            <p:nvPr/>
          </p:nvGrpSpPr>
          <p:grpSpPr>
            <a:xfrm>
              <a:off x="8264076" y="4407108"/>
              <a:ext cx="421473" cy="219290"/>
              <a:chOff x="7788243" y="4234277"/>
              <a:chExt cx="935368" cy="392121"/>
            </a:xfrm>
          </p:grpSpPr>
          <p:pic>
            <p:nvPicPr>
              <p:cNvPr id="31" name="Image 30">
                <a:extLst>
                  <a:ext uri="{FF2B5EF4-FFF2-40B4-BE49-F238E27FC236}">
                    <a16:creationId xmlns:a16="http://schemas.microsoft.com/office/drawing/2014/main" id="{D24C192D-17A3-A7CC-AF95-AEE70AC5AE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788243" y="4457880"/>
                <a:ext cx="403695" cy="168518"/>
              </a:xfrm>
              <a:prstGeom prst="rect">
                <a:avLst/>
              </a:prstGeom>
            </p:spPr>
          </p:pic>
          <p:pic>
            <p:nvPicPr>
              <p:cNvPr id="32" name="Image 31">
                <a:extLst>
                  <a:ext uri="{FF2B5EF4-FFF2-40B4-BE49-F238E27FC236}">
                    <a16:creationId xmlns:a16="http://schemas.microsoft.com/office/drawing/2014/main" id="{16969E44-CB15-AFBF-1ECC-81B5DBD0AD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8092763" y="4378759"/>
                <a:ext cx="402786" cy="167059"/>
              </a:xfrm>
              <a:prstGeom prst="rect">
                <a:avLst/>
              </a:prstGeom>
            </p:spPr>
          </p:pic>
          <p:pic>
            <p:nvPicPr>
              <p:cNvPr id="33" name="Image 32">
                <a:extLst>
                  <a:ext uri="{FF2B5EF4-FFF2-40B4-BE49-F238E27FC236}">
                    <a16:creationId xmlns:a16="http://schemas.microsoft.com/office/drawing/2014/main" id="{164FA6E1-BAFB-0833-4204-37CD8D4659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319916" y="4260344"/>
                <a:ext cx="403695" cy="168518"/>
              </a:xfrm>
              <a:prstGeom prst="rect">
                <a:avLst/>
              </a:prstGeom>
            </p:spPr>
          </p:pic>
          <p:pic>
            <p:nvPicPr>
              <p:cNvPr id="34" name="Image 33">
                <a:extLst>
                  <a:ext uri="{FF2B5EF4-FFF2-40B4-BE49-F238E27FC236}">
                    <a16:creationId xmlns:a16="http://schemas.microsoft.com/office/drawing/2014/main" id="{D26E6824-567E-23BC-393D-F24CA543EC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7910500" y="4234277"/>
                <a:ext cx="327237" cy="184043"/>
              </a:xfrm>
              <a:prstGeom prst="rect">
                <a:avLst/>
              </a:prstGeom>
            </p:spPr>
          </p:pic>
        </p:grp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FC05223A-EEAA-6254-2AB6-1F9A11171895}"/>
              </a:ext>
            </a:extLst>
          </p:cNvPr>
          <p:cNvGrpSpPr/>
          <p:nvPr/>
        </p:nvGrpSpPr>
        <p:grpSpPr>
          <a:xfrm>
            <a:off x="5807020" y="4207962"/>
            <a:ext cx="574255" cy="416564"/>
            <a:chOff x="6392375" y="3509323"/>
            <a:chExt cx="715707" cy="548760"/>
          </a:xfrm>
        </p:grpSpPr>
        <p:pic>
          <p:nvPicPr>
            <p:cNvPr id="46" name="Image 45">
              <a:extLst>
                <a:ext uri="{FF2B5EF4-FFF2-40B4-BE49-F238E27FC236}">
                  <a16:creationId xmlns:a16="http://schemas.microsoft.com/office/drawing/2014/main" id="{60916F5B-E341-776F-1981-951ECA99D6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51" t="24244" r="11925" b="32511"/>
            <a:stretch/>
          </p:blipFill>
          <p:spPr>
            <a:xfrm>
              <a:off x="6392375" y="3509323"/>
              <a:ext cx="633888" cy="194145"/>
            </a:xfrm>
            <a:prstGeom prst="rect">
              <a:avLst/>
            </a:prstGeom>
          </p:spPr>
        </p:pic>
        <p:pic>
          <p:nvPicPr>
            <p:cNvPr id="47" name="Picture 4">
              <a:extLst>
                <a:ext uri="{FF2B5EF4-FFF2-40B4-BE49-F238E27FC236}">
                  <a16:creationId xmlns:a16="http://schemas.microsoft.com/office/drawing/2014/main" id="{51968AD0-8260-3C19-7A46-D494145E42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39795" y="3589796"/>
              <a:ext cx="468287" cy="468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201BC86E-A59C-AA7A-CCC8-2457321E340A}"/>
              </a:ext>
            </a:extLst>
          </p:cNvPr>
          <p:cNvGrpSpPr/>
          <p:nvPr/>
        </p:nvGrpSpPr>
        <p:grpSpPr>
          <a:xfrm>
            <a:off x="9019531" y="4291567"/>
            <a:ext cx="528029" cy="315441"/>
            <a:chOff x="1570345" y="3089243"/>
            <a:chExt cx="3002494" cy="1947801"/>
          </a:xfrm>
        </p:grpSpPr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CBF7A62F-8E1E-BC70-BEFA-B8B171A7A2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0"/>
            <a:srcRect r="51208"/>
            <a:stretch/>
          </p:blipFill>
          <p:spPr>
            <a:xfrm rot="20702214">
              <a:off x="1570345" y="3089243"/>
              <a:ext cx="1538508" cy="1314633"/>
            </a:xfrm>
            <a:prstGeom prst="rect">
              <a:avLst/>
            </a:prstGeom>
            <a:ln w="31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3" name="Image 52">
              <a:extLst>
                <a:ext uri="{FF2B5EF4-FFF2-40B4-BE49-F238E27FC236}">
                  <a16:creationId xmlns:a16="http://schemas.microsoft.com/office/drawing/2014/main" id="{75596B6D-53CB-F082-AA51-76D449F1CF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0"/>
            <a:srcRect l="51208"/>
            <a:stretch/>
          </p:blipFill>
          <p:spPr>
            <a:xfrm rot="491253">
              <a:off x="3034331" y="3722411"/>
              <a:ext cx="1538508" cy="1314633"/>
            </a:xfrm>
            <a:prstGeom prst="rect">
              <a:avLst/>
            </a:prstGeom>
            <a:ln w="31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55" name="Image 54">
            <a:extLst>
              <a:ext uri="{FF2B5EF4-FFF2-40B4-BE49-F238E27FC236}">
                <a16:creationId xmlns:a16="http://schemas.microsoft.com/office/drawing/2014/main" id="{5665B0F2-4FC4-57C5-06B4-59B1A3B02898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8704673" y="5789597"/>
            <a:ext cx="532028" cy="376958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D873B653-0EC2-234D-8E18-BF35695B2806}"/>
              </a:ext>
            </a:extLst>
          </p:cNvPr>
          <p:cNvGrpSpPr/>
          <p:nvPr/>
        </p:nvGrpSpPr>
        <p:grpSpPr>
          <a:xfrm>
            <a:off x="4721569" y="4371040"/>
            <a:ext cx="636463" cy="300405"/>
            <a:chOff x="4721569" y="4371040"/>
            <a:chExt cx="636463" cy="300405"/>
          </a:xfrm>
        </p:grpSpPr>
        <p:pic>
          <p:nvPicPr>
            <p:cNvPr id="1042" name="Picture 4">
              <a:hlinkClick r:id="rId32"/>
              <a:extLst>
                <a:ext uri="{FF2B5EF4-FFF2-40B4-BE49-F238E27FC236}">
                  <a16:creationId xmlns:a16="http://schemas.microsoft.com/office/drawing/2014/main" id="{33CB88F4-BB73-619D-DE7E-83EB2669C9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1569" y="4371040"/>
              <a:ext cx="447565" cy="2846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64BDF1D-E80B-EB1D-C459-D93E1525F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5083001" y="4528329"/>
              <a:ext cx="275031" cy="143116"/>
            </a:xfrm>
            <a:prstGeom prst="rect">
              <a:avLst/>
            </a:prstGeom>
          </p:spPr>
        </p:pic>
      </p:grpSp>
      <p:pic>
        <p:nvPicPr>
          <p:cNvPr id="1026" name="Picture 2" descr="making ten">
            <a:hlinkClick r:id="rId35"/>
            <a:extLst>
              <a:ext uri="{FF2B5EF4-FFF2-40B4-BE49-F238E27FC236}">
                <a16:creationId xmlns:a16="http://schemas.microsoft.com/office/drawing/2014/main" id="{7B97938C-8FAC-7E5D-EA25-7B69F0E87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328" y="5764035"/>
            <a:ext cx="600805" cy="450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Image 21">
            <a:hlinkClick r:id="rId37"/>
            <a:extLst>
              <a:ext uri="{FF2B5EF4-FFF2-40B4-BE49-F238E27FC236}">
                <a16:creationId xmlns:a16="http://schemas.microsoft.com/office/drawing/2014/main" id="{2DEB33BF-5832-3F24-CD32-66818C836332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6957769" y="5764035"/>
            <a:ext cx="1092203" cy="423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406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7DAAE547-7D31-460A-903F-E0CAA771AB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5224800"/>
              </p:ext>
            </p:extLst>
          </p:nvPr>
        </p:nvGraphicFramePr>
        <p:xfrm>
          <a:off x="129946" y="430914"/>
          <a:ext cx="9609490" cy="5285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114">
                  <a:extLst>
                    <a:ext uri="{9D8B030D-6E8A-4147-A177-3AD203B41FA5}">
                      <a16:colId xmlns:a16="http://schemas.microsoft.com/office/drawing/2014/main" val="2486207615"/>
                    </a:ext>
                  </a:extLst>
                </a:gridCol>
                <a:gridCol w="857620">
                  <a:extLst>
                    <a:ext uri="{9D8B030D-6E8A-4147-A177-3AD203B41FA5}">
                      <a16:colId xmlns:a16="http://schemas.microsoft.com/office/drawing/2014/main" val="212729432"/>
                    </a:ext>
                  </a:extLst>
                </a:gridCol>
                <a:gridCol w="2894514">
                  <a:extLst>
                    <a:ext uri="{9D8B030D-6E8A-4147-A177-3AD203B41FA5}">
                      <a16:colId xmlns:a16="http://schemas.microsoft.com/office/drawing/2014/main" val="962256674"/>
                    </a:ext>
                  </a:extLst>
                </a:gridCol>
                <a:gridCol w="1034033">
                  <a:extLst>
                    <a:ext uri="{9D8B030D-6E8A-4147-A177-3AD203B41FA5}">
                      <a16:colId xmlns:a16="http://schemas.microsoft.com/office/drawing/2014/main" val="4234840764"/>
                    </a:ext>
                  </a:extLst>
                </a:gridCol>
                <a:gridCol w="88705">
                  <a:extLst>
                    <a:ext uri="{9D8B030D-6E8A-4147-A177-3AD203B41FA5}">
                      <a16:colId xmlns:a16="http://schemas.microsoft.com/office/drawing/2014/main" val="3148892110"/>
                    </a:ext>
                  </a:extLst>
                </a:gridCol>
                <a:gridCol w="158224">
                  <a:extLst>
                    <a:ext uri="{9D8B030D-6E8A-4147-A177-3AD203B41FA5}">
                      <a16:colId xmlns:a16="http://schemas.microsoft.com/office/drawing/2014/main" val="288847541"/>
                    </a:ext>
                  </a:extLst>
                </a:gridCol>
                <a:gridCol w="355193">
                  <a:extLst>
                    <a:ext uri="{9D8B030D-6E8A-4147-A177-3AD203B41FA5}">
                      <a16:colId xmlns:a16="http://schemas.microsoft.com/office/drawing/2014/main" val="3327042916"/>
                    </a:ext>
                  </a:extLst>
                </a:gridCol>
                <a:gridCol w="160103">
                  <a:extLst>
                    <a:ext uri="{9D8B030D-6E8A-4147-A177-3AD203B41FA5}">
                      <a16:colId xmlns:a16="http://schemas.microsoft.com/office/drawing/2014/main" val="3418860985"/>
                    </a:ext>
                  </a:extLst>
                </a:gridCol>
                <a:gridCol w="342338">
                  <a:extLst>
                    <a:ext uri="{9D8B030D-6E8A-4147-A177-3AD203B41FA5}">
                      <a16:colId xmlns:a16="http://schemas.microsoft.com/office/drawing/2014/main" val="978020366"/>
                    </a:ext>
                  </a:extLst>
                </a:gridCol>
                <a:gridCol w="88705">
                  <a:extLst>
                    <a:ext uri="{9D8B030D-6E8A-4147-A177-3AD203B41FA5}">
                      <a16:colId xmlns:a16="http://schemas.microsoft.com/office/drawing/2014/main" val="4236884327"/>
                    </a:ext>
                  </a:extLst>
                </a:gridCol>
                <a:gridCol w="389610">
                  <a:extLst>
                    <a:ext uri="{9D8B030D-6E8A-4147-A177-3AD203B41FA5}">
                      <a16:colId xmlns:a16="http://schemas.microsoft.com/office/drawing/2014/main" val="2295858214"/>
                    </a:ext>
                  </a:extLst>
                </a:gridCol>
                <a:gridCol w="598684">
                  <a:extLst>
                    <a:ext uri="{9D8B030D-6E8A-4147-A177-3AD203B41FA5}">
                      <a16:colId xmlns:a16="http://schemas.microsoft.com/office/drawing/2014/main" val="2287779912"/>
                    </a:ext>
                  </a:extLst>
                </a:gridCol>
                <a:gridCol w="88705">
                  <a:extLst>
                    <a:ext uri="{9D8B030D-6E8A-4147-A177-3AD203B41FA5}">
                      <a16:colId xmlns:a16="http://schemas.microsoft.com/office/drawing/2014/main" val="3410044823"/>
                    </a:ext>
                  </a:extLst>
                </a:gridCol>
                <a:gridCol w="338428">
                  <a:extLst>
                    <a:ext uri="{9D8B030D-6E8A-4147-A177-3AD203B41FA5}">
                      <a16:colId xmlns:a16="http://schemas.microsoft.com/office/drawing/2014/main" val="1888224213"/>
                    </a:ext>
                  </a:extLst>
                </a:gridCol>
                <a:gridCol w="88705">
                  <a:extLst>
                    <a:ext uri="{9D8B030D-6E8A-4147-A177-3AD203B41FA5}">
                      <a16:colId xmlns:a16="http://schemas.microsoft.com/office/drawing/2014/main" val="543609748"/>
                    </a:ext>
                  </a:extLst>
                </a:gridCol>
                <a:gridCol w="397020">
                  <a:extLst>
                    <a:ext uri="{9D8B030D-6E8A-4147-A177-3AD203B41FA5}">
                      <a16:colId xmlns:a16="http://schemas.microsoft.com/office/drawing/2014/main" val="857248515"/>
                    </a:ext>
                  </a:extLst>
                </a:gridCol>
                <a:gridCol w="200051">
                  <a:extLst>
                    <a:ext uri="{9D8B030D-6E8A-4147-A177-3AD203B41FA5}">
                      <a16:colId xmlns:a16="http://schemas.microsoft.com/office/drawing/2014/main" val="1384584383"/>
                    </a:ext>
                  </a:extLst>
                </a:gridCol>
                <a:gridCol w="88705">
                  <a:extLst>
                    <a:ext uri="{9D8B030D-6E8A-4147-A177-3AD203B41FA5}">
                      <a16:colId xmlns:a16="http://schemas.microsoft.com/office/drawing/2014/main" val="2613955049"/>
                    </a:ext>
                  </a:extLst>
                </a:gridCol>
                <a:gridCol w="1034033">
                  <a:extLst>
                    <a:ext uri="{9D8B030D-6E8A-4147-A177-3AD203B41FA5}">
                      <a16:colId xmlns:a16="http://schemas.microsoft.com/office/drawing/2014/main" val="3141188213"/>
                    </a:ext>
                  </a:extLst>
                </a:gridCol>
              </a:tblGrid>
              <a:tr h="470102"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latin typeface="Biko" panose="02000000000000000000" pitchFamily="50" charset="0"/>
                        </a:rPr>
                        <a:t>Code</a:t>
                      </a:r>
                      <a:endParaRPr lang="fr-FR" sz="1000" b="0" dirty="0">
                        <a:latin typeface="Biko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Objectif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Vocabulaire / Points de vigilance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gridSpan="16"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Ateliers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827514"/>
                  </a:ext>
                </a:extLst>
              </a:tr>
              <a:tr h="787781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C7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Connaitre les compléments à 10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50" b="1" u="sng" dirty="0">
                          <a:latin typeface="Print Bold" panose="02000000000000000000" pitchFamily="50" charset="0"/>
                        </a:rPr>
                        <a:t>Compléments à 10, sommes égales à 10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Insister pour qu’ils les connaissent </a:t>
                      </a:r>
                      <a:r>
                        <a:rPr lang="fr-FR" sz="1050" u="sng" dirty="0">
                          <a:latin typeface="Print Bold" panose="02000000000000000000" pitchFamily="50" charset="0"/>
                        </a:rPr>
                        <a:t>par cœur</a:t>
                      </a:r>
                      <a:r>
                        <a:rPr lang="fr-FR" sz="1050" u="none" dirty="0">
                          <a:latin typeface="Print Bold" panose="02000000000000000000" pitchFamily="50" charset="0"/>
                        </a:rPr>
                        <a:t> en exigeant petit à petit une très grande vitesse de réponse (avec le I </a:t>
                      </a:r>
                      <a:r>
                        <a:rPr lang="fr-FR" sz="1050" u="none" dirty="0" err="1">
                          <a:latin typeface="Print Bold" panose="02000000000000000000" pitchFamily="50" charset="0"/>
                        </a:rPr>
                        <a:t>see</a:t>
                      </a:r>
                      <a:r>
                        <a:rPr lang="fr-FR" sz="1050" u="none" dirty="0">
                          <a:latin typeface="Print Bold" panose="02000000000000000000" pitchFamily="50" charset="0"/>
                        </a:rPr>
                        <a:t> 10 ou des jeux sur tablette).</a:t>
                      </a:r>
                      <a:endParaRPr lang="fr-FR" sz="105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Arc-en-ciel du 10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Arbre à compter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3305" marR="63305" marT="31652" marB="31652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 err="1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Mémory</a:t>
                      </a:r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 de 10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latin typeface="Print Bold" panose="02000000000000000000" pitchFamily="50" charset="0"/>
                        </a:rPr>
                        <a:t>I </a:t>
                      </a:r>
                      <a:r>
                        <a:rPr lang="fr-FR" sz="900" dirty="0" err="1">
                          <a:latin typeface="Print Bold" panose="02000000000000000000" pitchFamily="50" charset="0"/>
                        </a:rPr>
                        <a:t>see</a:t>
                      </a:r>
                      <a:r>
                        <a:rPr lang="fr-FR" sz="900" dirty="0">
                          <a:latin typeface="Print Bold" panose="02000000000000000000" pitchFamily="50" charset="0"/>
                        </a:rPr>
                        <a:t> 10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3305" marR="63305" marT="31652" marB="31652"/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L’araignée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589955"/>
                  </a:ext>
                </a:extLst>
              </a:tr>
              <a:tr h="787781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C8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Connaitre les doubles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Doubles, deux fois plus, collections identiques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Faire le parallèle avec la vie quotidienne.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Insister pour qu’ils les connaissent 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par cœur</a:t>
                      </a:r>
                      <a:r>
                        <a:rPr lang="fr-FR" sz="1000" u="none" dirty="0">
                          <a:latin typeface="Print Bold" panose="02000000000000000000" pitchFamily="50" charset="0"/>
                        </a:rPr>
                        <a:t> en exigeant petit à petit une très grande vitesse de réponse (avec le Tam </a:t>
                      </a:r>
                      <a:r>
                        <a:rPr lang="fr-FR" sz="1000" u="none" dirty="0" err="1">
                          <a:latin typeface="Print Bold" panose="02000000000000000000" pitchFamily="50" charset="0"/>
                        </a:rPr>
                        <a:t>tam</a:t>
                      </a:r>
                      <a:r>
                        <a:rPr lang="fr-FR" sz="1000" u="none" dirty="0">
                          <a:latin typeface="Print Bold" panose="02000000000000000000" pitchFamily="50" charset="0"/>
                        </a:rPr>
                        <a:t> ou des jeux sur tablette).</a:t>
                      </a:r>
                      <a:endParaRPr lang="fr-FR" sz="10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Machine à dupliquer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Print Bold" panose="02000000000000000000" pitchFamily="50" charset="0"/>
                        </a:rPr>
                        <a:t>Cartes à pinces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Mistigri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4 en ligne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Star Wars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511464"/>
                  </a:ext>
                </a:extLst>
              </a:tr>
              <a:tr h="787781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C9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Additionner en utilisant les presque doubles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Doubles, presque doubles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Rappeler la nécessité de connaitre les doubles </a:t>
                      </a:r>
                      <a:r>
                        <a:rPr lang="fr-FR" sz="1000" u="sng" dirty="0">
                          <a:latin typeface="Print Bold" panose="02000000000000000000" pitchFamily="50" charset="0"/>
                        </a:rPr>
                        <a:t>par cœur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Matérialiser le lien avec les doubles à l’aide de boite de 10 ou des </a:t>
                      </a:r>
                      <a:r>
                        <a:rPr lang="fr-FR" sz="1000" dirty="0" err="1">
                          <a:latin typeface="Print Bold" panose="02000000000000000000" pitchFamily="50" charset="0"/>
                        </a:rPr>
                        <a:t>Numicon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à pinces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fr-FR" sz="1050" dirty="0">
                          <a:latin typeface="Print Bold" panose="02000000000000000000" pitchFamily="50" charset="0"/>
                        </a:rPr>
                        <a:t>4 en ligne</a:t>
                      </a:r>
                      <a:endParaRPr lang="fr-FR" sz="1050"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Star Wars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819491"/>
                  </a:ext>
                </a:extLst>
              </a:tr>
              <a:tr h="787781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C10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Additionner 3 nombres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50" b="1" u="sng" dirty="0">
                          <a:latin typeface="Print Bold" panose="02000000000000000000" pitchFamily="50" charset="0"/>
                        </a:rPr>
                        <a:t>Addition, résultat, somme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Automatiser les résultats en demandant des réponses de plus en plus rapides.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atin typeface="Print Bold" panose="02000000000000000000" pitchFamily="50" charset="0"/>
                        </a:rPr>
                        <a:t>Pingouins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Montgolfière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fr-FR" sz="800" u="sng" dirty="0">
                          <a:latin typeface="Print Bold" panose="02000000000000000000" pitchFamily="50" charset="0"/>
                        </a:rPr>
                        <a:t>ICT Games</a:t>
                      </a:r>
                      <a:r>
                        <a:rPr lang="fr-FR" sz="800" dirty="0">
                          <a:latin typeface="Print Bold" panose="02000000000000000000" pitchFamily="50" charset="0"/>
                        </a:rPr>
                        <a:t>: Funky </a:t>
                      </a:r>
                      <a:r>
                        <a:rPr lang="fr-FR" sz="800" dirty="0" err="1">
                          <a:latin typeface="Print Bold" panose="02000000000000000000" pitchFamily="50" charset="0"/>
                        </a:rPr>
                        <a:t>Mummy</a:t>
                      </a:r>
                      <a:endParaRPr lang="fr-FR" sz="8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060157"/>
                  </a:ext>
                </a:extLst>
              </a:tr>
              <a:tr h="787781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C11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Compléter des additions à trous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Additions à trous, compléter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Bien faire verbaliser la phrase mathématique correspondant à chaque addition à trous.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Faire le lien avec la vie quotidienne.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474779" rtl="0" eaLnBrk="1" latinLnBrk="0" hangingPunct="1"/>
                      <a:r>
                        <a:rPr lang="fr-FR" sz="9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Abeilles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algn="ctr" defTabSz="474779" rtl="0" eaLnBrk="1" latinLnBrk="0" hangingPunct="1"/>
                      <a:r>
                        <a:rPr lang="fr-FR" sz="9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Fourmis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fr-FR" sz="9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Souris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Cartes peluche, robot, lego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043510"/>
                  </a:ext>
                </a:extLst>
              </a:tr>
              <a:tr h="801863">
                <a:tc>
                  <a:txBody>
                    <a:bodyPr/>
                    <a:lstStyle/>
                    <a:p>
                      <a:pPr algn="ctr"/>
                      <a:r>
                        <a:rPr lang="fr-FR" sz="700" dirty="0">
                          <a:latin typeface="Biko" panose="02000000000000000000" pitchFamily="50" charset="0"/>
                        </a:rPr>
                        <a:t>séance bonus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Mémoriser des petites additions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50" b="1" u="sng" dirty="0">
                          <a:latin typeface="Print Bold" panose="02000000000000000000" pitchFamily="50" charset="0"/>
                        </a:rPr>
                        <a:t>Addition, résultat, somme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Automatiser les résultats en demandant des réponses de plus en plus rapides.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u="sng" dirty="0" err="1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Arcademics</a:t>
                      </a:r>
                      <a:r>
                        <a:rPr lang="fr-FR" sz="8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: </a:t>
                      </a:r>
                      <a:r>
                        <a:rPr lang="fr-FR" sz="800" dirty="0" err="1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Jetski</a:t>
                      </a:r>
                      <a:r>
                        <a:rPr lang="fr-FR" sz="8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 addition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 err="1">
                          <a:latin typeface="Print Bold" panose="02000000000000000000" pitchFamily="50" charset="0"/>
                        </a:rPr>
                        <a:t>Superaddtionnator</a:t>
                      </a:r>
                      <a:endParaRPr lang="fr-FR" sz="9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latin typeface="Print Bold" panose="02000000000000000000" pitchFamily="50" charset="0"/>
                        </a:rPr>
                        <a:t>Speedy </a:t>
                      </a:r>
                      <a:r>
                        <a:rPr lang="fr-FR" sz="900" dirty="0" err="1">
                          <a:latin typeface="Print Bold" panose="02000000000000000000" pitchFamily="50" charset="0"/>
                        </a:rPr>
                        <a:t>Calculo</a:t>
                      </a:r>
                      <a:endParaRPr lang="fr-FR" sz="9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Tam </a:t>
                      </a:r>
                      <a:r>
                        <a:rPr lang="fr-FR" sz="900" dirty="0" err="1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tam</a:t>
                      </a:r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 des additions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u="sng" dirty="0" err="1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Classeadeux</a:t>
                      </a:r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: Test tables addition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6355879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C1EFB85A-BD3B-027B-04B2-E3551100FF17}"/>
              </a:ext>
            </a:extLst>
          </p:cNvPr>
          <p:cNvSpPr txBox="1"/>
          <p:nvPr/>
        </p:nvSpPr>
        <p:spPr>
          <a:xfrm>
            <a:off x="3013013" y="55096"/>
            <a:ext cx="3879973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62" dirty="0">
                <a:latin typeface="KG Second Chances Sketch" panose="02000000000000000000" pitchFamily="2" charset="0"/>
              </a:rPr>
              <a:t>CP : Détail des séances de calcul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ED0F760-9A1F-32F1-DDD2-B4450BB57E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8257" y="2753332"/>
            <a:ext cx="720280" cy="497693"/>
          </a:xfrm>
          <a:prstGeom prst="rect">
            <a:avLst/>
          </a:prstGeom>
        </p:spPr>
      </p:pic>
      <p:pic>
        <p:nvPicPr>
          <p:cNvPr id="9" name="Image 8">
            <a:hlinkClick r:id="rId3"/>
            <a:extLst>
              <a:ext uri="{FF2B5EF4-FFF2-40B4-BE49-F238E27FC236}">
                <a16:creationId xmlns:a16="http://schemas.microsoft.com/office/drawing/2014/main" id="{84085FC1-4F55-DB27-BB82-3DE37F8027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151" r="13211"/>
          <a:stretch/>
        </p:blipFill>
        <p:spPr>
          <a:xfrm>
            <a:off x="7876756" y="5176878"/>
            <a:ext cx="377984" cy="506425"/>
          </a:xfrm>
          <a:prstGeom prst="rect">
            <a:avLst/>
          </a:prstGeom>
        </p:spPr>
      </p:pic>
      <p:pic>
        <p:nvPicPr>
          <p:cNvPr id="10" name="Picture 6" descr="speedy">
            <a:hlinkClick r:id="rId5"/>
            <a:extLst>
              <a:ext uri="{FF2B5EF4-FFF2-40B4-BE49-F238E27FC236}">
                <a16:creationId xmlns:a16="http://schemas.microsoft.com/office/drawing/2014/main" id="{CBA8B447-6590-586A-20CF-CC7436629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398" y="5215088"/>
            <a:ext cx="515869" cy="458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Superadditionnator">
            <a:hlinkClick r:id="rId7"/>
            <a:extLst>
              <a:ext uri="{FF2B5EF4-FFF2-40B4-BE49-F238E27FC236}">
                <a16:creationId xmlns:a16="http://schemas.microsoft.com/office/drawing/2014/main" id="{2E046F83-6A9F-E7DA-F5FA-7383F173C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211" y="5191144"/>
            <a:ext cx="637564" cy="453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D67D861-2627-80EA-CFA4-F83DFE25FEA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6787" y="2757544"/>
            <a:ext cx="645883" cy="453822"/>
          </a:xfrm>
          <a:prstGeom prst="rect">
            <a:avLst/>
          </a:prstGeom>
        </p:spPr>
      </p:pic>
      <p:pic>
        <p:nvPicPr>
          <p:cNvPr id="3" name="Picture 2" descr="periode 2  ">
            <a:extLst>
              <a:ext uri="{FF2B5EF4-FFF2-40B4-BE49-F238E27FC236}">
                <a16:creationId xmlns:a16="http://schemas.microsoft.com/office/drawing/2014/main" id="{16EA16B4-D341-CDFF-7394-76335C9EAF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7"/>
          <a:stretch/>
        </p:blipFill>
        <p:spPr bwMode="auto">
          <a:xfrm>
            <a:off x="6789319" y="1103459"/>
            <a:ext cx="424029" cy="474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>
            <a:hlinkClick r:id="rId11"/>
            <a:extLst>
              <a:ext uri="{FF2B5EF4-FFF2-40B4-BE49-F238E27FC236}">
                <a16:creationId xmlns:a16="http://schemas.microsoft.com/office/drawing/2014/main" id="{CF6084CA-730D-89F9-A5E3-C7E8A3FA0D3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18537" y="4347895"/>
            <a:ext cx="720280" cy="408730"/>
          </a:xfrm>
          <a:prstGeom prst="rect">
            <a:avLst/>
          </a:prstGeom>
        </p:spPr>
      </p:pic>
      <p:pic>
        <p:nvPicPr>
          <p:cNvPr id="19" name="Image 18">
            <a:hlinkClick r:id="rId11"/>
            <a:extLst>
              <a:ext uri="{FF2B5EF4-FFF2-40B4-BE49-F238E27FC236}">
                <a16:creationId xmlns:a16="http://schemas.microsoft.com/office/drawing/2014/main" id="{0BBB8D6F-09E1-5B8D-E600-1008A00E5D7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39744" y="4347895"/>
            <a:ext cx="734041" cy="414638"/>
          </a:xfrm>
          <a:prstGeom prst="rect">
            <a:avLst/>
          </a:prstGeom>
        </p:spPr>
      </p:pic>
      <p:pic>
        <p:nvPicPr>
          <p:cNvPr id="21" name="Image 20">
            <a:hlinkClick r:id="rId11"/>
            <a:extLst>
              <a:ext uri="{FF2B5EF4-FFF2-40B4-BE49-F238E27FC236}">
                <a16:creationId xmlns:a16="http://schemas.microsoft.com/office/drawing/2014/main" id="{E2C26872-9B0D-F335-AEF2-00B9E68AF8C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65519" y="4347895"/>
            <a:ext cx="784834" cy="444687"/>
          </a:xfrm>
          <a:prstGeom prst="rect">
            <a:avLst/>
          </a:prstGeom>
        </p:spPr>
      </p:pic>
      <p:pic>
        <p:nvPicPr>
          <p:cNvPr id="2052" name="Picture 4" descr="Arbre à compter pour manipuler les compléments à 10">
            <a:hlinkClick r:id="rId15"/>
            <a:extLst>
              <a:ext uri="{FF2B5EF4-FFF2-40B4-BE49-F238E27FC236}">
                <a16:creationId xmlns:a16="http://schemas.microsoft.com/office/drawing/2014/main" id="{1F69024C-F2BD-4BE1-6442-8BE2C8ABF7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09" b="13835"/>
          <a:stretch/>
        </p:blipFill>
        <p:spPr bwMode="auto">
          <a:xfrm>
            <a:off x="5563338" y="1114436"/>
            <a:ext cx="747160" cy="452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hlinkClick r:id="rId17"/>
            <a:extLst>
              <a:ext uri="{FF2B5EF4-FFF2-40B4-BE49-F238E27FC236}">
                <a16:creationId xmlns:a16="http://schemas.microsoft.com/office/drawing/2014/main" id="{6FED28E1-5990-C5E0-A233-039A6E62C3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8934" y="1110330"/>
            <a:ext cx="473629" cy="479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Image 42">
            <a:hlinkClick r:id="rId19"/>
            <a:extLst>
              <a:ext uri="{FF2B5EF4-FFF2-40B4-BE49-F238E27FC236}">
                <a16:creationId xmlns:a16="http://schemas.microsoft.com/office/drawing/2014/main" id="{FA5D93C6-1371-7C64-393B-EAC116A6F1E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443730" y="5235077"/>
            <a:ext cx="687605" cy="390025"/>
          </a:xfrm>
          <a:prstGeom prst="rect">
            <a:avLst/>
          </a:prstGeom>
        </p:spPr>
      </p:pic>
      <p:pic>
        <p:nvPicPr>
          <p:cNvPr id="45" name="Image 44">
            <a:hlinkClick r:id="rId21"/>
            <a:extLst>
              <a:ext uri="{FF2B5EF4-FFF2-40B4-BE49-F238E27FC236}">
                <a16:creationId xmlns:a16="http://schemas.microsoft.com/office/drawing/2014/main" id="{88709E94-98D2-D7F3-3AB4-C489B804F33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844615" y="1149032"/>
            <a:ext cx="612976" cy="459990"/>
          </a:xfrm>
          <a:prstGeom prst="rect">
            <a:avLst/>
          </a:prstGeom>
        </p:spPr>
      </p:pic>
      <p:grpSp>
        <p:nvGrpSpPr>
          <p:cNvPr id="1070" name="Groupe 1069">
            <a:extLst>
              <a:ext uri="{FF2B5EF4-FFF2-40B4-BE49-F238E27FC236}">
                <a16:creationId xmlns:a16="http://schemas.microsoft.com/office/drawing/2014/main" id="{47E693A0-F9CC-2A40-55F5-9C974BA9E070}"/>
              </a:ext>
            </a:extLst>
          </p:cNvPr>
          <p:cNvGrpSpPr/>
          <p:nvPr/>
        </p:nvGrpSpPr>
        <p:grpSpPr>
          <a:xfrm>
            <a:off x="4414065" y="1918008"/>
            <a:ext cx="884766" cy="484690"/>
            <a:chOff x="5056834" y="6066465"/>
            <a:chExt cx="934030" cy="495652"/>
          </a:xfrm>
        </p:grpSpPr>
        <p:pic>
          <p:nvPicPr>
            <p:cNvPr id="1059" name="Image 1058">
              <a:hlinkClick r:id="rId23"/>
              <a:extLst>
                <a:ext uri="{FF2B5EF4-FFF2-40B4-BE49-F238E27FC236}">
                  <a16:creationId xmlns:a16="http://schemas.microsoft.com/office/drawing/2014/main" id="{7BAFBCF9-46F4-2F4F-FFD7-FCA395ABB1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5056834" y="6066465"/>
              <a:ext cx="702728" cy="495652"/>
            </a:xfrm>
            <a:prstGeom prst="rect">
              <a:avLst/>
            </a:prstGeom>
          </p:spPr>
        </p:pic>
        <p:pic>
          <p:nvPicPr>
            <p:cNvPr id="1060" name="Image 1059">
              <a:extLst>
                <a:ext uri="{FF2B5EF4-FFF2-40B4-BE49-F238E27FC236}">
                  <a16:creationId xmlns:a16="http://schemas.microsoft.com/office/drawing/2014/main" id="{253C476F-6E6C-0637-EF2E-478F7B4D64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 rot="637559">
              <a:off x="5637220" y="6233385"/>
              <a:ext cx="353644" cy="241382"/>
            </a:xfrm>
            <a:prstGeom prst="rect">
              <a:avLst/>
            </a:prstGeom>
          </p:spPr>
        </p:pic>
      </p:grpSp>
      <p:pic>
        <p:nvPicPr>
          <p:cNvPr id="1062" name="Image 1061">
            <a:extLst>
              <a:ext uri="{FF2B5EF4-FFF2-40B4-BE49-F238E27FC236}">
                <a16:creationId xmlns:a16="http://schemas.microsoft.com/office/drawing/2014/main" id="{35B38997-6A44-E4DF-8D1D-1E5016B12947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576338" y="1949262"/>
            <a:ext cx="667311" cy="460877"/>
          </a:xfrm>
          <a:prstGeom prst="rect">
            <a:avLst/>
          </a:prstGeom>
        </p:spPr>
      </p:pic>
      <p:pic>
        <p:nvPicPr>
          <p:cNvPr id="46" name="Image 45">
            <a:hlinkClick r:id="rId27"/>
            <a:extLst>
              <a:ext uri="{FF2B5EF4-FFF2-40B4-BE49-F238E27FC236}">
                <a16:creationId xmlns:a16="http://schemas.microsoft.com/office/drawing/2014/main" id="{68B509BE-AE71-741F-3D8D-81E0D1E5CBE3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797770" y="1891610"/>
            <a:ext cx="720280" cy="537486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127BB3A0-85CB-DAFB-0F25-77BCF8F31451}"/>
              </a:ext>
            </a:extLst>
          </p:cNvPr>
          <p:cNvGrpSpPr/>
          <p:nvPr/>
        </p:nvGrpSpPr>
        <p:grpSpPr>
          <a:xfrm>
            <a:off x="6661621" y="1915208"/>
            <a:ext cx="767261" cy="487490"/>
            <a:chOff x="6739697" y="1129684"/>
            <a:chExt cx="767261" cy="487490"/>
          </a:xfrm>
        </p:grpSpPr>
        <p:pic>
          <p:nvPicPr>
            <p:cNvPr id="15" name="Image 14">
              <a:hlinkClick r:id="rId23"/>
              <a:extLst>
                <a:ext uri="{FF2B5EF4-FFF2-40B4-BE49-F238E27FC236}">
                  <a16:creationId xmlns:a16="http://schemas.microsoft.com/office/drawing/2014/main" id="{F1960AC6-2282-7978-6A35-8A841C967B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6739697" y="1129684"/>
              <a:ext cx="527414" cy="468812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C02E36DD-BD14-EE0A-F1E7-5FA8ADBE5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 rot="593285">
              <a:off x="7241189" y="1155575"/>
              <a:ext cx="265769" cy="461599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E2D80454-77D3-5411-3A75-E2405C6BB3A5}"/>
              </a:ext>
            </a:extLst>
          </p:cNvPr>
          <p:cNvGrpSpPr/>
          <p:nvPr/>
        </p:nvGrpSpPr>
        <p:grpSpPr>
          <a:xfrm>
            <a:off x="8613255" y="4326484"/>
            <a:ext cx="734041" cy="506425"/>
            <a:chOff x="675596" y="1469738"/>
            <a:chExt cx="3110371" cy="195499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39222A0F-CA7F-0928-8BFF-2B1E5329A0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1670505" y="2508410"/>
              <a:ext cx="1742183" cy="916318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AC971CAC-2DFA-0BD1-6577-097126C7A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675596" y="1933715"/>
              <a:ext cx="1750049" cy="908452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AF924EC5-23F4-DA37-D32C-4B3CB83595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2043784" y="1469738"/>
              <a:ext cx="1742183" cy="896654"/>
            </a:xfrm>
            <a:prstGeom prst="rect">
              <a:avLst/>
            </a:prstGeom>
          </p:spPr>
        </p:pic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03D6674-B00B-0352-43DD-D5CCB55FE3E3}"/>
              </a:ext>
            </a:extLst>
          </p:cNvPr>
          <p:cNvGrpSpPr/>
          <p:nvPr/>
        </p:nvGrpSpPr>
        <p:grpSpPr>
          <a:xfrm>
            <a:off x="6563257" y="3575072"/>
            <a:ext cx="876152" cy="408731"/>
            <a:chOff x="-499500" y="4320625"/>
            <a:chExt cx="4182991" cy="1964006"/>
          </a:xfrm>
        </p:grpSpPr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E5CB4D4B-5E65-9D5C-A89C-14402991EB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 rot="564058">
              <a:off x="1633572" y="4696876"/>
              <a:ext cx="2049919" cy="158775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500437A6-9EE5-8124-FB70-C934242682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 rot="20963611">
              <a:off x="-499500" y="4320625"/>
              <a:ext cx="2266425" cy="1577822"/>
            </a:xfrm>
            <a:prstGeom prst="rect">
              <a:avLst/>
            </a:prstGeom>
          </p:spPr>
        </p:pic>
      </p:grpSp>
      <p:pic>
        <p:nvPicPr>
          <p:cNvPr id="38" name="Image 37">
            <a:hlinkClick r:id="rId36"/>
            <a:extLst>
              <a:ext uri="{FF2B5EF4-FFF2-40B4-BE49-F238E27FC236}">
                <a16:creationId xmlns:a16="http://schemas.microsoft.com/office/drawing/2014/main" id="{BFB8CC7B-A8EA-D051-E714-FF6C47FB8CC3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8567633" y="3561445"/>
            <a:ext cx="657005" cy="437413"/>
          </a:xfrm>
          <a:prstGeom prst="rect">
            <a:avLst/>
          </a:prstGeom>
        </p:spPr>
      </p:pic>
      <p:grpSp>
        <p:nvGrpSpPr>
          <p:cNvPr id="39" name="Groupe 38">
            <a:extLst>
              <a:ext uri="{FF2B5EF4-FFF2-40B4-BE49-F238E27FC236}">
                <a16:creationId xmlns:a16="http://schemas.microsoft.com/office/drawing/2014/main" id="{038C10B7-F82C-5418-C5C7-3967DF7F1B5D}"/>
              </a:ext>
            </a:extLst>
          </p:cNvPr>
          <p:cNvGrpSpPr/>
          <p:nvPr/>
        </p:nvGrpSpPr>
        <p:grpSpPr>
          <a:xfrm>
            <a:off x="4847513" y="3581503"/>
            <a:ext cx="668014" cy="384011"/>
            <a:chOff x="6698769" y="4234837"/>
            <a:chExt cx="869335" cy="409420"/>
          </a:xfrm>
        </p:grpSpPr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9F8E7015-2C78-26AB-024E-B80E697DAD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6698769" y="4234837"/>
              <a:ext cx="869335" cy="304528"/>
            </a:xfrm>
            <a:prstGeom prst="rect">
              <a:avLst/>
            </a:prstGeom>
          </p:spPr>
        </p:pic>
        <p:pic>
          <p:nvPicPr>
            <p:cNvPr id="42" name="Image 41">
              <a:hlinkClick r:id="rId39"/>
              <a:extLst>
                <a:ext uri="{FF2B5EF4-FFF2-40B4-BE49-F238E27FC236}">
                  <a16:creationId xmlns:a16="http://schemas.microsoft.com/office/drawing/2014/main" id="{413E0B10-C68A-FFB3-4BDA-68B036A2BB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/>
            <a:stretch>
              <a:fillRect/>
            </a:stretch>
          </p:blipFill>
          <p:spPr>
            <a:xfrm rot="298486">
              <a:off x="6926341" y="4466919"/>
              <a:ext cx="491480" cy="177338"/>
            </a:xfrm>
            <a:prstGeom prst="rect">
              <a:avLst/>
            </a:prstGeom>
          </p:spPr>
        </p:pic>
      </p:grpSp>
      <p:pic>
        <p:nvPicPr>
          <p:cNvPr id="13" name="Image 12">
            <a:hlinkClick r:id="rId41"/>
            <a:extLst>
              <a:ext uri="{FF2B5EF4-FFF2-40B4-BE49-F238E27FC236}">
                <a16:creationId xmlns:a16="http://schemas.microsoft.com/office/drawing/2014/main" id="{29944D11-9742-77E5-90D0-80C82D9A099E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4560301" y="1128356"/>
            <a:ext cx="574425" cy="407989"/>
          </a:xfrm>
          <a:prstGeom prst="rect">
            <a:avLst/>
          </a:prstGeom>
        </p:spPr>
      </p:pic>
      <p:pic>
        <p:nvPicPr>
          <p:cNvPr id="22" name="Image 21">
            <a:hlinkClick r:id="rId43"/>
            <a:extLst>
              <a:ext uri="{FF2B5EF4-FFF2-40B4-BE49-F238E27FC236}">
                <a16:creationId xmlns:a16="http://schemas.microsoft.com/office/drawing/2014/main" id="{291396B5-BE50-A1E4-DED0-90C04C59C30D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8805737" y="5297726"/>
            <a:ext cx="830981" cy="264726"/>
          </a:xfrm>
          <a:prstGeom prst="rect">
            <a:avLst/>
          </a:prstGeom>
        </p:spPr>
      </p:pic>
      <p:pic>
        <p:nvPicPr>
          <p:cNvPr id="16" name="Image 15">
            <a:hlinkClick r:id="rId27"/>
            <a:extLst>
              <a:ext uri="{FF2B5EF4-FFF2-40B4-BE49-F238E27FC236}">
                <a16:creationId xmlns:a16="http://schemas.microsoft.com/office/drawing/2014/main" id="{78C80942-F4AF-BE27-1E35-E95577C42DA7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514124" y="2726527"/>
            <a:ext cx="720280" cy="5374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88AE846-DC52-88E6-0547-DB6A3B61820F}"/>
              </a:ext>
            </a:extLst>
      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7678677" y="1901153"/>
            <a:ext cx="787622" cy="54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797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7DAAE547-7D31-460A-903F-E0CAA771AB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8709040"/>
              </p:ext>
            </p:extLst>
          </p:nvPr>
        </p:nvGraphicFramePr>
        <p:xfrm>
          <a:off x="157657" y="430914"/>
          <a:ext cx="9603502" cy="63337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246">
                  <a:extLst>
                    <a:ext uri="{9D8B030D-6E8A-4147-A177-3AD203B41FA5}">
                      <a16:colId xmlns:a16="http://schemas.microsoft.com/office/drawing/2014/main" val="2486207615"/>
                    </a:ext>
                  </a:extLst>
                </a:gridCol>
                <a:gridCol w="904357">
                  <a:extLst>
                    <a:ext uri="{9D8B030D-6E8A-4147-A177-3AD203B41FA5}">
                      <a16:colId xmlns:a16="http://schemas.microsoft.com/office/drawing/2014/main" val="212729432"/>
                    </a:ext>
                  </a:extLst>
                </a:gridCol>
                <a:gridCol w="3052255">
                  <a:extLst>
                    <a:ext uri="{9D8B030D-6E8A-4147-A177-3AD203B41FA5}">
                      <a16:colId xmlns:a16="http://schemas.microsoft.com/office/drawing/2014/main" val="962256674"/>
                    </a:ext>
                  </a:extLst>
                </a:gridCol>
                <a:gridCol w="1268413">
                  <a:extLst>
                    <a:ext uri="{9D8B030D-6E8A-4147-A177-3AD203B41FA5}">
                      <a16:colId xmlns:a16="http://schemas.microsoft.com/office/drawing/2014/main" val="4234840764"/>
                    </a:ext>
                  </a:extLst>
                </a:gridCol>
                <a:gridCol w="88705">
                  <a:extLst>
                    <a:ext uri="{9D8B030D-6E8A-4147-A177-3AD203B41FA5}">
                      <a16:colId xmlns:a16="http://schemas.microsoft.com/office/drawing/2014/main" val="744357656"/>
                    </a:ext>
                  </a:extLst>
                </a:gridCol>
                <a:gridCol w="88705">
                  <a:extLst>
                    <a:ext uri="{9D8B030D-6E8A-4147-A177-3AD203B41FA5}">
                      <a16:colId xmlns:a16="http://schemas.microsoft.com/office/drawing/2014/main" val="78370641"/>
                    </a:ext>
                  </a:extLst>
                </a:gridCol>
                <a:gridCol w="293725">
                  <a:extLst>
                    <a:ext uri="{9D8B030D-6E8A-4147-A177-3AD203B41FA5}">
                      <a16:colId xmlns:a16="http://schemas.microsoft.com/office/drawing/2014/main" val="1825759293"/>
                    </a:ext>
                  </a:extLst>
                </a:gridCol>
                <a:gridCol w="926245">
                  <a:extLst>
                    <a:ext uri="{9D8B030D-6E8A-4147-A177-3AD203B41FA5}">
                      <a16:colId xmlns:a16="http://schemas.microsoft.com/office/drawing/2014/main" val="2189390060"/>
                    </a:ext>
                  </a:extLst>
                </a:gridCol>
                <a:gridCol w="88705">
                  <a:extLst>
                    <a:ext uri="{9D8B030D-6E8A-4147-A177-3AD203B41FA5}">
                      <a16:colId xmlns:a16="http://schemas.microsoft.com/office/drawing/2014/main" val="833165605"/>
                    </a:ext>
                  </a:extLst>
                </a:gridCol>
                <a:gridCol w="724598">
                  <a:extLst>
                    <a:ext uri="{9D8B030D-6E8A-4147-A177-3AD203B41FA5}">
                      <a16:colId xmlns:a16="http://schemas.microsoft.com/office/drawing/2014/main" val="240558337"/>
                    </a:ext>
                  </a:extLst>
                </a:gridCol>
                <a:gridCol w="462132">
                  <a:extLst>
                    <a:ext uri="{9D8B030D-6E8A-4147-A177-3AD203B41FA5}">
                      <a16:colId xmlns:a16="http://schemas.microsoft.com/office/drawing/2014/main" val="1964347017"/>
                    </a:ext>
                  </a:extLst>
                </a:gridCol>
                <a:gridCol w="88705">
                  <a:extLst>
                    <a:ext uri="{9D8B030D-6E8A-4147-A177-3AD203B41FA5}">
                      <a16:colId xmlns:a16="http://schemas.microsoft.com/office/drawing/2014/main" val="1234023562"/>
                    </a:ext>
                  </a:extLst>
                </a:gridCol>
                <a:gridCol w="1188711">
                  <a:extLst>
                    <a:ext uri="{9D8B030D-6E8A-4147-A177-3AD203B41FA5}">
                      <a16:colId xmlns:a16="http://schemas.microsoft.com/office/drawing/2014/main" val="2578192836"/>
                    </a:ext>
                  </a:extLst>
                </a:gridCol>
              </a:tblGrid>
              <a:tr h="394207"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latin typeface="Biko" panose="02000000000000000000" pitchFamily="50" charset="0"/>
                        </a:rPr>
                        <a:t>Code</a:t>
                      </a:r>
                      <a:endParaRPr lang="fr-FR" sz="1000" b="0" dirty="0">
                        <a:latin typeface="Biko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Objectif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Vocabulaire / Points de vigilance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Ateliers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827514"/>
                  </a:ext>
                </a:extLst>
              </a:tr>
              <a:tr h="266816">
                <a:tc gridSpan="13">
                  <a:txBody>
                    <a:bodyPr/>
                    <a:lstStyle/>
                    <a:p>
                      <a:pPr marL="0" marR="0" lvl="0" indent="0" algn="l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>
                          <a:solidFill>
                            <a:schemeClr val="bg1"/>
                          </a:solidFill>
                          <a:latin typeface="Biko" panose="02000000000000000000" pitchFamily="50" charset="0"/>
                        </a:rPr>
                        <a:t>Soustraction jusqu’à 10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000" dirty="0">
                        <a:latin typeface="Biko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endParaRPr lang="fr-FR" sz="10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kern="1200" dirty="0">
                        <a:solidFill>
                          <a:schemeClr val="dk1"/>
                        </a:solidFill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kern="1200" dirty="0">
                        <a:solidFill>
                          <a:schemeClr val="dk1"/>
                        </a:solidFill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323517"/>
                  </a:ext>
                </a:extLst>
              </a:tr>
              <a:tr h="947480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C12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Inventer des histoires de soustractions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Collection, soustraction, moins, égal, enlever, séparer, tout, parties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Faire verbaliser les phrases mathématiques associées à chaque histoire.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Mettre en évidence que pour chaque soustraction, il existe une infinité d’histoires.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Histoires à inventer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kern="1200" dirty="0">
                        <a:solidFill>
                          <a:schemeClr val="dk1"/>
                        </a:solidFill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fr-FR" sz="9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Cartes de soustraction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kern="1200" dirty="0">
                        <a:solidFill>
                          <a:schemeClr val="dk1"/>
                        </a:solidFill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639240"/>
                  </a:ext>
                </a:extLst>
              </a:tr>
              <a:tr h="660599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C13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latin typeface="Biko" panose="02000000000000000000" pitchFamily="50" charset="0"/>
                        </a:rPr>
                        <a:t>Soustraire avec la bande numérique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Reculer, avancer, addition, soustraction, plus, moins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Insister sur l’importance des signes + et -.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Bien faire attention à ce que les élèves ne comptent pas la case de départ.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latin typeface="Print Bold" panose="02000000000000000000" pitchFamily="50" charset="0"/>
                        </a:rPr>
                        <a:t>Le jeu du petit chaperon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Course à 10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balançoire + corde</a:t>
                      </a:r>
                      <a:endParaRPr lang="fr-FR" sz="900" dirty="0">
                        <a:solidFill>
                          <a:srgbClr val="FF0000"/>
                        </a:solidFill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atin typeface="Print Bold" panose="02000000000000000000" pitchFamily="50" charset="0"/>
                        </a:rPr>
                        <a:t>Bataille de dés</a:t>
                      </a:r>
                      <a:endParaRPr lang="fr-FR"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835565"/>
                  </a:ext>
                </a:extLst>
              </a:tr>
              <a:tr h="660599">
                <a:tc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latin typeface="Biko" panose="02000000000000000000" pitchFamily="50" charset="0"/>
                        </a:rPr>
                        <a:t>C14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latin typeface="Biko" panose="02000000000000000000" pitchFamily="50" charset="0"/>
                        </a:rPr>
                        <a:t>Soustraire en comptant à rebours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Compter à rebours, à l’envers, reculer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Donner une frise pour s’aider si besoin.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u="sng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ICT Games</a:t>
                      </a:r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: </a:t>
                      </a:r>
                      <a:r>
                        <a:rPr lang="fr-FR" sz="900" kern="1200" dirty="0" err="1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number</a:t>
                      </a:r>
                      <a:r>
                        <a:rPr lang="fr-FR" sz="9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 line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9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Jeu du vide boite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9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Jeu du compte à rebours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Jeu de l’acheteur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060872"/>
                  </a:ext>
                </a:extLst>
              </a:tr>
              <a:tr h="991786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C15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Soustraire à l’aide d’objets ou de dessins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50" b="1" u="sng" dirty="0">
                          <a:latin typeface="Print Bold" panose="02000000000000000000" pitchFamily="50" charset="0"/>
                        </a:rPr>
                        <a:t>Enlever, barrer, soustraire, retirer, ôter, mettre de côté</a:t>
                      </a:r>
                    </a:p>
                    <a:p>
                      <a:pPr marL="171450" marR="0" lvl="0" indent="-171450" algn="l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Distinguer collections réelles (éléments déplaçables) et collections représentées (éléments non déplaçables).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Mettre en évidence qu’il faut toujours que le plus grand nombre soit en premier pour pouvoir enlever.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Soustraction à la pelle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ballon de foot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Boulier</a:t>
                      </a:r>
                      <a:endParaRPr lang="fr-FR"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Cartes à associer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120687"/>
                  </a:ext>
                </a:extLst>
              </a:tr>
              <a:tr h="771347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C16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Soustraire en utilisant les liens entre les nombres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Collection, parties, tout, liens entre les nombres, familles de nombres, addition, soustraction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Mettre en évidence le lien entre addition et soustraction.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Tapis à manipuler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9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Cartes sorcière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9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Cartes familles de nombres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Défi des familles de nombres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3819491"/>
                  </a:ext>
                </a:extLst>
              </a:tr>
              <a:tr h="681640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C17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Soustraire en utilisant les additions à trous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50" b="1" u="sng" dirty="0">
                          <a:latin typeface="Print Bold" panose="02000000000000000000" pitchFamily="50" charset="0"/>
                        </a:rPr>
                        <a:t>Additions à trous, complément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Mettre en évidence que pour chaque soustraction correspond une addition à trou (plus facile à calculer pour les élèves généralement).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Trouve mon addition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Le nombre caché</a:t>
                      </a:r>
                      <a:endParaRPr lang="fr-FR"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060157"/>
                  </a:ext>
                </a:extLst>
              </a:tr>
              <a:tr h="83671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C18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Soustraire en utilisant les compléments à 10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50" b="1" u="sng" dirty="0">
                          <a:latin typeface="Print Bold" panose="02000000000000000000" pitchFamily="50" charset="0"/>
                        </a:rPr>
                        <a:t>Ajouter, retirer, compléter, barrer, collection, autant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Rappeler la nécessité de connaitre les compléments à 10 </a:t>
                      </a:r>
                      <a:r>
                        <a:rPr lang="fr-FR" sz="1050" u="sng" dirty="0">
                          <a:latin typeface="Print Bold" panose="02000000000000000000" pitchFamily="50" charset="0"/>
                        </a:rPr>
                        <a:t>par cœur</a:t>
                      </a:r>
                      <a:r>
                        <a:rPr lang="fr-FR" sz="1050" dirty="0">
                          <a:latin typeface="Print Bold" panose="02000000000000000000" pitchFamily="50" charset="0"/>
                        </a:rPr>
                        <a:t>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Mettre en évidence le lien entre addition et soustraction.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900" dirty="0" err="1">
                          <a:latin typeface="Print Bold" panose="02000000000000000000" pitchFamily="50" charset="0"/>
                        </a:rPr>
                        <a:t>Numicon</a:t>
                      </a:r>
                      <a:endParaRPr lang="fr-FR" sz="9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Les ours dans la grotte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900" u="sng" dirty="0">
                          <a:latin typeface="Print Bold" panose="02000000000000000000" pitchFamily="50" charset="0"/>
                        </a:rPr>
                        <a:t>ICT Games</a:t>
                      </a:r>
                      <a:r>
                        <a:rPr lang="fr-FR" sz="900" dirty="0">
                          <a:latin typeface="Print Bold" panose="02000000000000000000" pitchFamily="50" charset="0"/>
                        </a:rPr>
                        <a:t>: Hand </a:t>
                      </a:r>
                      <a:r>
                        <a:rPr lang="fr-FR" sz="900" dirty="0" err="1">
                          <a:latin typeface="Print Bold" panose="02000000000000000000" pitchFamily="50" charset="0"/>
                        </a:rPr>
                        <a:t>counters</a:t>
                      </a:r>
                      <a:endParaRPr lang="fr-FR" sz="9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19601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C1EFB85A-BD3B-027B-04B2-E3551100FF17}"/>
              </a:ext>
            </a:extLst>
          </p:cNvPr>
          <p:cNvSpPr txBox="1"/>
          <p:nvPr/>
        </p:nvSpPr>
        <p:spPr>
          <a:xfrm>
            <a:off x="3013013" y="55096"/>
            <a:ext cx="3879973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62" dirty="0">
                <a:latin typeface="KG Second Chances Sketch" panose="02000000000000000000" pitchFamily="2" charset="0"/>
              </a:rPr>
              <a:t>CP : Détail des séances de calcul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C515D1BE-31A2-EB69-AB49-2578BB076C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328" y="3690594"/>
            <a:ext cx="702283" cy="49971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B17672D-2DA4-3854-4F11-F704B09A3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4003" y="3745190"/>
            <a:ext cx="864065" cy="3636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04ED698-E9B9-577D-B1DB-784ECB0EB5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0531" y="5378145"/>
            <a:ext cx="547821" cy="415307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5B61D11-E830-2C13-9A87-4A812B7471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9652" y="5398189"/>
            <a:ext cx="618112" cy="425715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617EFFE-7721-B696-4C7F-76E35A9AA32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6699"/>
          <a:stretch/>
        </p:blipFill>
        <p:spPr>
          <a:xfrm>
            <a:off x="8750049" y="4765059"/>
            <a:ext cx="762276" cy="382230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1542E33-FE7C-B5F8-D246-D14E323B75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2328" y="4636866"/>
            <a:ext cx="662300" cy="469260"/>
          </a:xfrm>
          <a:prstGeom prst="rect">
            <a:avLst/>
          </a:prstGeom>
        </p:spPr>
      </p:pic>
      <p:pic>
        <p:nvPicPr>
          <p:cNvPr id="35" name="Image 34">
            <a:hlinkClick r:id="rId8"/>
            <a:extLst>
              <a:ext uri="{FF2B5EF4-FFF2-40B4-BE49-F238E27FC236}">
                <a16:creationId xmlns:a16="http://schemas.microsoft.com/office/drawing/2014/main" id="{35A7C13F-1AAE-475C-BD70-05555C63948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67925" y="4751465"/>
            <a:ext cx="350277" cy="395824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F58C663C-B672-0E1E-7228-8C6ED6F1B69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1027" y="3764773"/>
            <a:ext cx="571959" cy="399962"/>
          </a:xfrm>
          <a:prstGeom prst="rect">
            <a:avLst/>
          </a:prstGeom>
        </p:spPr>
      </p:pic>
      <p:pic>
        <p:nvPicPr>
          <p:cNvPr id="29" name="Image 28">
            <a:hlinkClick r:id="rId11"/>
            <a:extLst>
              <a:ext uri="{FF2B5EF4-FFF2-40B4-BE49-F238E27FC236}">
                <a16:creationId xmlns:a16="http://schemas.microsoft.com/office/drawing/2014/main" id="{B12C2F4B-DBCE-F023-8480-BB96624FA0C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2253" y="2272339"/>
            <a:ext cx="592531" cy="41010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DF1BBEA-E44E-5ED3-A4D1-28888906E6D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79266" y="2272339"/>
            <a:ext cx="277078" cy="3998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6811E78-951D-32A8-F0F5-16339EAC0BF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26265" y="2277327"/>
            <a:ext cx="540790" cy="372851"/>
          </a:xfrm>
          <a:prstGeom prst="rect">
            <a:avLst/>
          </a:prstGeom>
        </p:spPr>
      </p:pic>
      <p:pic>
        <p:nvPicPr>
          <p:cNvPr id="8" name="Image 7">
            <a:hlinkClick r:id="rId15"/>
            <a:extLst>
              <a:ext uri="{FF2B5EF4-FFF2-40B4-BE49-F238E27FC236}">
                <a16:creationId xmlns:a16="http://schemas.microsoft.com/office/drawing/2014/main" id="{B7EA0C46-7490-A6B3-EEA0-8534A2C7AD1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82500" y="2935492"/>
            <a:ext cx="301381" cy="412340"/>
          </a:xfrm>
          <a:prstGeom prst="rect">
            <a:avLst/>
          </a:prstGeom>
        </p:spPr>
      </p:pic>
      <p:pic>
        <p:nvPicPr>
          <p:cNvPr id="2050" name="Picture 2" descr="jeu de la boite 2">
            <a:hlinkClick r:id="rId15"/>
            <a:extLst>
              <a:ext uri="{FF2B5EF4-FFF2-40B4-BE49-F238E27FC236}">
                <a16:creationId xmlns:a16="http://schemas.microsoft.com/office/drawing/2014/main" id="{6022BE78-A18A-374B-24AB-DCEF926C09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352" y="2935492"/>
            <a:ext cx="631639" cy="399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Image 37">
            <a:hlinkClick r:id="rId15"/>
            <a:extLst>
              <a:ext uri="{FF2B5EF4-FFF2-40B4-BE49-F238E27FC236}">
                <a16:creationId xmlns:a16="http://schemas.microsoft.com/office/drawing/2014/main" id="{18811E72-7A42-8A7F-D57E-1848CD80EC8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895856" y="2900436"/>
            <a:ext cx="396950" cy="470072"/>
          </a:xfrm>
          <a:prstGeom prst="rect">
            <a:avLst/>
          </a:prstGeom>
        </p:spPr>
      </p:pic>
      <p:pic>
        <p:nvPicPr>
          <p:cNvPr id="9" name="Image 8">
            <a:hlinkClick r:id="rId19"/>
            <a:extLst>
              <a:ext uri="{FF2B5EF4-FFF2-40B4-BE49-F238E27FC236}">
                <a16:creationId xmlns:a16="http://schemas.microsoft.com/office/drawing/2014/main" id="{E8ABD69D-FCED-FCAD-A574-4D84686D661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827464" y="2960347"/>
            <a:ext cx="553185" cy="352737"/>
          </a:xfrm>
          <a:prstGeom prst="rect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5BA697DF-9AAD-0045-4035-3376B7A2DE56}"/>
              </a:ext>
            </a:extLst>
          </p:cNvPr>
          <p:cNvGrpSpPr/>
          <p:nvPr/>
        </p:nvGrpSpPr>
        <p:grpSpPr>
          <a:xfrm>
            <a:off x="7510377" y="3790574"/>
            <a:ext cx="678471" cy="430803"/>
            <a:chOff x="511085" y="4460871"/>
            <a:chExt cx="2616489" cy="1415537"/>
          </a:xfrm>
        </p:grpSpPr>
        <p:pic>
          <p:nvPicPr>
            <p:cNvPr id="26" name="Picture 2" descr="Boulier 100 perles en 2 couleurs pour visualiser et manipuler les nombres  et pour apprendre les mécanismes des opérations.">
              <a:extLst>
                <a:ext uri="{FF2B5EF4-FFF2-40B4-BE49-F238E27FC236}">
                  <a16:creationId xmlns:a16="http://schemas.microsoft.com/office/drawing/2014/main" id="{05709759-8ABB-087D-1264-89302D599E0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627" b="15627"/>
            <a:stretch/>
          </p:blipFill>
          <p:spPr bwMode="auto">
            <a:xfrm>
              <a:off x="1100699" y="4460871"/>
              <a:ext cx="2026875" cy="13933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C0CE4EF0-9B28-B897-3553-EDDD77BAC2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 rot="21003363">
              <a:off x="511085" y="4996180"/>
              <a:ext cx="1257467" cy="880228"/>
            </a:xfrm>
            <a:prstGeom prst="rect">
              <a:avLst/>
            </a:prstGeom>
          </p:spPr>
        </p:pic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EB8C13A2-502E-1E1D-411C-7EE3104511B0}"/>
              </a:ext>
            </a:extLst>
          </p:cNvPr>
          <p:cNvGrpSpPr/>
          <p:nvPr/>
        </p:nvGrpSpPr>
        <p:grpSpPr>
          <a:xfrm>
            <a:off x="6201267" y="4720500"/>
            <a:ext cx="796195" cy="329578"/>
            <a:chOff x="1207960" y="4626540"/>
            <a:chExt cx="3112485" cy="1132288"/>
          </a:xfrm>
        </p:grpSpPr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18EA230D-1E8B-69EA-05AD-5D0723524D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 rot="877812">
              <a:off x="2712212" y="4632299"/>
              <a:ext cx="1608233" cy="1120773"/>
            </a:xfrm>
            <a:prstGeom prst="rect">
              <a:avLst/>
            </a:prstGeom>
          </p:spPr>
        </p:pic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51BB68D8-4DBB-E914-9991-24E3885F1A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 rot="21092834">
              <a:off x="1207960" y="4626540"/>
              <a:ext cx="1608233" cy="1132288"/>
            </a:xfrm>
            <a:prstGeom prst="rect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4EDAEA1A-35C7-465A-F414-9F278152E96B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059473" y="1375299"/>
            <a:ext cx="815734" cy="554504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7676F0-C91B-E019-A0AF-939AC6CE9EA8}"/>
              </a:ext>
            </a:extLst>
          </p:cNvPr>
          <p:cNvGrpSpPr/>
          <p:nvPr/>
        </p:nvGrpSpPr>
        <p:grpSpPr>
          <a:xfrm>
            <a:off x="4787568" y="1288476"/>
            <a:ext cx="2253498" cy="598075"/>
            <a:chOff x="-1333514" y="3710000"/>
            <a:chExt cx="6020474" cy="1332970"/>
          </a:xfrm>
        </p:grpSpPr>
        <p:pic>
          <p:nvPicPr>
            <p:cNvPr id="32" name="Picture 2" descr="96 Oursons De Tri / 3 Tailles - Jeux educatif - scientifique BUT">
              <a:extLst>
                <a:ext uri="{FF2B5EF4-FFF2-40B4-BE49-F238E27FC236}">
                  <a16:creationId xmlns:a16="http://schemas.microsoft.com/office/drawing/2014/main" id="{F18E9850-4BA4-48FA-5FF1-A513B0DEE2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333514" y="3811157"/>
              <a:ext cx="1341682" cy="11906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19DFFE7C-B7B7-15EF-2937-D1B816BED5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11529" y="4004580"/>
              <a:ext cx="1000770" cy="851322"/>
            </a:xfrm>
            <a:prstGeom prst="rect">
              <a:avLst/>
            </a:prstGeom>
          </p:spPr>
        </p:pic>
        <p:pic>
          <p:nvPicPr>
            <p:cNvPr id="42" name="Picture 4" descr="Galets et gravillons font la déco au jardin ! - Elle Décoration">
              <a:extLst>
                <a:ext uri="{FF2B5EF4-FFF2-40B4-BE49-F238E27FC236}">
                  <a16:creationId xmlns:a16="http://schemas.microsoft.com/office/drawing/2014/main" id="{0380F2D5-492B-F751-65CB-37F6F87181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3341" y="3811156"/>
              <a:ext cx="1114536" cy="8309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779899BE-F8FF-3DE8-294B-C3D3E2D41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212299" y="4136540"/>
              <a:ext cx="1272218" cy="906430"/>
            </a:xfrm>
            <a:prstGeom prst="rect">
              <a:avLst/>
            </a:prstGeom>
          </p:spPr>
        </p:pic>
        <p:pic>
          <p:nvPicPr>
            <p:cNvPr id="45" name="Picture 6" descr="Cubes Multidirectionnels pour activités mathématiques (Singapour ...)">
              <a:extLst>
                <a:ext uri="{FF2B5EF4-FFF2-40B4-BE49-F238E27FC236}">
                  <a16:creationId xmlns:a16="http://schemas.microsoft.com/office/drawing/2014/main" id="{8445210E-3D72-E8D0-175D-8A010A568A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9188" y="3710000"/>
              <a:ext cx="1137772" cy="11377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8ED75C7B-BE2D-528E-B6EC-934A19EA19CD}"/>
              </a:ext>
            </a:extLst>
          </p:cNvPr>
          <p:cNvGrpSpPr/>
          <p:nvPr/>
        </p:nvGrpSpPr>
        <p:grpSpPr>
          <a:xfrm>
            <a:off x="7502821" y="2262859"/>
            <a:ext cx="708611" cy="379745"/>
            <a:chOff x="7377542" y="2915873"/>
            <a:chExt cx="846337" cy="457563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F33CE48-A2AD-79BC-8037-1659F2ABCB8F}"/>
                </a:ext>
              </a:extLst>
            </p:cNvPr>
            <p:cNvGrpSpPr/>
            <p:nvPr/>
          </p:nvGrpSpPr>
          <p:grpSpPr>
            <a:xfrm>
              <a:off x="7377542" y="2915873"/>
              <a:ext cx="786461" cy="346782"/>
              <a:chOff x="6338963" y="1149368"/>
              <a:chExt cx="3248127" cy="2035664"/>
            </a:xfrm>
          </p:grpSpPr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41A2B068-7A8A-89A4-AD76-A25DBF6FA7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338963" y="1149368"/>
                <a:ext cx="1511233" cy="1057864"/>
              </a:xfrm>
              <a:prstGeom prst="rect">
                <a:avLst/>
              </a:prstGeom>
            </p:spPr>
          </p:pic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654F0073-EA0D-6D12-06A1-7A22FC8C31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993099" y="1392245"/>
                <a:ext cx="1593991" cy="823982"/>
              </a:xfrm>
              <a:prstGeom prst="rect">
                <a:avLst/>
              </a:prstGeom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4FE37C7D-1457-A9B8-4EB3-C6488AA4C4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6378618" y="2361052"/>
                <a:ext cx="1597587" cy="823980"/>
              </a:xfrm>
              <a:prstGeom prst="rect">
                <a:avLst/>
              </a:prstGeom>
            </p:spPr>
          </p:pic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113447BF-8DCE-1800-0C45-5CAE66104D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487907" y="1971551"/>
                <a:ext cx="1597588" cy="831178"/>
              </a:xfrm>
              <a:prstGeom prst="rect">
                <a:avLst/>
              </a:prstGeom>
            </p:spPr>
          </p:pic>
        </p:grpSp>
        <p:pic>
          <p:nvPicPr>
            <p:cNvPr id="46" name="Image 45">
              <a:extLst>
                <a:ext uri="{FF2B5EF4-FFF2-40B4-BE49-F238E27FC236}">
                  <a16:creationId xmlns:a16="http://schemas.microsoft.com/office/drawing/2014/main" id="{1F096E24-2790-22D9-89E5-8461AE510C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 rot="20750697">
              <a:off x="7630261" y="3165511"/>
              <a:ext cx="593618" cy="207925"/>
            </a:xfrm>
            <a:prstGeom prst="rect">
              <a:avLst/>
            </a:prstGeom>
          </p:spPr>
        </p:pic>
      </p:grpSp>
      <p:pic>
        <p:nvPicPr>
          <p:cNvPr id="48" name="Image 47">
            <a:extLst>
              <a:ext uri="{FF2B5EF4-FFF2-40B4-BE49-F238E27FC236}">
                <a16:creationId xmlns:a16="http://schemas.microsoft.com/office/drawing/2014/main" id="{4E6467A9-E98F-8B33-511D-6462D25FB602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6791763" y="6163715"/>
            <a:ext cx="708610" cy="487530"/>
          </a:xfrm>
          <a:prstGeom prst="rect">
            <a:avLst/>
          </a:prstGeom>
        </p:spPr>
      </p:pic>
      <p:pic>
        <p:nvPicPr>
          <p:cNvPr id="50" name="Picture 2" descr="Numicon | Settle CE Primary School">
            <a:hlinkClick r:id="rId36"/>
            <a:extLst>
              <a:ext uri="{FF2B5EF4-FFF2-40B4-BE49-F238E27FC236}">
                <a16:creationId xmlns:a16="http://schemas.microsoft.com/office/drawing/2014/main" id="{B2D781A0-C512-F430-5391-1DEF46B3ED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19059" r="15585" b="29790"/>
          <a:stretch/>
        </p:blipFill>
        <p:spPr bwMode="auto">
          <a:xfrm>
            <a:off x="4852361" y="6198393"/>
            <a:ext cx="1044788" cy="42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Image 50">
            <a:hlinkClick r:id="rId38"/>
            <a:extLst>
              <a:ext uri="{FF2B5EF4-FFF2-40B4-BE49-F238E27FC236}">
                <a16:creationId xmlns:a16="http://schemas.microsoft.com/office/drawing/2014/main" id="{DBC813E7-84FF-B9A3-B7F0-2E18E18C4B3B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8494069" y="6149122"/>
            <a:ext cx="762275" cy="51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784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02D1C-CC15-BC00-3887-9FE18D90C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EA103D18-EA0B-B61C-F8D6-9F28615335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637905"/>
              </p:ext>
            </p:extLst>
          </p:nvPr>
        </p:nvGraphicFramePr>
        <p:xfrm>
          <a:off x="135721" y="430914"/>
          <a:ext cx="9619040" cy="62639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320">
                  <a:extLst>
                    <a:ext uri="{9D8B030D-6E8A-4147-A177-3AD203B41FA5}">
                      <a16:colId xmlns:a16="http://schemas.microsoft.com/office/drawing/2014/main" val="2486207615"/>
                    </a:ext>
                  </a:extLst>
                </a:gridCol>
                <a:gridCol w="927743">
                  <a:extLst>
                    <a:ext uri="{9D8B030D-6E8A-4147-A177-3AD203B41FA5}">
                      <a16:colId xmlns:a16="http://schemas.microsoft.com/office/drawing/2014/main" val="212729432"/>
                    </a:ext>
                  </a:extLst>
                </a:gridCol>
                <a:gridCol w="3131182">
                  <a:extLst>
                    <a:ext uri="{9D8B030D-6E8A-4147-A177-3AD203B41FA5}">
                      <a16:colId xmlns:a16="http://schemas.microsoft.com/office/drawing/2014/main" val="962256674"/>
                    </a:ext>
                  </a:extLst>
                </a:gridCol>
                <a:gridCol w="1280199">
                  <a:extLst>
                    <a:ext uri="{9D8B030D-6E8A-4147-A177-3AD203B41FA5}">
                      <a16:colId xmlns:a16="http://schemas.microsoft.com/office/drawing/2014/main" val="4234840764"/>
                    </a:ext>
                  </a:extLst>
                </a:gridCol>
                <a:gridCol w="426733">
                  <a:extLst>
                    <a:ext uri="{9D8B030D-6E8A-4147-A177-3AD203B41FA5}">
                      <a16:colId xmlns:a16="http://schemas.microsoft.com/office/drawing/2014/main" val="671493310"/>
                    </a:ext>
                  </a:extLst>
                </a:gridCol>
                <a:gridCol w="853466">
                  <a:extLst>
                    <a:ext uri="{9D8B030D-6E8A-4147-A177-3AD203B41FA5}">
                      <a16:colId xmlns:a16="http://schemas.microsoft.com/office/drawing/2014/main" val="1280264060"/>
                    </a:ext>
                  </a:extLst>
                </a:gridCol>
                <a:gridCol w="853466">
                  <a:extLst>
                    <a:ext uri="{9D8B030D-6E8A-4147-A177-3AD203B41FA5}">
                      <a16:colId xmlns:a16="http://schemas.microsoft.com/office/drawing/2014/main" val="1016451355"/>
                    </a:ext>
                  </a:extLst>
                </a:gridCol>
                <a:gridCol w="426732">
                  <a:extLst>
                    <a:ext uri="{9D8B030D-6E8A-4147-A177-3AD203B41FA5}">
                      <a16:colId xmlns:a16="http://schemas.microsoft.com/office/drawing/2014/main" val="3084004718"/>
                    </a:ext>
                  </a:extLst>
                </a:gridCol>
                <a:gridCol w="1280199">
                  <a:extLst>
                    <a:ext uri="{9D8B030D-6E8A-4147-A177-3AD203B41FA5}">
                      <a16:colId xmlns:a16="http://schemas.microsoft.com/office/drawing/2014/main" val="4278463499"/>
                    </a:ext>
                  </a:extLst>
                </a:gridCol>
              </a:tblGrid>
              <a:tr h="423399"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latin typeface="Biko" panose="02000000000000000000" pitchFamily="50" charset="0"/>
                        </a:rPr>
                        <a:t>Code</a:t>
                      </a:r>
                      <a:endParaRPr lang="fr-FR" sz="1000" b="0" dirty="0">
                        <a:latin typeface="Biko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Objectif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Vocabulaire / Points de vigilance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Ateliers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827514"/>
                  </a:ext>
                </a:extLst>
              </a:tr>
              <a:tr h="298011">
                <a:tc gridSpan="9">
                  <a:txBody>
                    <a:bodyPr/>
                    <a:lstStyle/>
                    <a:p>
                      <a:pPr algn="l"/>
                      <a:r>
                        <a:rPr lang="fr-FR" sz="1200" dirty="0">
                          <a:solidFill>
                            <a:schemeClr val="bg1"/>
                          </a:solidFill>
                          <a:latin typeface="Biko" panose="02000000000000000000" pitchFamily="50" charset="0"/>
                        </a:rPr>
                        <a:t>Addition et soustraction jusqu’à 20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000" dirty="0">
                        <a:latin typeface="Biko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endParaRPr lang="fr-FR" sz="105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120687"/>
                  </a:ext>
                </a:extLst>
              </a:tr>
              <a:tr h="709517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C19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latin typeface="Biko" panose="02000000000000000000" pitchFamily="50" charset="0"/>
                        </a:rPr>
                        <a:t>Additionner et soustraire sur la bande numérique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Avancer, bonds, technique « de la grenouille »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Bien faire attention à ce que les élèves ne comptent pas la case de départ.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Insister sur l’association + </a:t>
                      </a:r>
                      <a:r>
                        <a:rPr lang="fr-FR" sz="1000" dirty="0">
                          <a:latin typeface="Print Bold" panose="02000000000000000000" pitchFamily="50" charset="0"/>
                          <a:sym typeface="Wingdings" panose="05000000000000000000" pitchFamily="2" charset="2"/>
                        </a:rPr>
                        <a:t> on avance et -  on recule.</a:t>
                      </a:r>
                      <a:endParaRPr lang="fr-FR" sz="10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Course à 20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Cartes poussette + vélo</a:t>
                      </a:r>
                      <a:endParaRPr lang="fr-FR"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Cartes princesse + ninja</a:t>
                      </a:r>
                      <a:endParaRPr lang="fr-FR"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819491"/>
                  </a:ext>
                </a:extLst>
              </a:tr>
              <a:tr h="930436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C20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latin typeface="Biko" panose="02000000000000000000" pitchFamily="50" charset="0"/>
                        </a:rPr>
                        <a:t>Additionner en décomposant le plus grand nombre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Séparer, rassembler, décomposer, dizaines, unités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Utiliser les doigts (2 élèves) ou des jetons + des boites de 10 pour montrer qu’on met le paquet de 10 de côté et qu’on rassemble le reste (les unités).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Introduire ensuite la « technique de l’arbre » en faisant le lien avec la manipulation.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Manipulation</a:t>
                      </a:r>
                    </a:p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Cartes scooter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Cartes camion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120 secondes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060157"/>
                  </a:ext>
                </a:extLst>
              </a:tr>
              <a:tr h="785404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C21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Additionner en décomposant un des nombres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50" b="1" u="sng" dirty="0">
                          <a:latin typeface="Print Bold" panose="02000000000000000000" pitchFamily="50" charset="0"/>
                        </a:rPr>
                        <a:t>Séparer, rassembler, décomposer, dizaines, unités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50" b="0" dirty="0">
                          <a:latin typeface="Print Bold" panose="02000000000000000000" pitchFamily="50" charset="0"/>
                        </a:rPr>
                        <a:t>Même démarche que précédemment.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50" b="0" dirty="0">
                          <a:latin typeface="Print Bold" panose="02000000000000000000" pitchFamily="50" charset="0"/>
                        </a:rPr>
                        <a:t>Chercher à faire un paquet de 10 (complément à 10!) avec un des deux nombres et décomposer le 2ème.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74779" rtl="0" eaLnBrk="1" latinLnBrk="0" hangingPunct="1"/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Manipulation</a:t>
                      </a:r>
                      <a:endParaRPr lang="fr-FR" sz="1000" kern="12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  <a:p>
                      <a:pPr marL="0" algn="ctr" defTabSz="474779" rtl="0" eaLnBrk="1" latinLnBrk="0" hangingPunct="1"/>
                      <a:endParaRPr lang="fr-FR" sz="900" kern="12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Cartes moto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Cartes bateau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120 secondes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6355879"/>
                  </a:ext>
                </a:extLst>
              </a:tr>
              <a:tr h="722200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C22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Soustraire en décomposant le plus grand nombre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Séparer, rassembler, enlever, décomposer, d, u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Même démarche que précédemment.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On ne dérange pas le paquet de 10 si on n’est pas obligé </a:t>
                      </a:r>
                      <a:r>
                        <a:rPr lang="fr-FR" sz="1000" dirty="0">
                          <a:latin typeface="Print Bold" panose="02000000000000000000" pitchFamily="50" charset="0"/>
                          <a:sym typeface="Wingdings" panose="05000000000000000000" pitchFamily="2" charset="2"/>
                        </a:rPr>
                        <a:t> on le laisse de côté et on le reprend à la fin.</a:t>
                      </a:r>
                      <a:endParaRPr lang="fr-FR" sz="10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chevalier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120 secondes</a:t>
                      </a:r>
                    </a:p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  <a:p>
                      <a:pPr algn="ctr"/>
                      <a:endParaRPr lang="fr-FR" sz="105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456934"/>
                  </a:ext>
                </a:extLst>
              </a:tr>
              <a:tr h="821662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C23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Soustraire en décomposant un des nombres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50" b="1" u="sng" dirty="0">
                          <a:latin typeface="Print Bold" panose="02000000000000000000" pitchFamily="50" charset="0"/>
                        </a:rPr>
                        <a:t>Séparer, rassembler, décomposer, dizaines, unités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Même démarche que précédemment.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Cette fois, on est obligés de déranger le paquet de 10.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On enlève en 2 étapes: pour aller à 10 puis ce qu’il reste à enlever.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pirate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120 secondes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725032"/>
                  </a:ext>
                </a:extLst>
              </a:tr>
              <a:tr h="722200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C24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Soustraire en utilisant les liens entre les nombres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Séparer, rassembler, décomposer, addition, soustraction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Faire manipuler pour montrer le lien entre addition et soustraction.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Faire le parallèle avec le schéma.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sorcière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Cartes Pikachu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120 secondes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175566"/>
                  </a:ext>
                </a:extLst>
              </a:tr>
              <a:tr h="722200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C25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Soustraire en utilisant les additions à trous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Addition, soustraction, résultat, complément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Insister pour leur faire écrire l’addition à trous et la soustraction correspondante.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avion vaisseau soucoupe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Soustrais!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u="sng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J’peux pas j’ai maths</a:t>
                      </a:r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: compléments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564908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D5821E8B-7CF2-1715-7C62-0FE529A6B298}"/>
              </a:ext>
            </a:extLst>
          </p:cNvPr>
          <p:cNvSpPr txBox="1"/>
          <p:nvPr/>
        </p:nvSpPr>
        <p:spPr>
          <a:xfrm>
            <a:off x="3013013" y="55096"/>
            <a:ext cx="3879973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62" dirty="0">
                <a:latin typeface="KG Second Chances Sketch" panose="02000000000000000000" pitchFamily="2" charset="0"/>
              </a:rPr>
              <a:t>CP : Détail des séances de calcul</a:t>
            </a:r>
          </a:p>
        </p:txBody>
      </p:sp>
      <p:pic>
        <p:nvPicPr>
          <p:cNvPr id="14" name="Image 13">
            <a:hlinkClick r:id="rId2"/>
            <a:extLst>
              <a:ext uri="{FF2B5EF4-FFF2-40B4-BE49-F238E27FC236}">
                <a16:creationId xmlns:a16="http://schemas.microsoft.com/office/drawing/2014/main" id="{3F815D7D-8E98-7884-6699-231ADA96237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79242" y="2168694"/>
            <a:ext cx="487688" cy="481848"/>
          </a:xfrm>
          <a:prstGeom prst="rect">
            <a:avLst/>
          </a:prstGeom>
        </p:spPr>
      </p:pic>
      <p:pic>
        <p:nvPicPr>
          <p:cNvPr id="15" name="Image 14">
            <a:hlinkClick r:id="rId2"/>
            <a:extLst>
              <a:ext uri="{FF2B5EF4-FFF2-40B4-BE49-F238E27FC236}">
                <a16:creationId xmlns:a16="http://schemas.microsoft.com/office/drawing/2014/main" id="{87A14C4A-014B-8867-1E77-83047A8DA21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11492" y="3075812"/>
            <a:ext cx="487688" cy="481848"/>
          </a:xfrm>
          <a:prstGeom prst="rect">
            <a:avLst/>
          </a:prstGeom>
        </p:spPr>
      </p:pic>
      <p:pic>
        <p:nvPicPr>
          <p:cNvPr id="16" name="Image 15">
            <a:hlinkClick r:id="rId2"/>
            <a:extLst>
              <a:ext uri="{FF2B5EF4-FFF2-40B4-BE49-F238E27FC236}">
                <a16:creationId xmlns:a16="http://schemas.microsoft.com/office/drawing/2014/main" id="{06189723-C57D-77FD-2B41-2657CDAA1B0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27520" y="3849618"/>
            <a:ext cx="487688" cy="481848"/>
          </a:xfrm>
          <a:prstGeom prst="rect">
            <a:avLst/>
          </a:prstGeom>
        </p:spPr>
      </p:pic>
      <p:pic>
        <p:nvPicPr>
          <p:cNvPr id="17" name="Image 16">
            <a:hlinkClick r:id="rId2"/>
            <a:extLst>
              <a:ext uri="{FF2B5EF4-FFF2-40B4-BE49-F238E27FC236}">
                <a16:creationId xmlns:a16="http://schemas.microsoft.com/office/drawing/2014/main" id="{04A2D466-620B-31FC-7093-8189BED116C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05387" y="4639553"/>
            <a:ext cx="487688" cy="481848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5D71FE56-3FE2-751B-6504-3A58AFE0C8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2599" y="1364958"/>
            <a:ext cx="588856" cy="405989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49" name="Groupe 48">
            <a:extLst>
              <a:ext uri="{FF2B5EF4-FFF2-40B4-BE49-F238E27FC236}">
                <a16:creationId xmlns:a16="http://schemas.microsoft.com/office/drawing/2014/main" id="{D81EDACA-F01C-C6E8-8F5C-F8A82D590EFF}"/>
              </a:ext>
            </a:extLst>
          </p:cNvPr>
          <p:cNvGrpSpPr/>
          <p:nvPr/>
        </p:nvGrpSpPr>
        <p:grpSpPr>
          <a:xfrm>
            <a:off x="6698534" y="1404144"/>
            <a:ext cx="1105691" cy="356839"/>
            <a:chOff x="6461397" y="1480472"/>
            <a:chExt cx="1601032" cy="576013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55DDE8DB-9BD1-511B-DABC-D030BC316FDC}"/>
                </a:ext>
              </a:extLst>
            </p:cNvPr>
            <p:cNvGrpSpPr/>
            <p:nvPr/>
          </p:nvGrpSpPr>
          <p:grpSpPr>
            <a:xfrm>
              <a:off x="6595027" y="1558518"/>
              <a:ext cx="1467402" cy="497967"/>
              <a:chOff x="6561236" y="1558654"/>
              <a:chExt cx="1467402" cy="497967"/>
            </a:xfrm>
          </p:grpSpPr>
          <p:pic>
            <p:nvPicPr>
              <p:cNvPr id="28" name="Image 27">
                <a:extLst>
                  <a:ext uri="{FF2B5EF4-FFF2-40B4-BE49-F238E27FC236}">
                    <a16:creationId xmlns:a16="http://schemas.microsoft.com/office/drawing/2014/main" id="{525605F5-C2EC-00AF-775F-301AF82B03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20750697">
                <a:off x="7435020" y="1822175"/>
                <a:ext cx="593618" cy="207925"/>
              </a:xfrm>
              <a:prstGeom prst="rect">
                <a:avLst/>
              </a:prstGeom>
            </p:spPr>
          </p:pic>
          <p:grpSp>
            <p:nvGrpSpPr>
              <p:cNvPr id="29" name="Groupe 28">
                <a:extLst>
                  <a:ext uri="{FF2B5EF4-FFF2-40B4-BE49-F238E27FC236}">
                    <a16:creationId xmlns:a16="http://schemas.microsoft.com/office/drawing/2014/main" id="{6FA437D7-25F5-69C2-7FB4-A31B159EC35E}"/>
                  </a:ext>
                </a:extLst>
              </p:cNvPr>
              <p:cNvGrpSpPr/>
              <p:nvPr/>
            </p:nvGrpSpPr>
            <p:grpSpPr>
              <a:xfrm>
                <a:off x="6561236" y="1558654"/>
                <a:ext cx="1319114" cy="497967"/>
                <a:chOff x="6338986" y="1545379"/>
                <a:chExt cx="1688864" cy="649057"/>
              </a:xfrm>
            </p:grpSpPr>
            <p:pic>
              <p:nvPicPr>
                <p:cNvPr id="30" name="Image 29">
                  <a:extLst>
                    <a:ext uri="{FF2B5EF4-FFF2-40B4-BE49-F238E27FC236}">
                      <a16:creationId xmlns:a16="http://schemas.microsoft.com/office/drawing/2014/main" id="{48AF30E1-8F3B-6B9E-BC74-8ED6184A8F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348349" y="1545379"/>
                  <a:ext cx="679501" cy="358982"/>
                </a:xfrm>
                <a:prstGeom prst="rect">
                  <a:avLst/>
                </a:prstGeom>
              </p:spPr>
            </p:pic>
            <p:pic>
              <p:nvPicPr>
                <p:cNvPr id="31" name="Image 30">
                  <a:extLst>
                    <a:ext uri="{FF2B5EF4-FFF2-40B4-BE49-F238E27FC236}">
                      <a16:creationId xmlns:a16="http://schemas.microsoft.com/office/drawing/2014/main" id="{2F9642EB-4FCB-AD8F-B995-7075D9409F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830403" y="1665379"/>
                  <a:ext cx="679501" cy="354708"/>
                </a:xfrm>
                <a:prstGeom prst="rect">
                  <a:avLst/>
                </a:prstGeom>
              </p:spPr>
            </p:pic>
            <p:pic>
              <p:nvPicPr>
                <p:cNvPr id="32" name="Image 31">
                  <a:extLst>
                    <a:ext uri="{FF2B5EF4-FFF2-40B4-BE49-F238E27FC236}">
                      <a16:creationId xmlns:a16="http://schemas.microsoft.com/office/drawing/2014/main" id="{E3302CA2-2AB4-43A9-541B-EE3025E5C4E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338986" y="1837698"/>
                  <a:ext cx="679501" cy="356738"/>
                </a:xfrm>
                <a:prstGeom prst="rect">
                  <a:avLst/>
                </a:prstGeom>
              </p:spPr>
            </p:pic>
          </p:grpSp>
        </p:grpSp>
        <p:pic>
          <p:nvPicPr>
            <p:cNvPr id="46" name="Image 45">
              <a:extLst>
                <a:ext uri="{FF2B5EF4-FFF2-40B4-BE49-F238E27FC236}">
                  <a16:creationId xmlns:a16="http://schemas.microsoft.com/office/drawing/2014/main" id="{E42B2780-CCD7-2F8B-EC2C-44987D223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461397" y="1480472"/>
              <a:ext cx="388637" cy="272139"/>
            </a:xfrm>
            <a:prstGeom prst="rect">
              <a:avLst/>
            </a:prstGeom>
          </p:spPr>
        </p:pic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C8F34303-669D-0953-10F8-5CA7D5DAABF5}"/>
              </a:ext>
            </a:extLst>
          </p:cNvPr>
          <p:cNvGrpSpPr/>
          <p:nvPr/>
        </p:nvGrpSpPr>
        <p:grpSpPr>
          <a:xfrm>
            <a:off x="8380704" y="1417872"/>
            <a:ext cx="1046331" cy="359732"/>
            <a:chOff x="8218591" y="1522641"/>
            <a:chExt cx="1431651" cy="501209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8CAD9C1C-9484-DB17-2A7E-3E82D8D75CC4}"/>
                </a:ext>
              </a:extLst>
            </p:cNvPr>
            <p:cNvGrpSpPr/>
            <p:nvPr/>
          </p:nvGrpSpPr>
          <p:grpSpPr>
            <a:xfrm>
              <a:off x="8361341" y="1542002"/>
              <a:ext cx="1288901" cy="481848"/>
              <a:chOff x="8401467" y="1574773"/>
              <a:chExt cx="1288901" cy="481848"/>
            </a:xfrm>
          </p:grpSpPr>
          <p:pic>
            <p:nvPicPr>
              <p:cNvPr id="33" name="Image 32">
                <a:extLst>
                  <a:ext uri="{FF2B5EF4-FFF2-40B4-BE49-F238E27FC236}">
                    <a16:creationId xmlns:a16="http://schemas.microsoft.com/office/drawing/2014/main" id="{6F48A874-708B-1B2B-41C0-C8F1B00414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20750697">
                <a:off x="9096750" y="1783297"/>
                <a:ext cx="593618" cy="207925"/>
              </a:xfrm>
              <a:prstGeom prst="rect">
                <a:avLst/>
              </a:prstGeom>
            </p:spPr>
          </p:pic>
          <p:grpSp>
            <p:nvGrpSpPr>
              <p:cNvPr id="41" name="Groupe 40">
                <a:extLst>
                  <a:ext uri="{FF2B5EF4-FFF2-40B4-BE49-F238E27FC236}">
                    <a16:creationId xmlns:a16="http://schemas.microsoft.com/office/drawing/2014/main" id="{8ABAA500-DFB4-FD30-C88A-F761E476C941}"/>
                  </a:ext>
                </a:extLst>
              </p:cNvPr>
              <p:cNvGrpSpPr/>
              <p:nvPr/>
            </p:nvGrpSpPr>
            <p:grpSpPr>
              <a:xfrm>
                <a:off x="8401467" y="1574773"/>
                <a:ext cx="1134279" cy="481848"/>
                <a:chOff x="7477714" y="1533265"/>
                <a:chExt cx="2229065" cy="1019642"/>
              </a:xfrm>
            </p:grpSpPr>
            <p:pic>
              <p:nvPicPr>
                <p:cNvPr id="36" name="Image 35">
                  <a:extLst>
                    <a:ext uri="{FF2B5EF4-FFF2-40B4-BE49-F238E27FC236}">
                      <a16:creationId xmlns:a16="http://schemas.microsoft.com/office/drawing/2014/main" id="{1EC8CB1B-6B5A-BF9D-684F-465F9C08E33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774645" y="1533265"/>
                  <a:ext cx="932134" cy="481848"/>
                </a:xfrm>
                <a:prstGeom prst="rect">
                  <a:avLst/>
                </a:prstGeom>
              </p:spPr>
            </p:pic>
            <p:pic>
              <p:nvPicPr>
                <p:cNvPr id="38" name="Image 37">
                  <a:extLst>
                    <a:ext uri="{FF2B5EF4-FFF2-40B4-BE49-F238E27FC236}">
                      <a16:creationId xmlns:a16="http://schemas.microsoft.com/office/drawing/2014/main" id="{069F533C-3425-A8E4-01B2-657480C0194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114043" y="1774189"/>
                  <a:ext cx="932134" cy="484183"/>
                </a:xfrm>
                <a:prstGeom prst="rect">
                  <a:avLst/>
                </a:prstGeom>
              </p:spPr>
            </p:pic>
            <p:pic>
              <p:nvPicPr>
                <p:cNvPr id="40" name="Image 39">
                  <a:extLst>
                    <a:ext uri="{FF2B5EF4-FFF2-40B4-BE49-F238E27FC236}">
                      <a16:creationId xmlns:a16="http://schemas.microsoft.com/office/drawing/2014/main" id="{759A9876-A647-4ABA-93C1-72C248DFF5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477714" y="2065430"/>
                  <a:ext cx="932134" cy="487477"/>
                </a:xfrm>
                <a:prstGeom prst="rect">
                  <a:avLst/>
                </a:prstGeom>
              </p:spPr>
            </p:pic>
          </p:grpSp>
        </p:grpSp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76A8F471-5915-EF13-C785-16AAE45CF7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218591" y="1522641"/>
              <a:ext cx="352470" cy="247066"/>
            </a:xfrm>
            <a:prstGeom prst="rect">
              <a:avLst/>
            </a:prstGeom>
          </p:spPr>
        </p:pic>
      </p:grp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2F6371CB-C401-A045-54C3-A9C90CDB7A6D}"/>
              </a:ext>
            </a:extLst>
          </p:cNvPr>
          <p:cNvGrpSpPr/>
          <p:nvPr/>
        </p:nvGrpSpPr>
        <p:grpSpPr>
          <a:xfrm>
            <a:off x="6005657" y="2193215"/>
            <a:ext cx="1092836" cy="433117"/>
            <a:chOff x="5344566" y="2406545"/>
            <a:chExt cx="1230964" cy="433117"/>
          </a:xfrm>
        </p:grpSpPr>
        <p:pic>
          <p:nvPicPr>
            <p:cNvPr id="54" name="Image 53">
              <a:extLst>
                <a:ext uri="{FF2B5EF4-FFF2-40B4-BE49-F238E27FC236}">
                  <a16:creationId xmlns:a16="http://schemas.microsoft.com/office/drawing/2014/main" id="{2A727F3C-A2E3-7249-0C1E-8BBA41E1F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387100">
              <a:off x="5955520" y="2461649"/>
              <a:ext cx="620010" cy="37679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55" name="Image 54">
              <a:extLst>
                <a:ext uri="{FF2B5EF4-FFF2-40B4-BE49-F238E27FC236}">
                  <a16:creationId xmlns:a16="http://schemas.microsoft.com/office/drawing/2014/main" id="{3BB37655-B254-2FA5-619F-389DE317D7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035795">
              <a:off x="5344566" y="2406545"/>
              <a:ext cx="620010" cy="433117"/>
            </a:xfrm>
            <a:prstGeom prst="rect">
              <a:avLst/>
            </a:prstGeom>
          </p:spPr>
        </p:pic>
      </p:grpSp>
      <p:grpSp>
        <p:nvGrpSpPr>
          <p:cNvPr id="62" name="Groupe 61">
            <a:extLst>
              <a:ext uri="{FF2B5EF4-FFF2-40B4-BE49-F238E27FC236}">
                <a16:creationId xmlns:a16="http://schemas.microsoft.com/office/drawing/2014/main" id="{7B24ED11-42CB-C4D3-A35B-2D912D3E0CC5}"/>
              </a:ext>
            </a:extLst>
          </p:cNvPr>
          <p:cNvGrpSpPr/>
          <p:nvPr/>
        </p:nvGrpSpPr>
        <p:grpSpPr>
          <a:xfrm>
            <a:off x="7295985" y="2203818"/>
            <a:ext cx="1037011" cy="431696"/>
            <a:chOff x="5434146" y="3208063"/>
            <a:chExt cx="1037011" cy="431696"/>
          </a:xfrm>
        </p:grpSpPr>
        <p:pic>
          <p:nvPicPr>
            <p:cNvPr id="60" name="Image 59">
              <a:extLst>
                <a:ext uri="{FF2B5EF4-FFF2-40B4-BE49-F238E27FC236}">
                  <a16:creationId xmlns:a16="http://schemas.microsoft.com/office/drawing/2014/main" id="{EE19B07D-896C-8DAB-168D-9293EAB292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780507">
              <a:off x="6059894" y="3289818"/>
              <a:ext cx="411263" cy="34318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61" name="Image 60">
              <a:extLst>
                <a:ext uri="{FF2B5EF4-FFF2-40B4-BE49-F238E27FC236}">
                  <a16:creationId xmlns:a16="http://schemas.microsoft.com/office/drawing/2014/main" id="{F38AFE48-37F3-884D-5C56-5400F75BE1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190699">
              <a:off x="5434146" y="3208063"/>
              <a:ext cx="617132" cy="431696"/>
            </a:xfrm>
            <a:prstGeom prst="rect">
              <a:avLst/>
            </a:prstGeom>
          </p:spPr>
        </p:pic>
      </p:grp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0D31B2E0-E010-1E4C-20BF-3914A5BF8817}"/>
              </a:ext>
            </a:extLst>
          </p:cNvPr>
          <p:cNvGrpSpPr/>
          <p:nvPr/>
        </p:nvGrpSpPr>
        <p:grpSpPr>
          <a:xfrm>
            <a:off x="7358741" y="3146462"/>
            <a:ext cx="965850" cy="395069"/>
            <a:chOff x="6638910" y="3201492"/>
            <a:chExt cx="1043747" cy="468175"/>
          </a:xfrm>
        </p:grpSpPr>
        <p:pic>
          <p:nvPicPr>
            <p:cNvPr id="66" name="Image 65">
              <a:extLst>
                <a:ext uri="{FF2B5EF4-FFF2-40B4-BE49-F238E27FC236}">
                  <a16:creationId xmlns:a16="http://schemas.microsoft.com/office/drawing/2014/main" id="{13F81E4E-A997-B441-39DB-CB53F73D6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409346">
              <a:off x="7267997" y="3244683"/>
              <a:ext cx="414660" cy="42498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67" name="Image 66">
              <a:extLst>
                <a:ext uri="{FF2B5EF4-FFF2-40B4-BE49-F238E27FC236}">
                  <a16:creationId xmlns:a16="http://schemas.microsoft.com/office/drawing/2014/main" id="{C27E8E92-45C1-75EA-0C1D-D67499E1CC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 rot="20983091">
              <a:off x="6638910" y="3201492"/>
              <a:ext cx="646815" cy="453550"/>
            </a:xfrm>
            <a:prstGeom prst="rect">
              <a:avLst/>
            </a:prstGeom>
          </p:spPr>
        </p:pic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142D5D89-7BA7-A2DD-EF6D-787526591316}"/>
              </a:ext>
            </a:extLst>
          </p:cNvPr>
          <p:cNvGrpSpPr/>
          <p:nvPr/>
        </p:nvGrpSpPr>
        <p:grpSpPr>
          <a:xfrm>
            <a:off x="6022071" y="3112446"/>
            <a:ext cx="1011877" cy="435733"/>
            <a:chOff x="4995455" y="3209891"/>
            <a:chExt cx="1143295" cy="448607"/>
          </a:xfrm>
        </p:grpSpPr>
        <p:pic>
          <p:nvPicPr>
            <p:cNvPr id="72" name="Image 71">
              <a:extLst>
                <a:ext uri="{FF2B5EF4-FFF2-40B4-BE49-F238E27FC236}">
                  <a16:creationId xmlns:a16="http://schemas.microsoft.com/office/drawing/2014/main" id="{90A28CA4-59BD-D431-53FA-8ABFD7F27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 rot="491612">
              <a:off x="5581220" y="3272516"/>
              <a:ext cx="557530" cy="38598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73" name="Image 72">
              <a:extLst>
                <a:ext uri="{FF2B5EF4-FFF2-40B4-BE49-F238E27FC236}">
                  <a16:creationId xmlns:a16="http://schemas.microsoft.com/office/drawing/2014/main" id="{6C6DCC83-E20B-0B71-20E8-E4E537826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 rot="21378086">
              <a:off x="4995455" y="3209891"/>
              <a:ext cx="620011" cy="434368"/>
            </a:xfrm>
            <a:prstGeom prst="rect">
              <a:avLst/>
            </a:prstGeom>
          </p:spPr>
        </p:pic>
      </p:grpSp>
      <p:grpSp>
        <p:nvGrpSpPr>
          <p:cNvPr id="80" name="Groupe 79">
            <a:extLst>
              <a:ext uri="{FF2B5EF4-FFF2-40B4-BE49-F238E27FC236}">
                <a16:creationId xmlns:a16="http://schemas.microsoft.com/office/drawing/2014/main" id="{18AA7890-D53A-E486-2441-DC2F547D8BC6}"/>
              </a:ext>
            </a:extLst>
          </p:cNvPr>
          <p:cNvGrpSpPr/>
          <p:nvPr/>
        </p:nvGrpSpPr>
        <p:grpSpPr>
          <a:xfrm>
            <a:off x="5510235" y="3919696"/>
            <a:ext cx="763302" cy="363129"/>
            <a:chOff x="5330967" y="4020986"/>
            <a:chExt cx="1172562" cy="472805"/>
          </a:xfrm>
        </p:grpSpPr>
        <p:pic>
          <p:nvPicPr>
            <p:cNvPr id="78" name="Image 77">
              <a:extLst>
                <a:ext uri="{FF2B5EF4-FFF2-40B4-BE49-F238E27FC236}">
                  <a16:creationId xmlns:a16="http://schemas.microsoft.com/office/drawing/2014/main" id="{E7FCCE4C-BB09-F973-9BD7-4CF98DFF4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 rot="451280">
              <a:off x="5961691" y="4057485"/>
              <a:ext cx="541838" cy="43630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79" name="Image 78">
              <a:extLst>
                <a:ext uri="{FF2B5EF4-FFF2-40B4-BE49-F238E27FC236}">
                  <a16:creationId xmlns:a16="http://schemas.microsoft.com/office/drawing/2014/main" id="{4A79EB9E-CF14-B791-5335-2C5BED1A1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 rot="21236293">
              <a:off x="5330967" y="4020986"/>
              <a:ext cx="658397" cy="459932"/>
            </a:xfrm>
            <a:prstGeom prst="rect">
              <a:avLst/>
            </a:prstGeom>
          </p:spPr>
        </p:pic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60DAF7F7-E93B-9382-F2AA-2151B6DA5360}"/>
              </a:ext>
            </a:extLst>
          </p:cNvPr>
          <p:cNvGrpSpPr/>
          <p:nvPr/>
        </p:nvGrpSpPr>
        <p:grpSpPr>
          <a:xfrm>
            <a:off x="5049644" y="5509362"/>
            <a:ext cx="886274" cy="341988"/>
            <a:chOff x="4876424" y="5647099"/>
            <a:chExt cx="1028815" cy="406465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EE5C9C4-86A2-4F5B-AAD2-96975D3AB9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 rot="545644">
              <a:off x="5470596" y="5688578"/>
              <a:ext cx="434643" cy="35746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9F9AFBE-4F99-C2AB-F937-5375BB309A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 rot="21302901">
              <a:off x="4876424" y="5647099"/>
              <a:ext cx="587116" cy="406465"/>
            </a:xfrm>
            <a:prstGeom prst="rect">
              <a:avLst/>
            </a:prstGeom>
          </p:spPr>
        </p:pic>
      </p:grpSp>
      <p:pic>
        <p:nvPicPr>
          <p:cNvPr id="7" name="Image 6">
            <a:hlinkClick r:id="rId2"/>
            <a:extLst>
              <a:ext uri="{FF2B5EF4-FFF2-40B4-BE49-F238E27FC236}">
                <a16:creationId xmlns:a16="http://schemas.microsoft.com/office/drawing/2014/main" id="{BA79B4FD-9B28-791A-8830-42195EBFD27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38309" y="5425328"/>
            <a:ext cx="487688" cy="481848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BC8ACB8-7E9D-32FA-7987-55F1D027F428}"/>
              </a:ext>
            </a:extLst>
          </p:cNvPr>
          <p:cNvGrpSpPr/>
          <p:nvPr/>
        </p:nvGrpSpPr>
        <p:grpSpPr>
          <a:xfrm>
            <a:off x="6788730" y="5488172"/>
            <a:ext cx="773096" cy="356160"/>
            <a:chOff x="6754362" y="5632599"/>
            <a:chExt cx="1003063" cy="432926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0C73DBB-6CDF-3A54-7321-D14307D39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 rot="410811">
              <a:off x="7343008" y="5724787"/>
              <a:ext cx="414417" cy="30758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81BFFE08-A107-D044-0B6E-EA269FFE3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 rot="21154968">
              <a:off x="6754362" y="5632599"/>
              <a:ext cx="621867" cy="432926"/>
            </a:xfrm>
            <a:prstGeom prst="rect">
              <a:avLst/>
            </a:prstGeom>
          </p:spPr>
        </p:pic>
      </p:grpSp>
      <p:pic>
        <p:nvPicPr>
          <p:cNvPr id="20" name="Image 19">
            <a:hlinkClick r:id="rId28"/>
            <a:extLst>
              <a:ext uri="{FF2B5EF4-FFF2-40B4-BE49-F238E27FC236}">
                <a16:creationId xmlns:a16="http://schemas.microsoft.com/office/drawing/2014/main" id="{437DE00C-8708-80D8-F667-B3376EDB4D32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727249" y="6170583"/>
            <a:ext cx="428087" cy="432546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F5224C8C-80BC-638E-3A1B-750961FAA621}"/>
              </a:ext>
            </a:extLst>
          </p:cNvPr>
          <p:cNvGrpSpPr/>
          <p:nvPr/>
        </p:nvGrpSpPr>
        <p:grpSpPr>
          <a:xfrm>
            <a:off x="6794791" y="6206536"/>
            <a:ext cx="756683" cy="415054"/>
            <a:chOff x="1435684" y="2836683"/>
            <a:chExt cx="4977947" cy="2692545"/>
          </a:xfrm>
        </p:grpSpPr>
        <p:pic>
          <p:nvPicPr>
            <p:cNvPr id="22" name="Picture 2" descr="Ardoise Velleda Bic -19 x 26 cm - 1 pce - Ardoise ecole - Creavea">
              <a:extLst>
                <a:ext uri="{FF2B5EF4-FFF2-40B4-BE49-F238E27FC236}">
                  <a16:creationId xmlns:a16="http://schemas.microsoft.com/office/drawing/2014/main" id="{91D6AAAF-3180-5EDC-4DD1-9452E94852F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833" b="16479"/>
            <a:stretch/>
          </p:blipFill>
          <p:spPr bwMode="auto">
            <a:xfrm>
              <a:off x="1435684" y="3218375"/>
              <a:ext cx="3686317" cy="2310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58C50BD-2C38-FFE6-C8BE-1C2749DD5D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 rot="20838230">
              <a:off x="4524810" y="3087014"/>
              <a:ext cx="1007005" cy="1723756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D193724-EE12-7AE5-2ADA-40BFC34337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 rot="315333">
              <a:off x="5389339" y="2836683"/>
              <a:ext cx="1024292" cy="1757661"/>
            </a:xfrm>
            <a:prstGeom prst="rect">
              <a:avLst/>
            </a:prstGeom>
          </p:spPr>
        </p:pic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E604622F-6450-4768-CA20-4251B05838B8}"/>
              </a:ext>
            </a:extLst>
          </p:cNvPr>
          <p:cNvGrpSpPr/>
          <p:nvPr/>
        </p:nvGrpSpPr>
        <p:grpSpPr>
          <a:xfrm>
            <a:off x="4944335" y="6198422"/>
            <a:ext cx="1077736" cy="404707"/>
            <a:chOff x="5816804" y="959931"/>
            <a:chExt cx="1718080" cy="613962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1FC1EB7D-9908-34E6-E4A1-61DABFD4E3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6881150" y="959931"/>
              <a:ext cx="653734" cy="337935"/>
            </a:xfrm>
            <a:prstGeom prst="rect">
              <a:avLst/>
            </a:prstGeom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164939B6-F8D0-BBD7-10A8-002E5E4D6C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6350039" y="1118669"/>
              <a:ext cx="632658" cy="328468"/>
            </a:xfrm>
            <a:prstGeom prst="rect">
              <a:avLst/>
            </a:prstGeom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1C496331-F675-23FC-9EEF-135F0A89EB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5816804" y="1246853"/>
              <a:ext cx="631230" cy="327040"/>
            </a:xfrm>
            <a:prstGeom prst="rect">
              <a:avLst/>
            </a:prstGeom>
          </p:spPr>
        </p:pic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787DFBDA-4229-3362-9955-FA0842C4B05D}"/>
              </a:ext>
            </a:extLst>
          </p:cNvPr>
          <p:cNvGrpSpPr/>
          <p:nvPr/>
        </p:nvGrpSpPr>
        <p:grpSpPr>
          <a:xfrm>
            <a:off x="5470625" y="4679999"/>
            <a:ext cx="971320" cy="441402"/>
            <a:chOff x="1393904" y="2270767"/>
            <a:chExt cx="6718928" cy="2800741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E36D620-4EF0-F41D-A5F0-53785A7C0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/>
            <a:stretch>
              <a:fillRect/>
            </a:stretch>
          </p:blipFill>
          <p:spPr>
            <a:xfrm rot="483178">
              <a:off x="5035828" y="2275996"/>
              <a:ext cx="3077004" cy="265784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2803379F-BEB0-21C1-6207-E1E8AC823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 rot="21000690">
              <a:off x="1393904" y="2270767"/>
              <a:ext cx="3991532" cy="2800741"/>
            </a:xfrm>
            <a:prstGeom prst="rect">
              <a:avLst/>
            </a:prstGeom>
          </p:spPr>
        </p:pic>
      </p:grpSp>
      <p:pic>
        <p:nvPicPr>
          <p:cNvPr id="47" name="Image 46">
            <a:extLst>
              <a:ext uri="{FF2B5EF4-FFF2-40B4-BE49-F238E27FC236}">
                <a16:creationId xmlns:a16="http://schemas.microsoft.com/office/drawing/2014/main" id="{A4561FB9-1485-64AD-AD4F-0162065EB606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4873198" y="2119363"/>
            <a:ext cx="774339" cy="558801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EA842203-76E2-77A4-4D85-F454175F89C4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917396" y="3049850"/>
            <a:ext cx="697298" cy="50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145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78C66-E226-0B60-19DF-20512A60D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EEC7BF8C-17C7-3AC6-936A-0F78029D24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0605274"/>
              </p:ext>
            </p:extLst>
          </p:nvPr>
        </p:nvGraphicFramePr>
        <p:xfrm>
          <a:off x="143479" y="514043"/>
          <a:ext cx="9619041" cy="61499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320">
                  <a:extLst>
                    <a:ext uri="{9D8B030D-6E8A-4147-A177-3AD203B41FA5}">
                      <a16:colId xmlns:a16="http://schemas.microsoft.com/office/drawing/2014/main" val="2486207615"/>
                    </a:ext>
                  </a:extLst>
                </a:gridCol>
                <a:gridCol w="927743">
                  <a:extLst>
                    <a:ext uri="{9D8B030D-6E8A-4147-A177-3AD203B41FA5}">
                      <a16:colId xmlns:a16="http://schemas.microsoft.com/office/drawing/2014/main" val="212729432"/>
                    </a:ext>
                  </a:extLst>
                </a:gridCol>
                <a:gridCol w="3131182">
                  <a:extLst>
                    <a:ext uri="{9D8B030D-6E8A-4147-A177-3AD203B41FA5}">
                      <a16:colId xmlns:a16="http://schemas.microsoft.com/office/drawing/2014/main" val="962256674"/>
                    </a:ext>
                  </a:extLst>
                </a:gridCol>
                <a:gridCol w="1280199">
                  <a:extLst>
                    <a:ext uri="{9D8B030D-6E8A-4147-A177-3AD203B41FA5}">
                      <a16:colId xmlns:a16="http://schemas.microsoft.com/office/drawing/2014/main" val="4234840764"/>
                    </a:ext>
                  </a:extLst>
                </a:gridCol>
                <a:gridCol w="426733">
                  <a:extLst>
                    <a:ext uri="{9D8B030D-6E8A-4147-A177-3AD203B41FA5}">
                      <a16:colId xmlns:a16="http://schemas.microsoft.com/office/drawing/2014/main" val="24615773"/>
                    </a:ext>
                  </a:extLst>
                </a:gridCol>
                <a:gridCol w="853466">
                  <a:extLst>
                    <a:ext uri="{9D8B030D-6E8A-4147-A177-3AD203B41FA5}">
                      <a16:colId xmlns:a16="http://schemas.microsoft.com/office/drawing/2014/main" val="1200117090"/>
                    </a:ext>
                  </a:extLst>
                </a:gridCol>
                <a:gridCol w="853466">
                  <a:extLst>
                    <a:ext uri="{9D8B030D-6E8A-4147-A177-3AD203B41FA5}">
                      <a16:colId xmlns:a16="http://schemas.microsoft.com/office/drawing/2014/main" val="1456254849"/>
                    </a:ext>
                  </a:extLst>
                </a:gridCol>
                <a:gridCol w="426733">
                  <a:extLst>
                    <a:ext uri="{9D8B030D-6E8A-4147-A177-3AD203B41FA5}">
                      <a16:colId xmlns:a16="http://schemas.microsoft.com/office/drawing/2014/main" val="3590614195"/>
                    </a:ext>
                  </a:extLst>
                </a:gridCol>
                <a:gridCol w="1280199">
                  <a:extLst>
                    <a:ext uri="{9D8B030D-6E8A-4147-A177-3AD203B41FA5}">
                      <a16:colId xmlns:a16="http://schemas.microsoft.com/office/drawing/2014/main" val="2598364216"/>
                    </a:ext>
                  </a:extLst>
                </a:gridCol>
              </a:tblGrid>
              <a:tr h="488002"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latin typeface="Biko" panose="02000000000000000000" pitchFamily="50" charset="0"/>
                        </a:rPr>
                        <a:t>Code</a:t>
                      </a:r>
                      <a:endParaRPr lang="fr-FR" sz="1000" b="0" dirty="0">
                        <a:latin typeface="Biko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Objectif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Vocabulaire / Points de vigilance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Ateliers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827514"/>
                  </a:ext>
                </a:extLst>
              </a:tr>
              <a:tr h="471628">
                <a:tc gridSpan="9">
                  <a:txBody>
                    <a:bodyPr/>
                    <a:lstStyle/>
                    <a:p>
                      <a:pPr algn="l"/>
                      <a:r>
                        <a:rPr lang="fr-FR" sz="1600" dirty="0">
                          <a:solidFill>
                            <a:schemeClr val="bg1"/>
                          </a:solidFill>
                          <a:latin typeface="Biko" panose="02000000000000000000" pitchFamily="50" charset="0"/>
                        </a:rPr>
                        <a:t>Addition et soustraction jusqu’à 100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000" dirty="0">
                        <a:latin typeface="Biko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endParaRPr lang="fr-FR" sz="10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kern="1200" dirty="0">
                        <a:solidFill>
                          <a:schemeClr val="dk1"/>
                        </a:solidFill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819491"/>
                  </a:ext>
                </a:extLst>
              </a:tr>
              <a:tr h="1592230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C26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latin typeface="Biko" panose="02000000000000000000" pitchFamily="50" charset="0"/>
                        </a:rPr>
                        <a:t>Additionner et soustraire des unités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900" b="1" u="sng" dirty="0">
                          <a:latin typeface="Print Bold" panose="02000000000000000000" pitchFamily="50" charset="0"/>
                        </a:rPr>
                        <a:t>Additionner, rassembler, ajouter, dizaines, unités, arbre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900" dirty="0">
                          <a:latin typeface="Print Bold" panose="02000000000000000000" pitchFamily="50" charset="0"/>
                        </a:rPr>
                        <a:t>Rappeler le sens de l’addition (ajouter, rassembler).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900" dirty="0">
                          <a:latin typeface="Print Bold" panose="02000000000000000000" pitchFamily="50" charset="0"/>
                        </a:rPr>
                        <a:t>Modéliser au tableau puis faire sur l’ardoise ensemble.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900" dirty="0">
                          <a:latin typeface="Print Bold" panose="02000000000000000000" pitchFamily="50" charset="0"/>
                        </a:rPr>
                        <a:t>Donner du matériel de manipulation d’abord si besoin, puis faire sans (arbre) et enfin travailler la rapidité.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900" b="1" u="sng" dirty="0">
                          <a:latin typeface="Print Bold" panose="02000000000000000000" pitchFamily="50" charset="0"/>
                        </a:rPr>
                        <a:t>Soustraire, enlever, séparer, dizaines, unités, arbre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900" dirty="0">
                          <a:latin typeface="Print Bold" panose="02000000000000000000" pitchFamily="50" charset="0"/>
                        </a:rPr>
                        <a:t>Rappeler le sens de la soustraction </a:t>
                      </a:r>
                      <a:r>
                        <a:rPr lang="fr-FR" sz="700" dirty="0">
                          <a:latin typeface="Print Bold" panose="02000000000000000000" pitchFamily="50" charset="0"/>
                        </a:rPr>
                        <a:t>(enlever, séparer, comparer).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900" dirty="0">
                          <a:latin typeface="Print Bold" panose="02000000000000000000" pitchFamily="50" charset="0"/>
                        </a:rPr>
                        <a:t>Modéliser au tableau puis faire sur l’ardoise ensemble.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900" dirty="0">
                          <a:latin typeface="Print Bold" panose="02000000000000000000" pitchFamily="50" charset="0"/>
                        </a:rPr>
                        <a:t>Donner du matériel de manipulation d’abord si besoin, puis faire sans (arbre) et enfin travailler la rapidité.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tomates</a:t>
                      </a:r>
                    </a:p>
                    <a:p>
                      <a:pPr algn="ctr"/>
                      <a:endParaRPr lang="fr-FR" sz="9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citrons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120 Secondes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060157"/>
                  </a:ext>
                </a:extLst>
              </a:tr>
              <a:tr h="1592230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C27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latin typeface="Biko" panose="02000000000000000000" pitchFamily="50" charset="0"/>
                        </a:rPr>
                        <a:t>Additionner et soustraire des dizaines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900" b="1" u="sng" dirty="0">
                          <a:latin typeface="Print Bold" panose="02000000000000000000" pitchFamily="50" charset="0"/>
                        </a:rPr>
                        <a:t>Additionner, rassembler, ajouter, dizaines, unités, arbre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900" dirty="0">
                          <a:latin typeface="Print Bold" panose="02000000000000000000" pitchFamily="50" charset="0"/>
                        </a:rPr>
                        <a:t>Rappeler le sens de l’addition (ajouter, rassembler).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900" dirty="0">
                          <a:latin typeface="Print Bold" panose="02000000000000000000" pitchFamily="50" charset="0"/>
                        </a:rPr>
                        <a:t>Modéliser au tableau puis faire sur l’ardoise ensemble.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900" dirty="0">
                          <a:latin typeface="Print Bold" panose="02000000000000000000" pitchFamily="50" charset="0"/>
                        </a:rPr>
                        <a:t>Donner du matériel de manipulation d’abord si besoin, puis faire sans (arbre) et enfin travailler la rapidité.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900" b="1" u="sng" dirty="0">
                          <a:latin typeface="Print Bold" panose="02000000000000000000" pitchFamily="50" charset="0"/>
                        </a:rPr>
                        <a:t>Soustraire, enlever, séparer, dizaines, unités, arbre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900" dirty="0">
                          <a:latin typeface="Print Bold" panose="02000000000000000000" pitchFamily="50" charset="0"/>
                        </a:rPr>
                        <a:t>Rappeler le sens de la soustraction </a:t>
                      </a:r>
                      <a:r>
                        <a:rPr lang="fr-FR" sz="700" dirty="0">
                          <a:latin typeface="Print Bold" panose="02000000000000000000" pitchFamily="50" charset="0"/>
                        </a:rPr>
                        <a:t>(enlever, séparer, comparer).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900" dirty="0">
                          <a:latin typeface="Print Bold" panose="02000000000000000000" pitchFamily="50" charset="0"/>
                        </a:rPr>
                        <a:t>Modéliser au tableau puis faire sur l’ardoise ensemble.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900" dirty="0">
                          <a:latin typeface="Print Bold" panose="02000000000000000000" pitchFamily="50" charset="0"/>
                        </a:rPr>
                        <a:t>Donner du matériel de manipulation d’abord si besoin, puis faire sans (arbre) et enfin travailler la rapidité.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radis</a:t>
                      </a:r>
                    </a:p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  <a:p>
                      <a:pPr algn="ctr"/>
                      <a:endParaRPr lang="fr-FR" sz="105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bananes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120 Secondes</a:t>
                      </a:r>
                    </a:p>
                    <a:p>
                      <a:pPr algn="ctr"/>
                      <a:endParaRPr lang="fr-FR" sz="105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456934"/>
                  </a:ext>
                </a:extLst>
              </a:tr>
              <a:tr h="958774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C28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Additionner des dizaines et des unités </a:t>
                      </a:r>
                    </a:p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(en ligne)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900" b="1" u="sng" dirty="0">
                          <a:latin typeface="Print Bold" panose="02000000000000000000" pitchFamily="50" charset="0"/>
                        </a:rPr>
                        <a:t>Additionner, rassembler, ajouter, dizaines, unités, arbre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900" dirty="0">
                          <a:latin typeface="Print Bold" panose="02000000000000000000" pitchFamily="50" charset="0"/>
                        </a:rPr>
                        <a:t>Rappeler le sens de l’addition (ajouter, rassembler).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900" dirty="0">
                          <a:latin typeface="Print Bold" panose="02000000000000000000" pitchFamily="50" charset="0"/>
                        </a:rPr>
                        <a:t>Modéliser au tableau puis faire sur l’ardoise ensemble.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900" dirty="0">
                          <a:latin typeface="Print Bold" panose="02000000000000000000" pitchFamily="50" charset="0"/>
                        </a:rPr>
                        <a:t>Donner du matériel de manipulation d’abord si besoin, puis faire sans (arbre) et enfin travailler la rapidité.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aubergines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courgettes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120 secondes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483510"/>
                  </a:ext>
                </a:extLst>
              </a:tr>
              <a:tr h="1047130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C29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Additionner des dizaines et des unités en colonne </a:t>
                      </a:r>
                    </a:p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(sans retenue)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Additionner, soustraire, dizaines, unités, décomposer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Rappeler la nécessité de servir des tables d’addition et du lien entre addition et soustraction.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Insister sur l’intérêt de décomposer en dizaines et unités.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Laisser le matériel (</a:t>
                      </a:r>
                      <a:r>
                        <a:rPr lang="fr-FR" sz="1000" dirty="0" err="1">
                          <a:latin typeface="Print Bold" panose="02000000000000000000" pitchFamily="50" charset="0"/>
                        </a:rPr>
                        <a:t>Numerano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) à disposition pour ceux qui ont besoin.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Manipulation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citrouille </a:t>
                      </a:r>
                      <a:r>
                        <a:rPr lang="fr-FR" sz="1050" dirty="0">
                          <a:latin typeface="Print Bold" panose="02000000000000000000" pitchFamily="50" charset="0"/>
                        </a:rPr>
                        <a:t>et champignons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Cartes haricot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u="sng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ICT </a:t>
                      </a:r>
                      <a:r>
                        <a:rPr lang="fr-FR" sz="1050" u="sng" dirty="0" err="1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games</a:t>
                      </a:r>
                      <a:r>
                        <a:rPr lang="fr-FR" sz="1050" u="sng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: </a:t>
                      </a:r>
                    </a:p>
                    <a:p>
                      <a:pPr algn="ctr"/>
                      <a:r>
                        <a:rPr lang="fr-FR" sz="105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addition en colonne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6327107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9DCCD551-FCB5-83EE-3127-A74F8D4CF7C9}"/>
              </a:ext>
            </a:extLst>
          </p:cNvPr>
          <p:cNvSpPr txBox="1"/>
          <p:nvPr/>
        </p:nvSpPr>
        <p:spPr>
          <a:xfrm>
            <a:off x="3013013" y="55096"/>
            <a:ext cx="3879973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62" dirty="0">
                <a:latin typeface="KG Second Chances Sketch" panose="02000000000000000000" pitchFamily="2" charset="0"/>
              </a:rPr>
              <a:t>CP : Détail des séances de calcul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699244A-712D-6DA8-C8D7-2CA713E287F2}"/>
              </a:ext>
            </a:extLst>
          </p:cNvPr>
          <p:cNvGrpSpPr/>
          <p:nvPr/>
        </p:nvGrpSpPr>
        <p:grpSpPr>
          <a:xfrm>
            <a:off x="4836603" y="1983876"/>
            <a:ext cx="1296021" cy="441868"/>
            <a:chOff x="5220295" y="2293644"/>
            <a:chExt cx="1296021" cy="441868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35FE186-F027-880E-A491-C3CE7D4B35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045684">
              <a:off x="5220295" y="2293644"/>
              <a:ext cx="775564" cy="397499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9C4A4F0-07B0-8869-69E4-7EA8C4C093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632158">
              <a:off x="6012139" y="2370672"/>
              <a:ext cx="504177" cy="36484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BBF3C6F9-50EF-5BB2-B287-22A31604FA9F}"/>
              </a:ext>
            </a:extLst>
          </p:cNvPr>
          <p:cNvGrpSpPr/>
          <p:nvPr/>
        </p:nvGrpSpPr>
        <p:grpSpPr>
          <a:xfrm>
            <a:off x="6664443" y="3689854"/>
            <a:ext cx="1064777" cy="349268"/>
            <a:chOff x="4823890" y="4740891"/>
            <a:chExt cx="1064777" cy="349268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374D7574-3288-B811-C585-672FBA86CD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690438">
              <a:off x="5498977" y="4770319"/>
              <a:ext cx="389690" cy="31984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2E8AF672-1C9E-53D6-47CD-06F3CCEE23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157714">
              <a:off x="4823890" y="4740891"/>
              <a:ext cx="675311" cy="346155"/>
            </a:xfrm>
            <a:prstGeom prst="rect">
              <a:avLst/>
            </a:prstGeom>
          </p:spPr>
        </p:pic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1CB8FE3-75F1-A5F1-2247-BCAFBA694529}"/>
              </a:ext>
            </a:extLst>
          </p:cNvPr>
          <p:cNvGrpSpPr/>
          <p:nvPr/>
        </p:nvGrpSpPr>
        <p:grpSpPr>
          <a:xfrm>
            <a:off x="4885208" y="3661944"/>
            <a:ext cx="1268043" cy="412834"/>
            <a:chOff x="4897293" y="3911637"/>
            <a:chExt cx="1268043" cy="412834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12AC128-15E9-96F4-1D77-7B067B6B4C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23717">
              <a:off x="5632949" y="3956051"/>
              <a:ext cx="532387" cy="36842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23022A3A-C447-79E7-6113-32EB998D9B2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281713">
              <a:off x="4897293" y="3911637"/>
              <a:ext cx="720896" cy="368419"/>
            </a:xfrm>
            <a:prstGeom prst="rect">
              <a:avLst/>
            </a:prstGeom>
          </p:spPr>
        </p:pic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C824457-0E5B-6E06-08CD-DBA5F8969679}"/>
              </a:ext>
            </a:extLst>
          </p:cNvPr>
          <p:cNvGrpSpPr/>
          <p:nvPr/>
        </p:nvGrpSpPr>
        <p:grpSpPr>
          <a:xfrm>
            <a:off x="6603787" y="2010824"/>
            <a:ext cx="1294930" cy="424306"/>
            <a:chOff x="4849250" y="3101435"/>
            <a:chExt cx="1294930" cy="424306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ED04A02F-1EFE-7876-0A88-99FF55DA872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353090">
              <a:off x="5661673" y="3163442"/>
              <a:ext cx="482507" cy="33982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F6B7F7F4-59C1-A7B5-CFEE-D5F6CB5C1D0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0993415">
              <a:off x="4849250" y="3101435"/>
              <a:ext cx="824205" cy="424306"/>
            </a:xfrm>
            <a:prstGeom prst="rect">
              <a:avLst/>
            </a:prstGeom>
          </p:spPr>
        </p:pic>
      </p:grpSp>
      <p:pic>
        <p:nvPicPr>
          <p:cNvPr id="41" name="Image 40">
            <a:hlinkClick r:id="rId10"/>
            <a:extLst>
              <a:ext uri="{FF2B5EF4-FFF2-40B4-BE49-F238E27FC236}">
                <a16:creationId xmlns:a16="http://schemas.microsoft.com/office/drawing/2014/main" id="{2863752D-0602-08A0-9DD4-28B5EECA8FBF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62730" y="1954644"/>
            <a:ext cx="487688" cy="481848"/>
          </a:xfrm>
          <a:prstGeom prst="rect">
            <a:avLst/>
          </a:prstGeom>
        </p:spPr>
      </p:pic>
      <p:pic>
        <p:nvPicPr>
          <p:cNvPr id="43" name="Image 42">
            <a:hlinkClick r:id="rId10"/>
            <a:extLst>
              <a:ext uri="{FF2B5EF4-FFF2-40B4-BE49-F238E27FC236}">
                <a16:creationId xmlns:a16="http://schemas.microsoft.com/office/drawing/2014/main" id="{D08C271F-3127-9944-0C75-86A5CF10B440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25302" y="3589040"/>
            <a:ext cx="487688" cy="481848"/>
          </a:xfrm>
          <a:prstGeom prst="rect">
            <a:avLst/>
          </a:prstGeom>
        </p:spPr>
      </p:pic>
      <p:pic>
        <p:nvPicPr>
          <p:cNvPr id="45" name="Image 44">
            <a:hlinkClick r:id="rId10"/>
            <a:extLst>
              <a:ext uri="{FF2B5EF4-FFF2-40B4-BE49-F238E27FC236}">
                <a16:creationId xmlns:a16="http://schemas.microsoft.com/office/drawing/2014/main" id="{7352E165-B8DD-DE22-95A5-9578FB54B9BF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62730" y="4915511"/>
            <a:ext cx="487688" cy="481848"/>
          </a:xfrm>
          <a:prstGeom prst="rect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F525E4A7-18D9-4202-020F-9D9BEE16969C}"/>
              </a:ext>
            </a:extLst>
          </p:cNvPr>
          <p:cNvGrpSpPr/>
          <p:nvPr/>
        </p:nvGrpSpPr>
        <p:grpSpPr>
          <a:xfrm>
            <a:off x="6731182" y="4944903"/>
            <a:ext cx="1137298" cy="368235"/>
            <a:chOff x="4416018" y="1624260"/>
            <a:chExt cx="1137298" cy="368235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594CF3D8-00FB-7373-FEBA-303386C75F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401400">
              <a:off x="5035658" y="1805768"/>
              <a:ext cx="517658" cy="18672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957E2D8-8A9F-A374-801C-A3ED24D815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276455">
              <a:off x="4416018" y="1624260"/>
              <a:ext cx="640865" cy="326330"/>
            </a:xfrm>
            <a:prstGeom prst="rect">
              <a:avLst/>
            </a:prstGeom>
          </p:spPr>
        </p:pic>
      </p:grp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9CDA72AA-C4FB-1E60-34E8-15378ADEF8B1}"/>
              </a:ext>
            </a:extLst>
          </p:cNvPr>
          <p:cNvGrpSpPr/>
          <p:nvPr/>
        </p:nvGrpSpPr>
        <p:grpSpPr>
          <a:xfrm>
            <a:off x="4972229" y="4955470"/>
            <a:ext cx="982876" cy="407998"/>
            <a:chOff x="5009806" y="5396126"/>
            <a:chExt cx="982876" cy="407998"/>
          </a:xfrm>
        </p:grpSpPr>
        <p:pic>
          <p:nvPicPr>
            <p:cNvPr id="53" name="Image 52">
              <a:extLst>
                <a:ext uri="{FF2B5EF4-FFF2-40B4-BE49-F238E27FC236}">
                  <a16:creationId xmlns:a16="http://schemas.microsoft.com/office/drawing/2014/main" id="{126CE4D2-E9D6-876A-79EB-76D544472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373235">
              <a:off x="5531197" y="5422152"/>
              <a:ext cx="461485" cy="38197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54" name="Image 53">
              <a:extLst>
                <a:ext uri="{FF2B5EF4-FFF2-40B4-BE49-F238E27FC236}">
                  <a16:creationId xmlns:a16="http://schemas.microsoft.com/office/drawing/2014/main" id="{AE20D712-E837-2102-986F-6F3CE67129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109268">
              <a:off x="5009806" y="5396126"/>
              <a:ext cx="520380" cy="362274"/>
            </a:xfrm>
            <a:prstGeom prst="rect">
              <a:avLst/>
            </a:prstGeom>
          </p:spPr>
        </p:pic>
      </p:grpSp>
      <p:pic>
        <p:nvPicPr>
          <p:cNvPr id="3" name="Image 2">
            <a:hlinkClick r:id="rId16"/>
            <a:extLst>
              <a:ext uri="{FF2B5EF4-FFF2-40B4-BE49-F238E27FC236}">
                <a16:creationId xmlns:a16="http://schemas.microsoft.com/office/drawing/2014/main" id="{240593F7-E0A4-8D62-97C7-2EAB8DDC15E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835584" y="6047085"/>
            <a:ext cx="629667" cy="389794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3ABF151D-37CF-C75B-A8EB-CE477F68784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81989" y="6047085"/>
            <a:ext cx="638267" cy="443879"/>
          </a:xfrm>
          <a:prstGeom prst="rect">
            <a:avLst/>
          </a:prstGeom>
        </p:spPr>
      </p:pic>
      <p:grpSp>
        <p:nvGrpSpPr>
          <p:cNvPr id="56" name="Groupe 55">
            <a:extLst>
              <a:ext uri="{FF2B5EF4-FFF2-40B4-BE49-F238E27FC236}">
                <a16:creationId xmlns:a16="http://schemas.microsoft.com/office/drawing/2014/main" id="{28CF2EBE-D04A-E19C-C6EA-C569DE97B35A}"/>
              </a:ext>
            </a:extLst>
          </p:cNvPr>
          <p:cNvGrpSpPr/>
          <p:nvPr/>
        </p:nvGrpSpPr>
        <p:grpSpPr>
          <a:xfrm>
            <a:off x="7296260" y="5926501"/>
            <a:ext cx="1068490" cy="496236"/>
            <a:chOff x="2961997" y="1651300"/>
            <a:chExt cx="6222941" cy="3163781"/>
          </a:xfrm>
        </p:grpSpPr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FF9554D3-8607-4F2E-70C5-1CEA9632FB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2961997" y="2042919"/>
              <a:ext cx="3982006" cy="2772162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494F1EF-2BFB-832E-E539-408090BBCA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 rot="522612">
              <a:off x="6574726" y="1651300"/>
              <a:ext cx="2610212" cy="248637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3F6EA102-04BA-5CE2-C52E-FEBEC8ED6AB9}"/>
              </a:ext>
            </a:extLst>
          </p:cNvPr>
          <p:cNvGrpSpPr/>
          <p:nvPr/>
        </p:nvGrpSpPr>
        <p:grpSpPr>
          <a:xfrm>
            <a:off x="4723073" y="5936699"/>
            <a:ext cx="1103537" cy="586561"/>
            <a:chOff x="4988718" y="3493631"/>
            <a:chExt cx="1103537" cy="586561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B4E82E6-6DD0-C511-5ED2-DB49EF400D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5150574" y="3493631"/>
              <a:ext cx="726522" cy="548579"/>
            </a:xfrm>
            <a:prstGeom prst="rect">
              <a:avLst/>
            </a:prstGeom>
          </p:spPr>
        </p:pic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9108E7FF-4D8D-7645-C4C4-A2E86A5E5F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1674" y="3848915"/>
              <a:ext cx="310581" cy="203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">
              <a:extLst>
                <a:ext uri="{FF2B5EF4-FFF2-40B4-BE49-F238E27FC236}">
                  <a16:creationId xmlns:a16="http://schemas.microsoft.com/office/drawing/2014/main" id="{EEA1455B-FD30-943C-DFE6-45770E488C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8718" y="3740482"/>
              <a:ext cx="252400" cy="252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B58DF0C-5155-E2B6-3DC0-BFE69B27EA3A}"/>
                </a:ext>
              </a:extLst>
            </p:cNvPr>
            <p:cNvSpPr txBox="1"/>
            <p:nvPr/>
          </p:nvSpPr>
          <p:spPr>
            <a:xfrm>
              <a:off x="5169103" y="3556972"/>
              <a:ext cx="5774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/>
                <a:t>   5  3</a:t>
              </a:r>
            </a:p>
            <a:p>
              <a:r>
                <a:rPr lang="fr-FR" sz="1400" dirty="0"/>
                <a:t>+ 2  1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686F638D-C40F-BC11-F969-299BB166BFFC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006760" y="6134735"/>
            <a:ext cx="638267" cy="447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602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BD297-9589-7590-8EDF-8D082B3E4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5EE2CD33-7494-3714-40AE-FA6B5151F0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9994786"/>
              </p:ext>
            </p:extLst>
          </p:nvPr>
        </p:nvGraphicFramePr>
        <p:xfrm>
          <a:off x="161121" y="430914"/>
          <a:ext cx="9602003" cy="5044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401">
                  <a:extLst>
                    <a:ext uri="{9D8B030D-6E8A-4147-A177-3AD203B41FA5}">
                      <a16:colId xmlns:a16="http://schemas.microsoft.com/office/drawing/2014/main" val="2486207615"/>
                    </a:ext>
                  </a:extLst>
                </a:gridCol>
                <a:gridCol w="898349">
                  <a:extLst>
                    <a:ext uri="{9D8B030D-6E8A-4147-A177-3AD203B41FA5}">
                      <a16:colId xmlns:a16="http://schemas.microsoft.com/office/drawing/2014/main" val="212729432"/>
                    </a:ext>
                  </a:extLst>
                </a:gridCol>
                <a:gridCol w="3031974">
                  <a:extLst>
                    <a:ext uri="{9D8B030D-6E8A-4147-A177-3AD203B41FA5}">
                      <a16:colId xmlns:a16="http://schemas.microsoft.com/office/drawing/2014/main" val="962256674"/>
                    </a:ext>
                  </a:extLst>
                </a:gridCol>
                <a:gridCol w="1007652">
                  <a:extLst>
                    <a:ext uri="{9D8B030D-6E8A-4147-A177-3AD203B41FA5}">
                      <a16:colId xmlns:a16="http://schemas.microsoft.com/office/drawing/2014/main" val="4234840764"/>
                    </a:ext>
                  </a:extLst>
                </a:gridCol>
                <a:gridCol w="269714">
                  <a:extLst>
                    <a:ext uri="{9D8B030D-6E8A-4147-A177-3AD203B41FA5}">
                      <a16:colId xmlns:a16="http://schemas.microsoft.com/office/drawing/2014/main" val="1825759293"/>
                    </a:ext>
                  </a:extLst>
                </a:gridCol>
                <a:gridCol w="89052">
                  <a:extLst>
                    <a:ext uri="{9D8B030D-6E8A-4147-A177-3AD203B41FA5}">
                      <a16:colId xmlns:a16="http://schemas.microsoft.com/office/drawing/2014/main" val="3293289594"/>
                    </a:ext>
                  </a:extLst>
                </a:gridCol>
                <a:gridCol w="382715">
                  <a:extLst>
                    <a:ext uri="{9D8B030D-6E8A-4147-A177-3AD203B41FA5}">
                      <a16:colId xmlns:a16="http://schemas.microsoft.com/office/drawing/2014/main" val="4078337447"/>
                    </a:ext>
                  </a:extLst>
                </a:gridCol>
                <a:gridCol w="384180">
                  <a:extLst>
                    <a:ext uri="{9D8B030D-6E8A-4147-A177-3AD203B41FA5}">
                      <a16:colId xmlns:a16="http://schemas.microsoft.com/office/drawing/2014/main" val="1068436136"/>
                    </a:ext>
                  </a:extLst>
                </a:gridCol>
                <a:gridCol w="503037">
                  <a:extLst>
                    <a:ext uri="{9D8B030D-6E8A-4147-A177-3AD203B41FA5}">
                      <a16:colId xmlns:a16="http://schemas.microsoft.com/office/drawing/2014/main" val="240558337"/>
                    </a:ext>
                  </a:extLst>
                </a:gridCol>
                <a:gridCol w="585296">
                  <a:extLst>
                    <a:ext uri="{9D8B030D-6E8A-4147-A177-3AD203B41FA5}">
                      <a16:colId xmlns:a16="http://schemas.microsoft.com/office/drawing/2014/main" val="1566814954"/>
                    </a:ext>
                  </a:extLst>
                </a:gridCol>
                <a:gridCol w="357119">
                  <a:extLst>
                    <a:ext uri="{9D8B030D-6E8A-4147-A177-3AD203B41FA5}">
                      <a16:colId xmlns:a16="http://schemas.microsoft.com/office/drawing/2014/main" val="1135098527"/>
                    </a:ext>
                  </a:extLst>
                </a:gridCol>
                <a:gridCol w="362550">
                  <a:extLst>
                    <a:ext uri="{9D8B030D-6E8A-4147-A177-3AD203B41FA5}">
                      <a16:colId xmlns:a16="http://schemas.microsoft.com/office/drawing/2014/main" val="665552877"/>
                    </a:ext>
                  </a:extLst>
                </a:gridCol>
                <a:gridCol w="318045">
                  <a:extLst>
                    <a:ext uri="{9D8B030D-6E8A-4147-A177-3AD203B41FA5}">
                      <a16:colId xmlns:a16="http://schemas.microsoft.com/office/drawing/2014/main" val="1037134554"/>
                    </a:ext>
                  </a:extLst>
                </a:gridCol>
                <a:gridCol w="986919">
                  <a:extLst>
                    <a:ext uri="{9D8B030D-6E8A-4147-A177-3AD203B41FA5}">
                      <a16:colId xmlns:a16="http://schemas.microsoft.com/office/drawing/2014/main" val="347346640"/>
                    </a:ext>
                  </a:extLst>
                </a:gridCol>
              </a:tblGrid>
              <a:tr h="470102"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latin typeface="Biko" panose="02000000000000000000" pitchFamily="50" charset="0"/>
                        </a:rPr>
                        <a:t>Code</a:t>
                      </a:r>
                      <a:endParaRPr lang="fr-FR" sz="1000" b="0" dirty="0">
                        <a:latin typeface="Biko" panose="02000000000000000000" pitchFamily="50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Objectif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Vocabulaire / Points de vigilance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gridSpan="11"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latin typeface="Biko" panose="02000000000000000000" pitchFamily="50" charset="0"/>
                        </a:rPr>
                        <a:t>Ateliers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78827514"/>
                  </a:ext>
                </a:extLst>
              </a:tr>
              <a:tr h="864861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C30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Soustraire des dizaines et des unités</a:t>
                      </a:r>
                    </a:p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(en ligne)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900" b="1" u="sng" dirty="0">
                          <a:latin typeface="Print Bold" panose="02000000000000000000" pitchFamily="50" charset="0"/>
                        </a:rPr>
                        <a:t>Soustraire, enlever, séparer, dizaines, unités, arbre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900" dirty="0">
                          <a:latin typeface="Print Bold" panose="02000000000000000000" pitchFamily="50" charset="0"/>
                        </a:rPr>
                        <a:t>Rappeler le sens de la soustraction </a:t>
                      </a:r>
                      <a:r>
                        <a:rPr lang="fr-FR" sz="700" dirty="0">
                          <a:latin typeface="Print Bold" panose="02000000000000000000" pitchFamily="50" charset="0"/>
                        </a:rPr>
                        <a:t>(enlever, séparer, comparer).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900" dirty="0">
                          <a:latin typeface="Print Bold" panose="02000000000000000000" pitchFamily="50" charset="0"/>
                        </a:rPr>
                        <a:t>Modéliser au tableau puis faire sur l’ardoise ensemble.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900" dirty="0">
                          <a:latin typeface="Print Bold" panose="02000000000000000000" pitchFamily="50" charset="0"/>
                        </a:rPr>
                        <a:t>Donner du matériel de manipulation d’abord si besoin, puis faire sans (arbre) et enfin travailler la rapidité.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raisin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pommes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120 secondes</a:t>
                      </a:r>
                    </a:p>
                    <a:p>
                      <a:pPr algn="ctr"/>
                      <a:endParaRPr lang="fr-FR" sz="9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174204231"/>
                  </a:ext>
                </a:extLst>
              </a:tr>
              <a:tr h="915857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C31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Soustraire des dizaines et des unités en colonne </a:t>
                      </a:r>
                    </a:p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(sans retenue)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Addition, soustraction, lien entre les nombres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Insister sur le lien entre addition et soustraction.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Utiliser le tapis de manipulation dans un premier temps et le matériel de numération (dizaines et unités ou </a:t>
                      </a:r>
                      <a:r>
                        <a:rPr lang="fr-FR" sz="1000" dirty="0" err="1">
                          <a:latin typeface="Print Bold" panose="02000000000000000000" pitchFamily="50" charset="0"/>
                        </a:rPr>
                        <a:t>Numerano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).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474779" rtl="0" eaLnBrk="1" latinLnBrk="0" hangingPunct="1"/>
                      <a:r>
                        <a:rPr lang="fr-FR" sz="9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Manipulation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dirty="0"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Cartes poires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fr-FR" sz="900" kern="1200" dirty="0">
                          <a:solidFill>
                            <a:schemeClr val="dk1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Cartes pastèque</a:t>
                      </a:r>
                      <a:endParaRPr lang="fr-FR" dirty="0"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kern="1200" dirty="0">
                        <a:solidFill>
                          <a:schemeClr val="dk1"/>
                        </a:solidFill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u="sng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ICT </a:t>
                      </a:r>
                      <a:r>
                        <a:rPr lang="fr-FR" sz="900" u="sng" dirty="0" err="1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games</a:t>
                      </a:r>
                      <a:r>
                        <a:rPr lang="fr-FR" sz="900" u="sng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: </a:t>
                      </a:r>
                    </a:p>
                    <a:p>
                      <a:pPr algn="ctr"/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soustraction en colonne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82227072"/>
                  </a:ext>
                </a:extLst>
              </a:tr>
              <a:tr h="787781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C32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latin typeface="Biko" panose="02000000000000000000" pitchFamily="50" charset="0"/>
                        </a:rPr>
                        <a:t>Additionner avec retenue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1" u="sng" dirty="0">
                          <a:latin typeface="Print Bold" panose="02000000000000000000" pitchFamily="50" charset="0"/>
                        </a:rPr>
                        <a:t>Addition, échanger, retenue, dizaines, unités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Insister sur la notion d’échanges (faire le lien avec le jeu </a:t>
                      </a:r>
                      <a:r>
                        <a:rPr lang="fr-FR" sz="1000" dirty="0" err="1">
                          <a:latin typeface="Print Bold" panose="02000000000000000000" pitchFamily="50" charset="0"/>
                        </a:rPr>
                        <a:t>Detrox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) lorsqu’il y a 10 unités.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Utiliser le matériel de numération (dizaines et unités ou </a:t>
                      </a:r>
                      <a:r>
                        <a:rPr lang="fr-FR" sz="1000" dirty="0" err="1">
                          <a:latin typeface="Print Bold" panose="02000000000000000000" pitchFamily="50" charset="0"/>
                        </a:rPr>
                        <a:t>Numerano</a:t>
                      </a:r>
                      <a:r>
                        <a:rPr lang="fr-FR" sz="1000" dirty="0">
                          <a:latin typeface="Print Bold" panose="02000000000000000000" pitchFamily="50" charset="0"/>
                        </a:rPr>
                        <a:t>) dans un premier temps.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dirty="0">
                          <a:latin typeface="Print Bold" panose="02000000000000000000" pitchFamily="50" charset="0"/>
                        </a:rPr>
                        <a:t>Montrer différentes techniques: droite et bonds, arbres, entourer d et u, en colonne,...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poivrons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Cartes asperges </a:t>
                      </a:r>
                    </a:p>
                    <a:p>
                      <a:pPr algn="ctr"/>
                      <a:r>
                        <a:rPr lang="fr-FR" sz="900" dirty="0">
                          <a:latin typeface="Print Bold" panose="02000000000000000000" pitchFamily="50" charset="0"/>
                        </a:rPr>
                        <a:t>(entourer d et u)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474779" rtl="0" eaLnBrk="1" latinLnBrk="0" hangingPunct="1"/>
                      <a:r>
                        <a:rPr lang="fr-FR" sz="9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Cartes carottes</a:t>
                      </a:r>
                    </a:p>
                    <a:p>
                      <a:pPr marL="0" algn="ctr" defTabSz="474779" rtl="0" eaLnBrk="1" latinLnBrk="0" hangingPunct="1"/>
                      <a:r>
                        <a:rPr lang="fr-FR" sz="9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(arbres)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74779" rtl="0" eaLnBrk="1" latinLnBrk="0" hangingPunct="1"/>
                      <a:endParaRPr lang="fr-FR" sz="900" kern="12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474779" rtl="0" eaLnBrk="1" latinLnBrk="0" hangingPunct="1"/>
                      <a:r>
                        <a:rPr lang="fr-FR" sz="900" kern="12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  <a:ea typeface="+mn-ea"/>
                          <a:cs typeface="+mn-cs"/>
                        </a:rPr>
                        <a:t>Cartes chou-fleur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u="sng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ICT </a:t>
                      </a:r>
                      <a:r>
                        <a:rPr lang="fr-FR" sz="900" u="sng" dirty="0" err="1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games</a:t>
                      </a:r>
                      <a:r>
                        <a:rPr lang="fr-FR" sz="900" u="sng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: </a:t>
                      </a:r>
                    </a:p>
                    <a:p>
                      <a:pPr algn="ctr"/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addition en colonne</a:t>
                      </a:r>
                      <a:endParaRPr lang="fr-FR" sz="900" dirty="0"/>
                    </a:p>
                    <a:p>
                      <a:pPr algn="ctr"/>
                      <a:endParaRPr lang="fr-FR" sz="9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0965228"/>
                  </a:ext>
                </a:extLst>
              </a:tr>
              <a:tr h="787781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Biko" panose="02000000000000000000" pitchFamily="50" charset="0"/>
                        </a:rPr>
                        <a:t>C33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Biko" panose="02000000000000000000" pitchFamily="50" charset="0"/>
                        </a:rPr>
                        <a:t>Soustraire avec retenue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50" b="1" u="sng" dirty="0">
                          <a:latin typeface="Print Bold" panose="02000000000000000000" pitchFamily="50" charset="0"/>
                        </a:rPr>
                        <a:t>Soustraction, échanger, casser, retenue, dizaines, unités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Insister sur la nécessité de casser une dizaine lorsqu’il n’y a pas assez d’unités.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Montrer qu’on peut décomposer autrement pour avoir assez d’unités.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Utiliser le matériel de numération (dizaines et unités ou </a:t>
                      </a:r>
                      <a:r>
                        <a:rPr lang="fr-FR" sz="1050" dirty="0" err="1">
                          <a:latin typeface="Print Bold" panose="02000000000000000000" pitchFamily="50" charset="0"/>
                        </a:rPr>
                        <a:t>Numerano</a:t>
                      </a:r>
                      <a:r>
                        <a:rPr lang="fr-FR" sz="1050" dirty="0">
                          <a:latin typeface="Print Bold" panose="02000000000000000000" pitchFamily="50" charset="0"/>
                        </a:rPr>
                        <a:t>) dans un premier temps.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50" dirty="0">
                          <a:latin typeface="Print Bold" panose="02000000000000000000" pitchFamily="50" charset="0"/>
                        </a:rPr>
                        <a:t>Montrer différentes techniques: droite et bonds, arbres, entourer d et u, en colonne,...</a:t>
                      </a: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framboises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fraises</a:t>
                      </a: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 defTabSz="474779" rtl="0" eaLnBrk="1" latinLnBrk="0" hangingPunct="1"/>
                      <a:endParaRPr lang="fr-FR" sz="900" kern="1200" dirty="0">
                        <a:solidFill>
                          <a:schemeClr val="dk1"/>
                        </a:solidFill>
                        <a:latin typeface="Print Bold" panose="02000000000000000000" pitchFamily="50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Cartes abricot</a:t>
                      </a:r>
                    </a:p>
                    <a:p>
                      <a:pPr algn="ctr"/>
                      <a:endParaRPr lang="fr-FR" sz="9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u="sng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ICT </a:t>
                      </a:r>
                      <a:r>
                        <a:rPr lang="fr-FR" sz="900" u="sng" dirty="0" err="1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games</a:t>
                      </a:r>
                      <a:r>
                        <a:rPr lang="fr-FR" sz="900" u="sng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: </a:t>
                      </a:r>
                    </a:p>
                    <a:p>
                      <a:pPr algn="ctr"/>
                      <a:r>
                        <a:rPr lang="fr-FR" sz="900" dirty="0">
                          <a:solidFill>
                            <a:srgbClr val="FF0000"/>
                          </a:solidFill>
                          <a:latin typeface="Print Bold" panose="02000000000000000000" pitchFamily="50" charset="0"/>
                        </a:rPr>
                        <a:t>soustraction en colonne</a:t>
                      </a:r>
                    </a:p>
                    <a:p>
                      <a:pPr algn="ctr"/>
                      <a:endParaRPr lang="fr-FR" sz="900" dirty="0">
                        <a:solidFill>
                          <a:srgbClr val="FF0000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820120687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7A0FF045-A31C-096C-3CA6-68013461FFB0}"/>
              </a:ext>
            </a:extLst>
          </p:cNvPr>
          <p:cNvSpPr txBox="1"/>
          <p:nvPr/>
        </p:nvSpPr>
        <p:spPr>
          <a:xfrm>
            <a:off x="3013013" y="55096"/>
            <a:ext cx="3879973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62" dirty="0">
                <a:latin typeface="KG Second Chances Sketch" panose="02000000000000000000" pitchFamily="2" charset="0"/>
              </a:rPr>
              <a:t>CP : Détail des séances de calcul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93F752B-FBA2-737F-DA02-178078B5C1BA}"/>
              </a:ext>
            </a:extLst>
          </p:cNvPr>
          <p:cNvGrpSpPr/>
          <p:nvPr/>
        </p:nvGrpSpPr>
        <p:grpSpPr>
          <a:xfrm>
            <a:off x="4641094" y="3211237"/>
            <a:ext cx="795972" cy="348153"/>
            <a:chOff x="4846901" y="3221392"/>
            <a:chExt cx="1065503" cy="467242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E6C5035-2653-EC2E-D57A-43FF2B5CE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467387">
              <a:off x="5359215" y="3327947"/>
              <a:ext cx="553189" cy="36068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4A0F31C-242E-4F0D-6864-2B987BAFC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338784">
              <a:off x="4846901" y="3221392"/>
              <a:ext cx="566440" cy="397994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DFAAC52-B8BC-5DC4-FF92-5628E31D6B0F}"/>
              </a:ext>
            </a:extLst>
          </p:cNvPr>
          <p:cNvGrpSpPr/>
          <p:nvPr/>
        </p:nvGrpSpPr>
        <p:grpSpPr>
          <a:xfrm>
            <a:off x="4760539" y="4559686"/>
            <a:ext cx="922017" cy="399345"/>
            <a:chOff x="4815661" y="4039910"/>
            <a:chExt cx="1090698" cy="399345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89A17D0B-1251-350C-B246-436F0DF56A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441281">
              <a:off x="5311262" y="4113693"/>
              <a:ext cx="595097" cy="32556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CECD328-A5C1-9663-AF0B-3B86870C4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156159">
              <a:off x="4815661" y="4039910"/>
              <a:ext cx="545292" cy="380528"/>
            </a:xfrm>
            <a:prstGeom prst="rect">
              <a:avLst/>
            </a:prstGeom>
          </p:spPr>
        </p:pic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0651A855-F224-6C2B-8C01-8989629ECC18}"/>
              </a:ext>
            </a:extLst>
          </p:cNvPr>
          <p:cNvGrpSpPr/>
          <p:nvPr/>
        </p:nvGrpSpPr>
        <p:grpSpPr>
          <a:xfrm>
            <a:off x="5980519" y="4567954"/>
            <a:ext cx="942010" cy="363992"/>
            <a:chOff x="6201588" y="4055918"/>
            <a:chExt cx="942010" cy="363992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60778520-5675-14CB-9A57-0B92B3B9DEE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04736">
              <a:off x="6712124" y="4107531"/>
              <a:ext cx="431474" cy="31237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F68BBD11-844F-D40A-46E1-677C89532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0880972">
              <a:off x="6201588" y="4055918"/>
              <a:ext cx="515051" cy="361894"/>
            </a:xfrm>
            <a:prstGeom prst="rect">
              <a:avLst/>
            </a:prstGeom>
          </p:spPr>
        </p:pic>
      </p:grpSp>
      <p:pic>
        <p:nvPicPr>
          <p:cNvPr id="3" name="Image 2">
            <a:hlinkClick r:id="rId8"/>
            <a:extLst>
              <a:ext uri="{FF2B5EF4-FFF2-40B4-BE49-F238E27FC236}">
                <a16:creationId xmlns:a16="http://schemas.microsoft.com/office/drawing/2014/main" id="{189E4DBC-4D3A-E7C2-C46B-DB903AF0B8F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37010" y="4389353"/>
            <a:ext cx="912748" cy="578472"/>
          </a:xfrm>
          <a:prstGeom prst="rect">
            <a:avLst/>
          </a:prstGeom>
        </p:spPr>
      </p:pic>
      <p:pic>
        <p:nvPicPr>
          <p:cNvPr id="4" name="Image 3">
            <a:hlinkClick r:id="rId10"/>
            <a:extLst>
              <a:ext uri="{FF2B5EF4-FFF2-40B4-BE49-F238E27FC236}">
                <a16:creationId xmlns:a16="http://schemas.microsoft.com/office/drawing/2014/main" id="{AEFD74C7-478C-5E83-1074-F5E75144879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96840" y="3190998"/>
            <a:ext cx="629667" cy="389794"/>
          </a:xfrm>
          <a:prstGeom prst="rect">
            <a:avLst/>
          </a:prstGeom>
        </p:spPr>
      </p:pic>
      <p:grpSp>
        <p:nvGrpSpPr>
          <p:cNvPr id="42" name="Groupe 41">
            <a:extLst>
              <a:ext uri="{FF2B5EF4-FFF2-40B4-BE49-F238E27FC236}">
                <a16:creationId xmlns:a16="http://schemas.microsoft.com/office/drawing/2014/main" id="{F082FEA5-66B6-0BFF-C3CB-B3A1838306E7}"/>
              </a:ext>
            </a:extLst>
          </p:cNvPr>
          <p:cNvGrpSpPr/>
          <p:nvPr/>
        </p:nvGrpSpPr>
        <p:grpSpPr>
          <a:xfrm>
            <a:off x="6725090" y="3199241"/>
            <a:ext cx="831626" cy="338339"/>
            <a:chOff x="7527057" y="3329511"/>
            <a:chExt cx="831626" cy="338339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FB2FE447-1354-3147-C064-0C14CA25E3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570599">
              <a:off x="7993263" y="3351115"/>
              <a:ext cx="365420" cy="29060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738AC1FF-501B-46AD-8D83-78B49B1E86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0833758">
              <a:off x="7527057" y="3329511"/>
              <a:ext cx="484953" cy="338339"/>
            </a:xfrm>
            <a:prstGeom prst="rect">
              <a:avLst/>
            </a:prstGeom>
          </p:spPr>
        </p:pic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EC3B7C34-D6A6-DDD9-4D5F-4D837F3AD2D8}"/>
              </a:ext>
            </a:extLst>
          </p:cNvPr>
          <p:cNvGrpSpPr/>
          <p:nvPr/>
        </p:nvGrpSpPr>
        <p:grpSpPr>
          <a:xfrm>
            <a:off x="5673437" y="3253067"/>
            <a:ext cx="795972" cy="265655"/>
            <a:chOff x="6152564" y="3370210"/>
            <a:chExt cx="1116393" cy="294900"/>
          </a:xfrm>
        </p:grpSpPr>
        <p:pic>
          <p:nvPicPr>
            <p:cNvPr id="46" name="Image 45">
              <a:extLst>
                <a:ext uri="{FF2B5EF4-FFF2-40B4-BE49-F238E27FC236}">
                  <a16:creationId xmlns:a16="http://schemas.microsoft.com/office/drawing/2014/main" id="{FF8C31D1-D9D7-9228-562B-8B90B6804B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427265">
              <a:off x="6692510" y="3407639"/>
              <a:ext cx="576447" cy="22004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7" name="Image 46">
              <a:extLst>
                <a:ext uri="{FF2B5EF4-FFF2-40B4-BE49-F238E27FC236}">
                  <a16:creationId xmlns:a16="http://schemas.microsoft.com/office/drawing/2014/main" id="{407EF0F1-D3E0-5456-799D-147920678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271869">
              <a:off x="6152564" y="3370210"/>
              <a:ext cx="572836" cy="294900"/>
            </a:xfrm>
            <a:prstGeom prst="rect">
              <a:avLst/>
            </a:prstGeom>
          </p:spPr>
        </p:pic>
      </p:grpSp>
      <p:pic>
        <p:nvPicPr>
          <p:cNvPr id="26" name="Image 25">
            <a:hlinkClick r:id="rId8"/>
            <a:extLst>
              <a:ext uri="{FF2B5EF4-FFF2-40B4-BE49-F238E27FC236}">
                <a16:creationId xmlns:a16="http://schemas.microsoft.com/office/drawing/2014/main" id="{30AF9D0C-F5B7-99CF-6675-2245DC515D8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78550" y="2128346"/>
            <a:ext cx="629667" cy="399064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77BE9AF4-8329-C804-1D35-D88A65A6F0F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097014" y="2008965"/>
            <a:ext cx="795972" cy="557942"/>
          </a:xfrm>
          <a:prstGeom prst="rect">
            <a:avLst/>
          </a:prstGeom>
        </p:spPr>
      </p:pic>
      <p:grpSp>
        <p:nvGrpSpPr>
          <p:cNvPr id="61" name="Groupe 60">
            <a:extLst>
              <a:ext uri="{FF2B5EF4-FFF2-40B4-BE49-F238E27FC236}">
                <a16:creationId xmlns:a16="http://schemas.microsoft.com/office/drawing/2014/main" id="{E12BE919-F379-64B5-1672-5F268A197994}"/>
              </a:ext>
            </a:extLst>
          </p:cNvPr>
          <p:cNvGrpSpPr/>
          <p:nvPr/>
        </p:nvGrpSpPr>
        <p:grpSpPr>
          <a:xfrm>
            <a:off x="7237107" y="2091638"/>
            <a:ext cx="1091091" cy="394957"/>
            <a:chOff x="6745295" y="2127315"/>
            <a:chExt cx="1393522" cy="578472"/>
          </a:xfrm>
        </p:grpSpPr>
        <p:pic>
          <p:nvPicPr>
            <p:cNvPr id="58" name="Image 57">
              <a:extLst>
                <a:ext uri="{FF2B5EF4-FFF2-40B4-BE49-F238E27FC236}">
                  <a16:creationId xmlns:a16="http://schemas.microsoft.com/office/drawing/2014/main" id="{06A42ADB-55C6-DD53-93D5-4D54785E2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6745295" y="2127315"/>
              <a:ext cx="825260" cy="578472"/>
            </a:xfrm>
            <a:prstGeom prst="rect">
              <a:avLst/>
            </a:prstGeom>
          </p:spPr>
        </p:pic>
        <p:pic>
          <p:nvPicPr>
            <p:cNvPr id="60" name="Image 59">
              <a:extLst>
                <a:ext uri="{FF2B5EF4-FFF2-40B4-BE49-F238E27FC236}">
                  <a16:creationId xmlns:a16="http://schemas.microsoft.com/office/drawing/2014/main" id="{037C09C7-E0AF-F03F-9D79-5D1BCCCA6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600808">
              <a:off x="7535929" y="2129140"/>
              <a:ext cx="602888" cy="4475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8E112E61-3967-2C15-4F3D-5FDC836845B8}"/>
              </a:ext>
            </a:extLst>
          </p:cNvPr>
          <p:cNvGrpSpPr/>
          <p:nvPr/>
        </p:nvGrpSpPr>
        <p:grpSpPr>
          <a:xfrm>
            <a:off x="4855624" y="1177200"/>
            <a:ext cx="1058516" cy="414916"/>
            <a:chOff x="5356617" y="6129829"/>
            <a:chExt cx="1058516" cy="414916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59691F73-7421-A2BE-41C9-B80EFF401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 rot="436603">
              <a:off x="5968292" y="6171545"/>
              <a:ext cx="446841" cy="35338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8CE89646-2B48-0825-CB66-493EC547B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 rot="21271474">
              <a:off x="5356617" y="6129829"/>
              <a:ext cx="596621" cy="414916"/>
            </a:xfrm>
            <a:prstGeom prst="rect">
              <a:avLst/>
            </a:prstGeom>
          </p:spPr>
        </p:pic>
      </p:grpSp>
      <p:pic>
        <p:nvPicPr>
          <p:cNvPr id="6" name="Image 5">
            <a:hlinkClick r:id="rId21"/>
            <a:extLst>
              <a:ext uri="{FF2B5EF4-FFF2-40B4-BE49-F238E27FC236}">
                <a16:creationId xmlns:a16="http://schemas.microsoft.com/office/drawing/2014/main" id="{21B9379D-B44E-68B8-4E5C-1C28ACC332B8}"/>
              </a:ext>
            </a:extLst>
          </p:cNvPr>
          <p:cNvPicPr>
            <a:picLocks noChangeAspect="1"/>
          </p:cNvPicPr>
          <p:nvPr/>
        </p:nvPicPr>
        <p:blipFill>
          <a:blip r:embed="rId2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7990" y="1135278"/>
            <a:ext cx="487688" cy="481848"/>
          </a:xfrm>
          <a:prstGeom prst="rect">
            <a:avLst/>
          </a:prstGeom>
        </p:spPr>
      </p:pic>
      <p:grpSp>
        <p:nvGrpSpPr>
          <p:cNvPr id="36" name="Groupe 35">
            <a:extLst>
              <a:ext uri="{FF2B5EF4-FFF2-40B4-BE49-F238E27FC236}">
                <a16:creationId xmlns:a16="http://schemas.microsoft.com/office/drawing/2014/main" id="{DCC49272-AC48-6991-6E2B-63FCF203FD1D}"/>
              </a:ext>
            </a:extLst>
          </p:cNvPr>
          <p:cNvGrpSpPr/>
          <p:nvPr/>
        </p:nvGrpSpPr>
        <p:grpSpPr>
          <a:xfrm>
            <a:off x="6487915" y="1181698"/>
            <a:ext cx="1276046" cy="358689"/>
            <a:chOff x="5141763" y="4445546"/>
            <a:chExt cx="4169089" cy="1081682"/>
          </a:xfrm>
        </p:grpSpPr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E308C667-4786-E5A8-2387-1AF4CF409F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 rot="382572">
              <a:off x="7184066" y="4556632"/>
              <a:ext cx="2126786" cy="85445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935D5F9-5640-D545-FBEE-A279DB6ED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 rot="21168961">
              <a:off x="5141763" y="4445546"/>
              <a:ext cx="2126785" cy="1081682"/>
            </a:xfrm>
            <a:prstGeom prst="rect">
              <a:avLst/>
            </a:prstGeom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110D6127-A7A8-B62B-96FA-223C568B5B21}"/>
              </a:ext>
            </a:extLst>
          </p:cNvPr>
          <p:cNvGrpSpPr/>
          <p:nvPr/>
        </p:nvGrpSpPr>
        <p:grpSpPr>
          <a:xfrm>
            <a:off x="7841542" y="3113950"/>
            <a:ext cx="685505" cy="399064"/>
            <a:chOff x="2961997" y="2887658"/>
            <a:chExt cx="4460459" cy="2298138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35A4743-1FCA-6432-1D67-2267BC8F6A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rcRect t="17409"/>
            <a:stretch>
              <a:fillRect/>
            </a:stretch>
          </p:blipFill>
          <p:spPr>
            <a:xfrm rot="402740">
              <a:off x="5136137" y="3250284"/>
              <a:ext cx="2286319" cy="193551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99C971C-945B-3E7E-49CF-75B3244687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 rot="21291829">
              <a:off x="2961997" y="2887658"/>
              <a:ext cx="2763292" cy="1936949"/>
            </a:xfrm>
            <a:prstGeom prst="rect">
              <a:avLst/>
            </a:prstGeom>
          </p:spPr>
        </p:pic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8ED234B0-37B4-FBC9-7423-5E8ACA5E89E3}"/>
              </a:ext>
            </a:extLst>
          </p:cNvPr>
          <p:cNvGrpSpPr/>
          <p:nvPr/>
        </p:nvGrpSpPr>
        <p:grpSpPr>
          <a:xfrm>
            <a:off x="7268919" y="4507014"/>
            <a:ext cx="908262" cy="578472"/>
            <a:chOff x="4417105" y="3053361"/>
            <a:chExt cx="4032790" cy="1996773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9777514F-6406-151F-C253-F69FE0F030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 rot="512409">
              <a:off x="6258839" y="3182973"/>
              <a:ext cx="2191056" cy="186716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DF6506B0-7A28-DBA5-8356-A001281EE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 rot="20918603">
              <a:off x="4417105" y="3053361"/>
              <a:ext cx="2526897" cy="1771246"/>
            </a:xfrm>
            <a:prstGeom prst="rect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C4C88050-91E9-4CE2-CC93-FD8FD6185B17}"/>
              </a:ext>
            </a:extLst>
          </p:cNvPr>
          <p:cNvGrpSpPr/>
          <p:nvPr/>
        </p:nvGrpSpPr>
        <p:grpSpPr>
          <a:xfrm>
            <a:off x="4619993" y="2012227"/>
            <a:ext cx="1067881" cy="576288"/>
            <a:chOff x="5024374" y="4335803"/>
            <a:chExt cx="1067881" cy="576288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59E86EA-DDB4-0A32-CB73-3A15C369AB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5150574" y="4335803"/>
              <a:ext cx="726522" cy="548579"/>
            </a:xfrm>
            <a:prstGeom prst="rect">
              <a:avLst/>
            </a:prstGeom>
          </p:spPr>
        </p:pic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57FB8E62-E0CF-7838-FB30-B3695DC752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1674" y="4687005"/>
              <a:ext cx="310581" cy="203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4">
              <a:extLst>
                <a:ext uri="{FF2B5EF4-FFF2-40B4-BE49-F238E27FC236}">
                  <a16:creationId xmlns:a16="http://schemas.microsoft.com/office/drawing/2014/main" id="{E3A03332-690E-5489-C1BB-08009CDB0F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4374" y="4587832"/>
              <a:ext cx="252400" cy="252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994A5E7-1158-1786-F91C-0ECDA68522DF}"/>
                </a:ext>
              </a:extLst>
            </p:cNvPr>
            <p:cNvSpPr txBox="1"/>
            <p:nvPr/>
          </p:nvSpPr>
          <p:spPr>
            <a:xfrm>
              <a:off x="5204967" y="4388871"/>
              <a:ext cx="54213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/>
                <a:t>  5  3</a:t>
              </a:r>
            </a:p>
            <a:p>
              <a:r>
                <a:rPr lang="fr-FR" sz="1400" dirty="0"/>
                <a:t>- 2  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279360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ème1" id="{3E2FDD04-9666-4F3A-9710-936B2B116748}" vid="{0791DBA9-69CA-4F0B-B7FC-B79AEEF1F2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7850</TotalTime>
  <Words>2108</Words>
  <Application>Microsoft Office PowerPoint</Application>
  <PresentationFormat>Format A4 (210 x 297 mm)</PresentationFormat>
  <Paragraphs>344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4" baseType="lpstr">
      <vt:lpstr>Arial</vt:lpstr>
      <vt:lpstr>Biko</vt:lpstr>
      <vt:lpstr>Calibri</vt:lpstr>
      <vt:lpstr>Calibri Light</vt:lpstr>
      <vt:lpstr>KG Second Chances Sketch</vt:lpstr>
      <vt:lpstr>Print Bold</vt:lpstr>
      <vt:lpstr>Wolf Sans</vt:lpstr>
      <vt:lpstr>Thème1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Alizée</dc:creator>
  <cp:lastModifiedBy>Alizée</cp:lastModifiedBy>
  <cp:revision>265</cp:revision>
  <dcterms:created xsi:type="dcterms:W3CDTF">2021-05-16T13:16:30Z</dcterms:created>
  <dcterms:modified xsi:type="dcterms:W3CDTF">2026-03-02T23:14:46Z</dcterms:modified>
</cp:coreProperties>
</file>