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66"/>
    <a:srgbClr val="FF66CC"/>
    <a:srgbClr val="FF6600"/>
    <a:srgbClr val="FF9999"/>
    <a:srgbClr val="CC99FF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25" d="100"/>
          <a:sy n="125" d="100"/>
        </p:scale>
        <p:origin x="-564" y="-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12/03/2026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5864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12/03/2026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3276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12/03/2026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11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12/03/2026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1842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12/03/2026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429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12/03/2026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511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12/03/2026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2041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12/03/2026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625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12/03/2026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095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12/03/2026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4884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5E69-1E19-4A7C-81F0-4FBFE88B64AE}" type="datetimeFigureOut">
              <a:rPr lang="fr-FR" smtClean="0"/>
              <a:t>12/03/2026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60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C5E69-1E19-4A7C-81F0-4FBFE88B64AE}" type="datetimeFigureOut">
              <a:rPr lang="fr-FR" smtClean="0"/>
              <a:t>12/03/2026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BA378-9C45-4F3F-90A5-6FCBFD6D3E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4446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6ADF5DB9-BCDA-48FF-8825-0A8178679A53}"/>
              </a:ext>
            </a:extLst>
          </p:cNvPr>
          <p:cNvGrpSpPr/>
          <p:nvPr/>
        </p:nvGrpSpPr>
        <p:grpSpPr>
          <a:xfrm>
            <a:off x="0" y="84894"/>
            <a:ext cx="9906000" cy="720000"/>
            <a:chOff x="0" y="43329"/>
            <a:chExt cx="9906000" cy="720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94BB39E-9532-42DF-B556-F13372AD8A60}"/>
                </a:ext>
              </a:extLst>
            </p:cNvPr>
            <p:cNvSpPr/>
            <p:nvPr/>
          </p:nvSpPr>
          <p:spPr>
            <a:xfrm>
              <a:off x="0" y="123825"/>
              <a:ext cx="9906000" cy="52322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4F1D6837-A51B-4AD0-8B8E-8D918525C292}"/>
                </a:ext>
              </a:extLst>
            </p:cNvPr>
            <p:cNvSpPr/>
            <p:nvPr/>
          </p:nvSpPr>
          <p:spPr>
            <a:xfrm>
              <a:off x="469939" y="43329"/>
              <a:ext cx="720000" cy="7200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Biko" panose="02000000000000000000" pitchFamily="50" charset="0"/>
                </a:rPr>
                <a:t>Cycle 2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5D9919-0687-41F9-8404-E459B39BF5FE}"/>
              </a:ext>
            </a:extLst>
          </p:cNvPr>
          <p:cNvGrpSpPr/>
          <p:nvPr/>
        </p:nvGrpSpPr>
        <p:grpSpPr>
          <a:xfrm>
            <a:off x="165694" y="945362"/>
            <a:ext cx="9574612" cy="323266"/>
            <a:chOff x="165694" y="945362"/>
            <a:chExt cx="9574612" cy="323266"/>
          </a:xfrm>
          <a:solidFill>
            <a:srgbClr val="FF9999"/>
          </a:solidFill>
        </p:grpSpPr>
        <p:sp>
          <p:nvSpPr>
            <p:cNvPr id="15" name="Rectangle : avec coins arrondis en haut 14">
              <a:extLst>
                <a:ext uri="{FF2B5EF4-FFF2-40B4-BE49-F238E27FC236}">
                  <a16:creationId xmlns:a16="http://schemas.microsoft.com/office/drawing/2014/main" id="{5C9D86F3-9E1B-4E01-B1AB-170AEFEEA200}"/>
                </a:ext>
              </a:extLst>
            </p:cNvPr>
            <p:cNvSpPr/>
            <p:nvPr/>
          </p:nvSpPr>
          <p:spPr>
            <a:xfrm>
              <a:off x="165694" y="945362"/>
              <a:ext cx="3090124" cy="323266"/>
            </a:xfrm>
            <a:prstGeom prst="round2SameRect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chemeClr val="bg1"/>
                  </a:solidFill>
                  <a:latin typeface="KG Primary Penmanship 2" panose="02000506000000020003" pitchFamily="2" charset="0"/>
                </a:rPr>
                <a:t>CP</a:t>
              </a:r>
            </a:p>
          </p:txBody>
        </p:sp>
        <p:sp>
          <p:nvSpPr>
            <p:cNvPr id="18" name="Rectangle : avec coins arrondis en haut 17">
              <a:extLst>
                <a:ext uri="{FF2B5EF4-FFF2-40B4-BE49-F238E27FC236}">
                  <a16:creationId xmlns:a16="http://schemas.microsoft.com/office/drawing/2014/main" id="{FBFAE2CF-A74F-478E-8BFE-A2B6EB009799}"/>
                </a:ext>
              </a:extLst>
            </p:cNvPr>
            <p:cNvSpPr/>
            <p:nvPr/>
          </p:nvSpPr>
          <p:spPr>
            <a:xfrm>
              <a:off x="3407937" y="945362"/>
              <a:ext cx="3090124" cy="323266"/>
            </a:xfrm>
            <a:prstGeom prst="round2SameRect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chemeClr val="bg1"/>
                  </a:solidFill>
                  <a:latin typeface="KG Primary Penmanship 2" panose="02000506000000020003" pitchFamily="2" charset="0"/>
                </a:rPr>
                <a:t>CE1</a:t>
              </a:r>
            </a:p>
          </p:txBody>
        </p:sp>
        <p:sp>
          <p:nvSpPr>
            <p:cNvPr id="19" name="Rectangle : avec coins arrondis en haut 18">
              <a:extLst>
                <a:ext uri="{FF2B5EF4-FFF2-40B4-BE49-F238E27FC236}">
                  <a16:creationId xmlns:a16="http://schemas.microsoft.com/office/drawing/2014/main" id="{DEDF9BB2-E0C5-406D-9E35-06165A7B7707}"/>
                </a:ext>
              </a:extLst>
            </p:cNvPr>
            <p:cNvSpPr/>
            <p:nvPr/>
          </p:nvSpPr>
          <p:spPr>
            <a:xfrm>
              <a:off x="6650182" y="945362"/>
              <a:ext cx="3090124" cy="323266"/>
            </a:xfrm>
            <a:prstGeom prst="round2SameRect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chemeClr val="bg1"/>
                  </a:solidFill>
                  <a:latin typeface="KG Primary Penmanship 2" panose="02000506000000020003" pitchFamily="2" charset="0"/>
                </a:rPr>
                <a:t>CE2</a:t>
              </a:r>
            </a:p>
          </p:txBody>
        </p:sp>
      </p:grpSp>
      <p:graphicFrame>
        <p:nvGraphicFramePr>
          <p:cNvPr id="21" name="Tableau 21">
            <a:extLst>
              <a:ext uri="{FF2B5EF4-FFF2-40B4-BE49-F238E27FC236}">
                <a16:creationId xmlns:a16="http://schemas.microsoft.com/office/drawing/2014/main" id="{09AE1501-6369-4B15-BD19-C9A6C6DA3F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6699389"/>
              </p:ext>
            </p:extLst>
          </p:nvPr>
        </p:nvGraphicFramePr>
        <p:xfrm>
          <a:off x="164305" y="1268628"/>
          <a:ext cx="3090124" cy="47167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90124">
                  <a:extLst>
                    <a:ext uri="{9D8B030D-6E8A-4147-A177-3AD203B41FA5}">
                      <a16:colId xmlns:a16="http://schemas.microsoft.com/office/drawing/2014/main" val="1127730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200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Période 1: Additionner jusqu’à 10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C1: Inventer des histoires d’addition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C2: Additionner avec la bande numérique </a:t>
                      </a:r>
                      <a:endParaRPr lang="fr-FR" sz="900" b="0" i="0" u="none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C3: Additionner en </a:t>
                      </a:r>
                      <a:r>
                        <a:rPr lang="fr-FR" sz="1000" b="0" i="0" u="none" dirty="0" err="1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surcomptant</a:t>
                      </a:r>
                      <a:endParaRPr lang="fr-FR" sz="1000" b="0" i="0" u="none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C4: Additionner à l’aide d’objets ou de dessins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C5: Additionner en utilisant la commutativité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C6: Additionner en utilisant les liens entre les nombres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C7: </a:t>
                      </a:r>
                      <a:r>
                        <a:rPr lang="fr-FR" sz="10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Connaître les compléments à 10</a:t>
                      </a:r>
                      <a:endParaRPr lang="fr-FR" sz="700" b="0" i="0" u="none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C8: Connaitre les doubles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C9: </a:t>
                      </a:r>
                      <a:r>
                        <a:rPr lang="fr-FR" sz="10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Additionner en utilisant les presque doubles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C10: </a:t>
                      </a:r>
                      <a:r>
                        <a:rPr lang="fr-FR" sz="10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Additionner trois nombres</a:t>
                      </a: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273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b="1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Période 2: Soustraire jusqu’à 10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C11: Compléter des additions à trous</a:t>
                      </a:r>
                      <a:endParaRPr lang="fr-FR" sz="700" b="0" i="0" u="none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C12: Inventer des histoires de soustraction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C13: Soustraire avec la bande numérique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C14: Soustraire en comptant à rebours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C15: Soustraire à l’aide d’objets ou de dessins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C16: </a:t>
                      </a:r>
                      <a:r>
                        <a:rPr lang="fr-FR" sz="100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Soustraire en utilisant les liens entre les nombres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C17: Soustraire en utilisant les additions à trous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C18: Soustraire en utilisant les compléments à 10</a:t>
                      </a: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36536"/>
                  </a:ext>
                </a:extLst>
              </a:tr>
              <a:tr h="275692">
                <a:tc>
                  <a:txBody>
                    <a:bodyPr/>
                    <a:lstStyle/>
                    <a:p>
                      <a:r>
                        <a:rPr lang="fr-FR" sz="1200" b="1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Période 3: Additionner et soustraire jusqu’à 20</a:t>
                      </a:r>
                    </a:p>
                    <a:p>
                      <a:r>
                        <a:rPr lang="fr-FR" sz="105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C19: Additionner et soustraire sur la bande numérique </a:t>
                      </a:r>
                    </a:p>
                    <a:p>
                      <a:r>
                        <a:rPr lang="fr-FR" sz="105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C20: Additionner en décomposant le plus grand nombre C21: Additionner en décomposant un des nombres </a:t>
                      </a:r>
                    </a:p>
                    <a:p>
                      <a:r>
                        <a:rPr lang="fr-FR" sz="105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C22: Soustraire en décomposant le plus grand nombre</a:t>
                      </a:r>
                      <a:endParaRPr lang="fr-FR" sz="300" b="0" i="0" u="none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  <a:p>
                      <a:r>
                        <a:rPr lang="fr-FR" sz="105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C23: Soustraire en décomposant un des nombres</a:t>
                      </a:r>
                      <a:endParaRPr lang="fr-FR" sz="200" b="0" i="0" u="none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C24: </a:t>
                      </a:r>
                      <a:r>
                        <a:rPr lang="fr-FR" sz="105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Soustraire en utilisant les liens entre les nombres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C25: </a:t>
                      </a:r>
                      <a:r>
                        <a:rPr lang="fr-FR" sz="105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Soustraire en utilisant les additions à trous</a:t>
                      </a:r>
                    </a:p>
                    <a:p>
                      <a:endParaRPr lang="fr-FR" sz="200" b="0" i="0" u="none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592340"/>
                  </a:ext>
                </a:extLst>
              </a:tr>
            </a:tbl>
          </a:graphicData>
        </a:graphic>
      </p:graphicFrame>
      <p:graphicFrame>
        <p:nvGraphicFramePr>
          <p:cNvPr id="13" name="Tableau 21">
            <a:extLst>
              <a:ext uri="{FF2B5EF4-FFF2-40B4-BE49-F238E27FC236}">
                <a16:creationId xmlns:a16="http://schemas.microsoft.com/office/drawing/2014/main" id="{AA3B02B6-7DAC-4AF5-95D7-D777537ED3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847127"/>
              </p:ext>
            </p:extLst>
          </p:nvPr>
        </p:nvGraphicFramePr>
        <p:xfrm>
          <a:off x="3407933" y="1268628"/>
          <a:ext cx="3090124" cy="4815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90124">
                  <a:extLst>
                    <a:ext uri="{9D8B030D-6E8A-4147-A177-3AD203B41FA5}">
                      <a16:colId xmlns:a16="http://schemas.microsoft.com/office/drawing/2014/main" val="1127730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200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Période 1: Additionner jusqu’à 99 </a:t>
                      </a:r>
                    </a:p>
                    <a:p>
                      <a:r>
                        <a:rPr lang="fr-FR" sz="10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C1: Revoir les différents sens de l’addition et de la soustraction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C2: Revoir des stratégies pour additionner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C3: Revoir des stratégies pour soustraire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C4: Additionner en ligne et en colonne des nombres à 2 chiffres </a:t>
                      </a:r>
                      <a:r>
                        <a:rPr lang="fr-FR" sz="6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(sans retenue)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C5: Soustraire en ligne et en colonne des nombres à 2 chiffres </a:t>
                      </a:r>
                      <a:r>
                        <a:rPr lang="fr-FR" sz="6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(sans retenue)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C6: Additionner en ligne des nombres à 2 chiffres </a:t>
                      </a:r>
                      <a:r>
                        <a:rPr lang="fr-FR" sz="6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(avec retenue)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C7: Poser une addition à 2 chiffres </a:t>
                      </a:r>
                      <a:r>
                        <a:rPr lang="fr-FR" sz="6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(avec retenue)</a:t>
                      </a: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273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b="1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Période 2: Soustraire jusqu’à 99 </a:t>
                      </a:r>
                    </a:p>
                    <a:p>
                      <a:r>
                        <a:rPr lang="fr-FR" sz="105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C8: Soustraire en ligne des nombres à 2 chiffres avec une addition à trous </a:t>
                      </a:r>
                      <a:r>
                        <a:rPr lang="fr-FR" sz="7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(avec retenue)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C9: Soustraire en ligne des nombres à 2 chiffres en décomposant autrement </a:t>
                      </a:r>
                      <a:r>
                        <a:rPr lang="fr-FR" sz="7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(avec retenue)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C10: Poser une soustraction à 2 chiffres </a:t>
                      </a:r>
                      <a:r>
                        <a:rPr lang="fr-FR" sz="6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(avec retenue)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C11: Poser une soustraction à 2 chiffres </a:t>
                      </a:r>
                      <a:r>
                        <a:rPr lang="fr-FR" sz="6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(avec un 0)</a:t>
                      </a:r>
                      <a:endParaRPr lang="fr-FR" sz="600" b="0" i="1" u="none" kern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36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b="1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Période 3: Sens de la multiplication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C12: Inventer des histoires de multiplication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C13: Remplacer une addition itérée par une multiplication et inversement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C14: Représenter une multiplication par un quadrillage et inversement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C15: Faire des bonds sur la droite numérique pour multiplier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C16: Comprendre le sens de la commutativité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C17: Utiliser des stratégies pour multiplier</a:t>
                      </a: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592340"/>
                  </a:ext>
                </a:extLst>
              </a:tr>
            </a:tbl>
          </a:graphicData>
        </a:graphic>
      </p:graphicFrame>
      <p:graphicFrame>
        <p:nvGraphicFramePr>
          <p:cNvPr id="14" name="Tableau 21">
            <a:extLst>
              <a:ext uri="{FF2B5EF4-FFF2-40B4-BE49-F238E27FC236}">
                <a16:creationId xmlns:a16="http://schemas.microsoft.com/office/drawing/2014/main" id="{CF87C6DC-002E-434B-B226-B168831A9D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258836"/>
              </p:ext>
            </p:extLst>
          </p:nvPr>
        </p:nvGraphicFramePr>
        <p:xfrm>
          <a:off x="6650176" y="1268628"/>
          <a:ext cx="3090124" cy="53492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90124">
                  <a:extLst>
                    <a:ext uri="{9D8B030D-6E8A-4147-A177-3AD203B41FA5}">
                      <a16:colId xmlns:a16="http://schemas.microsoft.com/office/drawing/2014/main" val="1127730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200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Période 1: </a:t>
                      </a:r>
                    </a:p>
                    <a:p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C1: Revoir les différents sens de l’addition et de la soustraction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C2: Revoir des stratégies pour additionner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C3: Revoir des stratégies pour soustraire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C4: Additionner en ligne et en colonne des nombres à 3 chiffres </a:t>
                      </a:r>
                      <a:r>
                        <a:rPr lang="fr-FR" sz="8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(sans retenue)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C5: Soustraire en ligne et en colonne des nombres à 3 chiffres </a:t>
                      </a:r>
                      <a:r>
                        <a:rPr lang="fr-FR" sz="8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(sans retenue)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C6: Additionner en ligne des nombres à 3 chiffres </a:t>
                      </a:r>
                      <a:r>
                        <a:rPr lang="fr-FR" sz="8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(avec retenue)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C7: Poser une addition à 3 chiffres </a:t>
                      </a:r>
                      <a:r>
                        <a:rPr lang="fr-FR" sz="8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(avec retenue)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C8: Calculer en ligne une somme de 3 nombres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C9: Additionner 3 nombres &lt; 10 000 en colonnes </a:t>
                      </a:r>
                      <a:r>
                        <a:rPr lang="fr-FR" sz="800" b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(avec retenues)</a:t>
                      </a: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273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b="1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Période 2:</a:t>
                      </a:r>
                    </a:p>
                    <a:p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C10: Soustraire en ligne des nombres à 3 chiffres avec une addition à trous </a:t>
                      </a:r>
                      <a:r>
                        <a:rPr lang="fr-FR" sz="8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(avec retenue)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C11: Soustraire en ligne des nombres à 3 chiffres en décomposant autrement </a:t>
                      </a:r>
                      <a:r>
                        <a:rPr lang="fr-FR" sz="8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(avec retenue)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C12: Poser une soustraction à 3 chiffres </a:t>
                      </a:r>
                      <a:r>
                        <a:rPr lang="fr-FR" sz="7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(avec retenue)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C13: Estimer la vraisemblance d’un résultat</a:t>
                      </a: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36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100" b="1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Période 3: </a:t>
                      </a:r>
                    </a:p>
                    <a:p>
                      <a:r>
                        <a:rPr lang="fr-FR" sz="1050" b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C14: Revoir le sens de la multiplication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C15: Utiliser des stratégies pour multiplier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C16: Revoir les tables de multiplication</a:t>
                      </a:r>
                    </a:p>
                    <a:p>
                      <a:r>
                        <a:rPr lang="fr-FR" sz="1050" b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C17: Multiplier un nombre par 10, 100 ou 1000</a:t>
                      </a:r>
                    </a:p>
                    <a:p>
                      <a:r>
                        <a:rPr lang="fr-FR" sz="1050" b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C18: Multiplier un nombre par un multiple de 10, 100 ou 1000</a:t>
                      </a:r>
                    </a:p>
                    <a:p>
                      <a:r>
                        <a:rPr lang="fr-FR" sz="1050" b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C19: Multiplier en  ligne des nombres à 2 chiffres</a:t>
                      </a:r>
                    </a:p>
                    <a:p>
                      <a:r>
                        <a:rPr lang="fr-FR" sz="1050" b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C20: Multiplier en ligne des nombres à 3 chiffres</a:t>
                      </a: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592340"/>
                  </a:ext>
                </a:extLst>
              </a:tr>
            </a:tbl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B5BB7297-F852-447C-A020-50B7BF80C962}"/>
              </a:ext>
            </a:extLst>
          </p:cNvPr>
          <p:cNvSpPr txBox="1"/>
          <p:nvPr/>
        </p:nvSpPr>
        <p:spPr>
          <a:xfrm>
            <a:off x="1538856" y="210022"/>
            <a:ext cx="6966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/>
                </a:solidFill>
                <a:latin typeface="KG Always A Good Time" panose="02000505000000020003" pitchFamily="2" charset="0"/>
              </a:rPr>
              <a:t>Programmation de calcul posé</a:t>
            </a:r>
            <a:endParaRPr lang="fr-FR" sz="2400" dirty="0">
              <a:solidFill>
                <a:schemeClr val="bg1"/>
              </a:solidFill>
              <a:latin typeface="Wolf Sans" panose="020F07040305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B8270E4-F5DC-DA60-7F19-4740D7DBC7A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27817" y="59495"/>
            <a:ext cx="71565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781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6ADF5DB9-BCDA-48FF-8825-0A8178679A53}"/>
              </a:ext>
            </a:extLst>
          </p:cNvPr>
          <p:cNvGrpSpPr/>
          <p:nvPr/>
        </p:nvGrpSpPr>
        <p:grpSpPr>
          <a:xfrm>
            <a:off x="0" y="84894"/>
            <a:ext cx="9906000" cy="720000"/>
            <a:chOff x="0" y="43329"/>
            <a:chExt cx="9906000" cy="720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94BB39E-9532-42DF-B556-F13372AD8A60}"/>
                </a:ext>
              </a:extLst>
            </p:cNvPr>
            <p:cNvSpPr/>
            <p:nvPr/>
          </p:nvSpPr>
          <p:spPr>
            <a:xfrm>
              <a:off x="0" y="123825"/>
              <a:ext cx="9906000" cy="52322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4F1D6837-A51B-4AD0-8B8E-8D918525C292}"/>
                </a:ext>
              </a:extLst>
            </p:cNvPr>
            <p:cNvSpPr/>
            <p:nvPr/>
          </p:nvSpPr>
          <p:spPr>
            <a:xfrm>
              <a:off x="469939" y="43329"/>
              <a:ext cx="720000" cy="7200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Biko" panose="02000000000000000000" pitchFamily="50" charset="0"/>
                </a:rPr>
                <a:t>Cycle 2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5D9919-0687-41F9-8404-E459B39BF5FE}"/>
              </a:ext>
            </a:extLst>
          </p:cNvPr>
          <p:cNvGrpSpPr/>
          <p:nvPr/>
        </p:nvGrpSpPr>
        <p:grpSpPr>
          <a:xfrm>
            <a:off x="165694" y="945362"/>
            <a:ext cx="9574612" cy="323266"/>
            <a:chOff x="165694" y="945362"/>
            <a:chExt cx="9574612" cy="323266"/>
          </a:xfrm>
          <a:solidFill>
            <a:srgbClr val="FF9999"/>
          </a:solidFill>
        </p:grpSpPr>
        <p:sp>
          <p:nvSpPr>
            <p:cNvPr id="15" name="Rectangle : avec coins arrondis en haut 14">
              <a:extLst>
                <a:ext uri="{FF2B5EF4-FFF2-40B4-BE49-F238E27FC236}">
                  <a16:creationId xmlns:a16="http://schemas.microsoft.com/office/drawing/2014/main" id="{5C9D86F3-9E1B-4E01-B1AB-170AEFEEA200}"/>
                </a:ext>
              </a:extLst>
            </p:cNvPr>
            <p:cNvSpPr/>
            <p:nvPr/>
          </p:nvSpPr>
          <p:spPr>
            <a:xfrm>
              <a:off x="165694" y="945362"/>
              <a:ext cx="3090124" cy="323266"/>
            </a:xfrm>
            <a:prstGeom prst="round2SameRect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chemeClr val="bg1"/>
                  </a:solidFill>
                  <a:latin typeface="KG Primary Penmanship 2" panose="02000506000000020003" pitchFamily="2" charset="0"/>
                </a:rPr>
                <a:t>CP</a:t>
              </a:r>
            </a:p>
          </p:txBody>
        </p:sp>
        <p:sp>
          <p:nvSpPr>
            <p:cNvPr id="18" name="Rectangle : avec coins arrondis en haut 17">
              <a:extLst>
                <a:ext uri="{FF2B5EF4-FFF2-40B4-BE49-F238E27FC236}">
                  <a16:creationId xmlns:a16="http://schemas.microsoft.com/office/drawing/2014/main" id="{FBFAE2CF-A74F-478E-8BFE-A2B6EB009799}"/>
                </a:ext>
              </a:extLst>
            </p:cNvPr>
            <p:cNvSpPr/>
            <p:nvPr/>
          </p:nvSpPr>
          <p:spPr>
            <a:xfrm>
              <a:off x="3407937" y="945362"/>
              <a:ext cx="3090124" cy="323266"/>
            </a:xfrm>
            <a:prstGeom prst="round2SameRect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chemeClr val="bg1"/>
                  </a:solidFill>
                  <a:latin typeface="KG Primary Penmanship 2" panose="02000506000000020003" pitchFamily="2" charset="0"/>
                </a:rPr>
                <a:t>CE1</a:t>
              </a:r>
            </a:p>
          </p:txBody>
        </p:sp>
        <p:sp>
          <p:nvSpPr>
            <p:cNvPr id="19" name="Rectangle : avec coins arrondis en haut 18">
              <a:extLst>
                <a:ext uri="{FF2B5EF4-FFF2-40B4-BE49-F238E27FC236}">
                  <a16:creationId xmlns:a16="http://schemas.microsoft.com/office/drawing/2014/main" id="{DEDF9BB2-E0C5-406D-9E35-06165A7B7707}"/>
                </a:ext>
              </a:extLst>
            </p:cNvPr>
            <p:cNvSpPr/>
            <p:nvPr/>
          </p:nvSpPr>
          <p:spPr>
            <a:xfrm>
              <a:off x="6650182" y="945362"/>
              <a:ext cx="3090124" cy="323266"/>
            </a:xfrm>
            <a:prstGeom prst="round2SameRect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chemeClr val="bg1"/>
                  </a:solidFill>
                  <a:latin typeface="KG Primary Penmanship 2" panose="02000506000000020003" pitchFamily="2" charset="0"/>
                </a:rPr>
                <a:t>CE2</a:t>
              </a:r>
            </a:p>
          </p:txBody>
        </p:sp>
      </p:grpSp>
      <p:graphicFrame>
        <p:nvGraphicFramePr>
          <p:cNvPr id="21" name="Tableau 21">
            <a:extLst>
              <a:ext uri="{FF2B5EF4-FFF2-40B4-BE49-F238E27FC236}">
                <a16:creationId xmlns:a16="http://schemas.microsoft.com/office/drawing/2014/main" id="{09AE1501-6369-4B15-BD19-C9A6C6DA3F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3358259"/>
              </p:ext>
            </p:extLst>
          </p:nvPr>
        </p:nvGraphicFramePr>
        <p:xfrm>
          <a:off x="164305" y="1268628"/>
          <a:ext cx="3090124" cy="22250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90124">
                  <a:extLst>
                    <a:ext uri="{9D8B030D-6E8A-4147-A177-3AD203B41FA5}">
                      <a16:colId xmlns:a16="http://schemas.microsoft.com/office/drawing/2014/main" val="1127730224"/>
                    </a:ext>
                  </a:extLst>
                </a:gridCol>
              </a:tblGrid>
              <a:tr h="275692">
                <a:tc>
                  <a:txBody>
                    <a:bodyPr/>
                    <a:lstStyle/>
                    <a:p>
                      <a:r>
                        <a:rPr lang="fr-FR" sz="1200" b="1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Période 4: Additionner et soustraire jusqu’à 99 en ligne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C26: Additionner et soustraire des unités</a:t>
                      </a:r>
                      <a:endParaRPr lang="fr-FR" sz="600" b="0" u="none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C27: Additionner et soustraire des dizaines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C28: Additionner des dizaines et des unités en ligne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C29: Additionner des dizaines et des unités en colonne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C30: Soustraire des dizaines et des unités en ligne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C31: Soustraire des dizaines et des unités en colonne</a:t>
                      </a: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4863356"/>
                  </a:ext>
                </a:extLst>
              </a:tr>
              <a:tr h="275692">
                <a:tc>
                  <a:txBody>
                    <a:bodyPr/>
                    <a:lstStyle/>
                    <a:p>
                      <a:r>
                        <a:rPr lang="fr-FR" sz="1200" b="1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Période 5: Additionner et soustraire jusqu’à 99 en colonne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C32: </a:t>
                      </a:r>
                      <a:r>
                        <a:rPr lang="fr-FR" sz="1000" b="0" i="0" u="none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Additionner avec retenue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C33: Soustraire avec retenue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600" b="0" i="0" u="none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3386983"/>
                  </a:ext>
                </a:extLst>
              </a:tr>
            </a:tbl>
          </a:graphicData>
        </a:graphic>
      </p:graphicFrame>
      <p:graphicFrame>
        <p:nvGraphicFramePr>
          <p:cNvPr id="13" name="Tableau 21">
            <a:extLst>
              <a:ext uri="{FF2B5EF4-FFF2-40B4-BE49-F238E27FC236}">
                <a16:creationId xmlns:a16="http://schemas.microsoft.com/office/drawing/2014/main" id="{AA3B02B6-7DAC-4AF5-95D7-D777537ED3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061759"/>
              </p:ext>
            </p:extLst>
          </p:nvPr>
        </p:nvGraphicFramePr>
        <p:xfrm>
          <a:off x="3407933" y="1268628"/>
          <a:ext cx="3090124" cy="32080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90124">
                  <a:extLst>
                    <a:ext uri="{9D8B030D-6E8A-4147-A177-3AD203B41FA5}">
                      <a16:colId xmlns:a16="http://schemas.microsoft.com/office/drawing/2014/main" val="1127730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100" b="1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Période 4: Tables de multiplication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C18: Poser une addition ou une soustraction à 3 chiffres </a:t>
                      </a:r>
                      <a:r>
                        <a:rPr lang="fr-FR" sz="60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(sans retenue)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C19: Construire la table de multiplication de 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C20: Construire la table de multiplication de 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C21: Construire la table de multiplication de 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C22: Construire la table de multiplication de 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C23: </a:t>
                      </a:r>
                      <a:r>
                        <a:rPr lang="fr-FR" sz="105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Multiplier par 10</a:t>
                      </a: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656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100" b="1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Période 5: Addition, soustraction et multiplication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C24: </a:t>
                      </a:r>
                      <a:r>
                        <a:rPr lang="fr-FR" sz="1050" b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Additionner des nombres </a:t>
                      </a:r>
                      <a:r>
                        <a:rPr lang="fr-FR" sz="105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à 3 chiffres </a:t>
                      </a:r>
                      <a:r>
                        <a:rPr lang="fr-FR" sz="60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(avec retenue)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C25: </a:t>
                      </a:r>
                      <a:r>
                        <a:rPr lang="fr-FR" sz="1050" b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Soustraire des nombres </a:t>
                      </a:r>
                      <a:r>
                        <a:rPr lang="fr-FR" sz="105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à 3 chiffres </a:t>
                      </a:r>
                      <a:r>
                        <a:rPr lang="fr-FR" sz="6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(avec retenue)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0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C26: Construire la table de multiplication de 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0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C27: Construire la table de multiplication de 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0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C28: Construire la table de multiplication de 8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0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C29: Construire la table de multiplication de 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C30: Multiplier en ligne des nombres à 2 chiffres </a:t>
                      </a:r>
                      <a:r>
                        <a:rPr lang="fr-FR" sz="70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(distributivité)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0" kern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C31: Multiplier par un multiple de 10, 100 ou 1 000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C32: Multiplier en ligne des nombres à 2 chiffres </a:t>
                      </a:r>
                      <a:r>
                        <a:rPr lang="fr-FR" sz="700" b="0" i="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(quadrillage)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600" b="0" i="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2613353"/>
                  </a:ext>
                </a:extLst>
              </a:tr>
            </a:tbl>
          </a:graphicData>
        </a:graphic>
      </p:graphicFrame>
      <p:graphicFrame>
        <p:nvGraphicFramePr>
          <p:cNvPr id="14" name="Tableau 21">
            <a:extLst>
              <a:ext uri="{FF2B5EF4-FFF2-40B4-BE49-F238E27FC236}">
                <a16:creationId xmlns:a16="http://schemas.microsoft.com/office/drawing/2014/main" id="{CF87C6DC-002E-434B-B226-B168831A9D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7495891"/>
              </p:ext>
            </p:extLst>
          </p:nvPr>
        </p:nvGraphicFramePr>
        <p:xfrm>
          <a:off x="6650176" y="1268628"/>
          <a:ext cx="3090124" cy="32766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90124">
                  <a:extLst>
                    <a:ext uri="{9D8B030D-6E8A-4147-A177-3AD203B41FA5}">
                      <a16:colId xmlns:a16="http://schemas.microsoft.com/office/drawing/2014/main" val="1127730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200" b="1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Période 4:</a:t>
                      </a:r>
                    </a:p>
                    <a:p>
                      <a:r>
                        <a:rPr lang="fr-FR" sz="1000" b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C21: Poser une multiplication </a:t>
                      </a:r>
                      <a:r>
                        <a:rPr lang="fr-FR" sz="800" b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à 2 ou 3 chiffres en haut </a:t>
                      </a:r>
                      <a:r>
                        <a:rPr lang="fr-FR" sz="500" b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(sans retenue)</a:t>
                      </a:r>
                    </a:p>
                    <a:p>
                      <a:r>
                        <a:rPr lang="fr-FR" sz="1000" b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C22: Poser une multiplication </a:t>
                      </a:r>
                      <a:r>
                        <a:rPr lang="fr-FR" sz="700" b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à 2 ou 3 chiffres en haut (avec retenue)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C23: Additionner des nombres à 4 chiffres </a:t>
                      </a:r>
                      <a:r>
                        <a:rPr lang="fr-FR" sz="500" b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(avec et sans retenues)</a:t>
                      </a:r>
                    </a:p>
                    <a:p>
                      <a:r>
                        <a:rPr lang="fr-FR" sz="1000" b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C24: Soustraire des nombres à 4 chiffres </a:t>
                      </a:r>
                      <a:r>
                        <a:rPr lang="fr-FR" sz="600" b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(avec et sans retenues)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C25: Vérifier une soustraction en additionnant</a:t>
                      </a:r>
                    </a:p>
                    <a:p>
                      <a:r>
                        <a:rPr lang="fr-FR" sz="1000" b="1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C26: Utiliser la division dans des situations de partage </a:t>
                      </a:r>
                    </a:p>
                    <a:p>
                      <a:r>
                        <a:rPr lang="fr-FR" sz="1000" b="1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C27: Utiliser la division dans des situations de groupement</a:t>
                      </a:r>
                    </a:p>
                    <a:p>
                      <a:r>
                        <a:rPr lang="fr-FR" sz="1000" b="1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C28: Inventer des histoires de division</a:t>
                      </a:r>
                    </a:p>
                    <a:p>
                      <a:r>
                        <a:rPr lang="fr-FR" sz="1000" b="1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C29: Faire des liens entre la division et la multiplication </a:t>
                      </a: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2068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b="1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Période 5: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C30: Utiliser des stratégies pour diviser en ligne rapidement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C31: Diviser en ligne en notant le résultat sous la forme </a:t>
                      </a:r>
                      <a:r>
                        <a:rPr lang="fr-FR" sz="1000" b="1" i="1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« (Ax Q)+ R »</a:t>
                      </a:r>
                      <a:endParaRPr lang="fr-FR" sz="600" b="1" u="none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  <a:p>
                      <a:r>
                        <a:rPr lang="fr-FR" sz="1000" b="0" u="none" dirty="0">
                          <a:solidFill>
                            <a:schemeClr val="tx1"/>
                          </a:solidFill>
                          <a:highlight>
                            <a:srgbClr val="C0C0C0"/>
                          </a:highlight>
                          <a:latin typeface="Print Bold" panose="02000000000000000000" pitchFamily="50" charset="0"/>
                        </a:rPr>
                        <a:t>C32: Poser une multiplication à 2 chiffres </a:t>
                      </a:r>
                    </a:p>
                    <a:p>
                      <a:r>
                        <a:rPr lang="fr-FR" sz="1000" b="1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C33: Diviser par 10, 100</a:t>
                      </a:r>
                    </a:p>
                    <a:p>
                      <a:r>
                        <a:rPr lang="fr-FR" sz="1000" b="1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C34: Diviser par 25</a:t>
                      </a:r>
                    </a:p>
                    <a:p>
                      <a:r>
                        <a:rPr lang="fr-FR" sz="1000" b="1" u="none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C35: Diviser par 50 ou 500</a:t>
                      </a: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9120442"/>
                  </a:ext>
                </a:extLst>
              </a:tr>
            </a:tbl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B5BB7297-F852-447C-A020-50B7BF80C962}"/>
              </a:ext>
            </a:extLst>
          </p:cNvPr>
          <p:cNvSpPr txBox="1"/>
          <p:nvPr/>
        </p:nvSpPr>
        <p:spPr>
          <a:xfrm>
            <a:off x="1538856" y="210022"/>
            <a:ext cx="6966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/>
                </a:solidFill>
                <a:latin typeface="KG Always A Good Time" panose="02000505000000020003" pitchFamily="2" charset="0"/>
              </a:rPr>
              <a:t>Programmation de calcul posé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60EE5C-400F-13FD-C23B-77309CA89C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27817" y="59495"/>
            <a:ext cx="71565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84450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3200</TotalTime>
  <Words>1115</Words>
  <Application>Microsoft Office PowerPoint</Application>
  <PresentationFormat>Format A4 (210 x 297 mm)</PresentationFormat>
  <Paragraphs>124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11" baseType="lpstr">
      <vt:lpstr>Arial</vt:lpstr>
      <vt:lpstr>Biko</vt:lpstr>
      <vt:lpstr>Calibri</vt:lpstr>
      <vt:lpstr>Calibri Light</vt:lpstr>
      <vt:lpstr>KG Always A Good Time</vt:lpstr>
      <vt:lpstr>KG Primary Penmanship 2</vt:lpstr>
      <vt:lpstr>Print Bold</vt:lpstr>
      <vt:lpstr>Wolf Sans</vt:lpstr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</dc:creator>
  <cp:lastModifiedBy>Alizée</cp:lastModifiedBy>
  <cp:revision>221</cp:revision>
  <dcterms:created xsi:type="dcterms:W3CDTF">2021-06-17T10:56:22Z</dcterms:created>
  <dcterms:modified xsi:type="dcterms:W3CDTF">2026-03-11T23:04:15Z</dcterms:modified>
</cp:coreProperties>
</file>