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0" r:id="rId6"/>
    <p:sldId id="261" r:id="rId7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>
        <p:scale>
          <a:sx n="100" d="100"/>
          <a:sy n="100" d="100"/>
        </p:scale>
        <p:origin x="1176" y="-28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13/02/2026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807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13/02/2026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4717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13/02/2026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7536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13/02/2026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6964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13/02/2026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1350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13/02/2026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1694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13/02/2026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8579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13/02/2026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4346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13/02/2026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139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13/02/2026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6234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7B46E-E971-4578-B247-BD77C86DEDA3}" type="datetimeFigureOut">
              <a:rPr lang="fr-FR" smtClean="0"/>
              <a:t>13/02/2026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558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47B46E-E971-4578-B247-BD77C86DEDA3}" type="datetimeFigureOut">
              <a:rPr lang="fr-FR" smtClean="0"/>
              <a:t>13/02/2026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580B81-AD86-41F3-B31D-9A3A700F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2235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gif"/><Relationship Id="rId25" Type="http://schemas.openxmlformats.org/officeDocument/2006/relationships/image" Target="../media/image24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png"/><Relationship Id="rId18" Type="http://schemas.openxmlformats.org/officeDocument/2006/relationships/image" Target="../media/image4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17" Type="http://schemas.openxmlformats.org/officeDocument/2006/relationships/image" Target="../media/image46.png"/><Relationship Id="rId2" Type="http://schemas.openxmlformats.org/officeDocument/2006/relationships/image" Target="../media/image1.png"/><Relationship Id="rId16" Type="http://schemas.openxmlformats.org/officeDocument/2006/relationships/image" Target="../media/image45.png"/><Relationship Id="rId20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5" Type="http://schemas.openxmlformats.org/officeDocument/2006/relationships/image" Target="../media/image44.png"/><Relationship Id="rId10" Type="http://schemas.openxmlformats.org/officeDocument/2006/relationships/image" Target="../media/image39.png"/><Relationship Id="rId19" Type="http://schemas.openxmlformats.org/officeDocument/2006/relationships/image" Target="../media/image48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Relationship Id="rId14" Type="http://schemas.openxmlformats.org/officeDocument/2006/relationships/image" Target="../media/image4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61.png"/><Relationship Id="rId18" Type="http://schemas.openxmlformats.org/officeDocument/2006/relationships/image" Target="../media/image66.png"/><Relationship Id="rId3" Type="http://schemas.openxmlformats.org/officeDocument/2006/relationships/image" Target="../media/image51.png"/><Relationship Id="rId21" Type="http://schemas.openxmlformats.org/officeDocument/2006/relationships/image" Target="../media/image69.png"/><Relationship Id="rId7" Type="http://schemas.openxmlformats.org/officeDocument/2006/relationships/image" Target="../media/image55.png"/><Relationship Id="rId12" Type="http://schemas.openxmlformats.org/officeDocument/2006/relationships/image" Target="../media/image60.png"/><Relationship Id="rId17" Type="http://schemas.openxmlformats.org/officeDocument/2006/relationships/image" Target="../media/image65.png"/><Relationship Id="rId25" Type="http://schemas.openxmlformats.org/officeDocument/2006/relationships/image" Target="../media/image73.png"/><Relationship Id="rId2" Type="http://schemas.openxmlformats.org/officeDocument/2006/relationships/image" Target="../media/image50.png"/><Relationship Id="rId16" Type="http://schemas.openxmlformats.org/officeDocument/2006/relationships/image" Target="../media/image64.png"/><Relationship Id="rId20" Type="http://schemas.openxmlformats.org/officeDocument/2006/relationships/image" Target="../media/image6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png"/><Relationship Id="rId11" Type="http://schemas.openxmlformats.org/officeDocument/2006/relationships/image" Target="../media/image59.png"/><Relationship Id="rId24" Type="http://schemas.openxmlformats.org/officeDocument/2006/relationships/image" Target="../media/image72.png"/><Relationship Id="rId5" Type="http://schemas.openxmlformats.org/officeDocument/2006/relationships/image" Target="../media/image53.png"/><Relationship Id="rId15" Type="http://schemas.openxmlformats.org/officeDocument/2006/relationships/image" Target="../media/image63.png"/><Relationship Id="rId23" Type="http://schemas.openxmlformats.org/officeDocument/2006/relationships/image" Target="../media/image71.png"/><Relationship Id="rId10" Type="http://schemas.openxmlformats.org/officeDocument/2006/relationships/image" Target="../media/image58.png"/><Relationship Id="rId19" Type="http://schemas.openxmlformats.org/officeDocument/2006/relationships/image" Target="../media/image67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Relationship Id="rId14" Type="http://schemas.openxmlformats.org/officeDocument/2006/relationships/image" Target="../media/image62.png"/><Relationship Id="rId22" Type="http://schemas.openxmlformats.org/officeDocument/2006/relationships/image" Target="../media/image7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13" Type="http://schemas.openxmlformats.org/officeDocument/2006/relationships/image" Target="../media/image84.png"/><Relationship Id="rId18" Type="http://schemas.openxmlformats.org/officeDocument/2006/relationships/image" Target="../media/image89.pn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12" Type="http://schemas.openxmlformats.org/officeDocument/2006/relationships/image" Target="../media/image83.png"/><Relationship Id="rId17" Type="http://schemas.openxmlformats.org/officeDocument/2006/relationships/image" Target="../media/image88.png"/><Relationship Id="rId2" Type="http://schemas.openxmlformats.org/officeDocument/2006/relationships/image" Target="../media/image50.png"/><Relationship Id="rId16" Type="http://schemas.openxmlformats.org/officeDocument/2006/relationships/image" Target="../media/image8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7.png"/><Relationship Id="rId11" Type="http://schemas.openxmlformats.org/officeDocument/2006/relationships/image" Target="../media/image82.png"/><Relationship Id="rId5" Type="http://schemas.openxmlformats.org/officeDocument/2006/relationships/image" Target="../media/image76.png"/><Relationship Id="rId15" Type="http://schemas.openxmlformats.org/officeDocument/2006/relationships/image" Target="../media/image86.png"/><Relationship Id="rId10" Type="http://schemas.openxmlformats.org/officeDocument/2006/relationships/image" Target="../media/image81.png"/><Relationship Id="rId19" Type="http://schemas.openxmlformats.org/officeDocument/2006/relationships/image" Target="../media/image90.png"/><Relationship Id="rId4" Type="http://schemas.openxmlformats.org/officeDocument/2006/relationships/image" Target="../media/image75.png"/><Relationship Id="rId9" Type="http://schemas.openxmlformats.org/officeDocument/2006/relationships/image" Target="../media/image80.png"/><Relationship Id="rId14" Type="http://schemas.openxmlformats.org/officeDocument/2006/relationships/image" Target="../media/image8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13" Type="http://schemas.openxmlformats.org/officeDocument/2006/relationships/image" Target="../media/image102.png"/><Relationship Id="rId18" Type="http://schemas.openxmlformats.org/officeDocument/2006/relationships/image" Target="../media/image107.png"/><Relationship Id="rId3" Type="http://schemas.openxmlformats.org/officeDocument/2006/relationships/image" Target="../media/image92.png"/><Relationship Id="rId21" Type="http://schemas.openxmlformats.org/officeDocument/2006/relationships/image" Target="../media/image110.png"/><Relationship Id="rId7" Type="http://schemas.openxmlformats.org/officeDocument/2006/relationships/image" Target="../media/image96.png"/><Relationship Id="rId12" Type="http://schemas.openxmlformats.org/officeDocument/2006/relationships/image" Target="../media/image101.png"/><Relationship Id="rId17" Type="http://schemas.openxmlformats.org/officeDocument/2006/relationships/image" Target="../media/image106.png"/><Relationship Id="rId2" Type="http://schemas.openxmlformats.org/officeDocument/2006/relationships/image" Target="../media/image91.png"/><Relationship Id="rId16" Type="http://schemas.openxmlformats.org/officeDocument/2006/relationships/image" Target="../media/image105.png"/><Relationship Id="rId20" Type="http://schemas.openxmlformats.org/officeDocument/2006/relationships/image" Target="../media/image10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5.png"/><Relationship Id="rId11" Type="http://schemas.openxmlformats.org/officeDocument/2006/relationships/image" Target="../media/image100.png"/><Relationship Id="rId24" Type="http://schemas.openxmlformats.org/officeDocument/2006/relationships/image" Target="../media/image113.png"/><Relationship Id="rId5" Type="http://schemas.openxmlformats.org/officeDocument/2006/relationships/image" Target="../media/image94.png"/><Relationship Id="rId15" Type="http://schemas.openxmlformats.org/officeDocument/2006/relationships/image" Target="../media/image104.png"/><Relationship Id="rId23" Type="http://schemas.openxmlformats.org/officeDocument/2006/relationships/image" Target="../media/image112.png"/><Relationship Id="rId10" Type="http://schemas.openxmlformats.org/officeDocument/2006/relationships/image" Target="../media/image99.png"/><Relationship Id="rId19" Type="http://schemas.openxmlformats.org/officeDocument/2006/relationships/image" Target="../media/image108.png"/><Relationship Id="rId4" Type="http://schemas.openxmlformats.org/officeDocument/2006/relationships/image" Target="../media/image93.png"/><Relationship Id="rId9" Type="http://schemas.openxmlformats.org/officeDocument/2006/relationships/image" Target="../media/image98.png"/><Relationship Id="rId14" Type="http://schemas.openxmlformats.org/officeDocument/2006/relationships/image" Target="../media/image103.png"/><Relationship Id="rId22" Type="http://schemas.openxmlformats.org/officeDocument/2006/relationships/image" Target="../media/image1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jpg"/><Relationship Id="rId13" Type="http://schemas.openxmlformats.org/officeDocument/2006/relationships/image" Target="../media/image125.jpg"/><Relationship Id="rId18" Type="http://schemas.openxmlformats.org/officeDocument/2006/relationships/image" Target="../media/image130.png"/><Relationship Id="rId3" Type="http://schemas.openxmlformats.org/officeDocument/2006/relationships/image" Target="../media/image115.jpg"/><Relationship Id="rId21" Type="http://schemas.openxmlformats.org/officeDocument/2006/relationships/image" Target="../media/image133.png"/><Relationship Id="rId7" Type="http://schemas.openxmlformats.org/officeDocument/2006/relationships/image" Target="../media/image119.jpg"/><Relationship Id="rId12" Type="http://schemas.openxmlformats.org/officeDocument/2006/relationships/image" Target="../media/image124.jpg"/><Relationship Id="rId17" Type="http://schemas.openxmlformats.org/officeDocument/2006/relationships/image" Target="../media/image129.png"/><Relationship Id="rId2" Type="http://schemas.openxmlformats.org/officeDocument/2006/relationships/image" Target="../media/image114.png"/><Relationship Id="rId16" Type="http://schemas.openxmlformats.org/officeDocument/2006/relationships/image" Target="../media/image128.png"/><Relationship Id="rId20" Type="http://schemas.openxmlformats.org/officeDocument/2006/relationships/image" Target="../media/image13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8.jpg"/><Relationship Id="rId11" Type="http://schemas.openxmlformats.org/officeDocument/2006/relationships/image" Target="../media/image123.jpg"/><Relationship Id="rId5" Type="http://schemas.openxmlformats.org/officeDocument/2006/relationships/image" Target="../media/image117.jpg"/><Relationship Id="rId15" Type="http://schemas.openxmlformats.org/officeDocument/2006/relationships/image" Target="../media/image127.png"/><Relationship Id="rId23" Type="http://schemas.openxmlformats.org/officeDocument/2006/relationships/image" Target="../media/image135.png"/><Relationship Id="rId10" Type="http://schemas.openxmlformats.org/officeDocument/2006/relationships/image" Target="../media/image122.jpg"/><Relationship Id="rId19" Type="http://schemas.openxmlformats.org/officeDocument/2006/relationships/image" Target="../media/image131.png"/><Relationship Id="rId4" Type="http://schemas.openxmlformats.org/officeDocument/2006/relationships/image" Target="../media/image116.jpg"/><Relationship Id="rId9" Type="http://schemas.openxmlformats.org/officeDocument/2006/relationships/image" Target="../media/image121.jpg"/><Relationship Id="rId14" Type="http://schemas.openxmlformats.org/officeDocument/2006/relationships/image" Target="../media/image126.png"/><Relationship Id="rId22" Type="http://schemas.openxmlformats.org/officeDocument/2006/relationships/image" Target="../media/image1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BEC26582-C2C1-03F8-5B36-026A16A1AB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3661155"/>
              </p:ext>
            </p:extLst>
          </p:nvPr>
        </p:nvGraphicFramePr>
        <p:xfrm>
          <a:off x="470491" y="919716"/>
          <a:ext cx="5917018" cy="16320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6009">
                  <a:extLst>
                    <a:ext uri="{9D8B030D-6E8A-4147-A177-3AD203B41FA5}">
                      <a16:colId xmlns:a16="http://schemas.microsoft.com/office/drawing/2014/main" val="3107202422"/>
                    </a:ext>
                  </a:extLst>
                </a:gridCol>
                <a:gridCol w="5181009">
                  <a:extLst>
                    <a:ext uri="{9D8B030D-6E8A-4147-A177-3AD203B41FA5}">
                      <a16:colId xmlns:a16="http://schemas.microsoft.com/office/drawing/2014/main" val="1774018"/>
                    </a:ext>
                  </a:extLst>
                </a:gridCol>
              </a:tblGrid>
              <a:tr h="326411">
                <a:tc gridSpan="2">
                  <a:txBody>
                    <a:bodyPr/>
                    <a:lstStyle/>
                    <a:p>
                      <a:r>
                        <a:rPr lang="fr-FR" sz="1200" b="0" u="sng" dirty="0">
                          <a:latin typeface="Quicksand Bold" pitchFamily="50" charset="0"/>
                        </a:rPr>
                        <a:t>Niveau 1</a:t>
                      </a:r>
                      <a:r>
                        <a:rPr lang="fr-FR" sz="1200" b="0" dirty="0">
                          <a:latin typeface="Quicksand Bold" pitchFamily="50" charset="0"/>
                        </a:rPr>
                        <a:t>: Addition jusqu’à 10 (jouets intérieur)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664027"/>
                  </a:ext>
                </a:extLst>
              </a:tr>
              <a:tr h="326411"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à pinces Additions simples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2931305"/>
                  </a:ext>
                </a:extLst>
              </a:tr>
              <a:tr h="326411"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simples Recto-verso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1690679"/>
                  </a:ext>
                </a:extLst>
              </a:tr>
              <a:tr h="326411">
                <a:tc>
                  <a:txBody>
                    <a:bodyPr/>
                    <a:lstStyle/>
                    <a:p>
                      <a:endParaRPr lang="fr-FR" sz="120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Additions à trous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6356865"/>
                  </a:ext>
                </a:extLst>
              </a:tr>
              <a:tr h="326411">
                <a:tc>
                  <a:txBody>
                    <a:bodyPr/>
                    <a:lstStyle/>
                    <a:p>
                      <a:endParaRPr lang="fr-FR" sz="120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à pinces Comparaison d’écritures additives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9699697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D03D7ABD-F7C1-11AD-F182-E4B033903F18}"/>
              </a:ext>
            </a:extLst>
          </p:cNvPr>
          <p:cNvSpPr txBox="1"/>
          <p:nvPr/>
        </p:nvSpPr>
        <p:spPr>
          <a:xfrm>
            <a:off x="1827888" y="297712"/>
            <a:ext cx="32022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latin typeface="KG Second Chances Sketch" panose="02000000000000000000" pitchFamily="2" charset="0"/>
              </a:rPr>
              <a:t>Cartes Addition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975AD5-65AF-514E-4D49-A16589A3BD1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0491" y="233917"/>
            <a:ext cx="528969" cy="54494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38D2902-0276-D158-BD54-1C939479C2F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58539" y="233917"/>
            <a:ext cx="528969" cy="544945"/>
          </a:xfrm>
          <a:prstGeom prst="rect">
            <a:avLst/>
          </a:prstGeom>
        </p:spPr>
      </p:pic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9C17AB5E-1FB6-C6AB-5E03-0CD94E9ADF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7976009"/>
              </p:ext>
            </p:extLst>
          </p:nvPr>
        </p:nvGraphicFramePr>
        <p:xfrm>
          <a:off x="470491" y="2561882"/>
          <a:ext cx="5917018" cy="3588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6009">
                  <a:extLst>
                    <a:ext uri="{9D8B030D-6E8A-4147-A177-3AD203B41FA5}">
                      <a16:colId xmlns:a16="http://schemas.microsoft.com/office/drawing/2014/main" val="3107202422"/>
                    </a:ext>
                  </a:extLst>
                </a:gridCol>
                <a:gridCol w="5181009">
                  <a:extLst>
                    <a:ext uri="{9D8B030D-6E8A-4147-A177-3AD203B41FA5}">
                      <a16:colId xmlns:a16="http://schemas.microsoft.com/office/drawing/2014/main" val="1774018"/>
                    </a:ext>
                  </a:extLst>
                </a:gridCol>
              </a:tblGrid>
              <a:tr h="293343">
                <a:tc gridSpan="2">
                  <a:txBody>
                    <a:bodyPr/>
                    <a:lstStyle/>
                    <a:p>
                      <a:r>
                        <a:rPr lang="fr-FR" sz="1200" b="0" u="sng" dirty="0">
                          <a:latin typeface="Quicksand Bold" pitchFamily="50" charset="0"/>
                        </a:rPr>
                        <a:t>Niveau 2</a:t>
                      </a:r>
                      <a:r>
                        <a:rPr lang="fr-FR" sz="1200" b="0" dirty="0">
                          <a:latin typeface="Quicksand Bold" pitchFamily="50" charset="0"/>
                        </a:rPr>
                        <a:t>: Addition jusqu’à 20 (transports)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664027"/>
                  </a:ext>
                </a:extLst>
              </a:tr>
              <a:tr h="293343"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à pinces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2931305"/>
                  </a:ext>
                </a:extLst>
              </a:tr>
              <a:tr h="293343"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simples Recto-verso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1690679"/>
                  </a:ext>
                </a:extLst>
              </a:tr>
              <a:tr h="293343"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Additionner 3 nombres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8576476"/>
                  </a:ext>
                </a:extLst>
              </a:tr>
              <a:tr h="432759"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Additionner en décomposant le plus grand nombre (boites de 10)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320037"/>
                  </a:ext>
                </a:extLst>
              </a:tr>
              <a:tr h="432759">
                <a:tc>
                  <a:txBody>
                    <a:bodyPr/>
                    <a:lstStyle/>
                    <a:p>
                      <a:endParaRPr lang="fr-FR" sz="120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Additionner en décomposant le plus grand nombre (arbres)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6592972"/>
                  </a:ext>
                </a:extLst>
              </a:tr>
              <a:tr h="440038">
                <a:tc>
                  <a:txBody>
                    <a:bodyPr/>
                    <a:lstStyle/>
                    <a:p>
                      <a:endParaRPr lang="fr-FR" sz="120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Additionner en décomposant un des nombres </a:t>
                      </a:r>
                    </a:p>
                    <a:p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(boites de 10)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6909496"/>
                  </a:ext>
                </a:extLst>
              </a:tr>
              <a:tr h="374596">
                <a:tc>
                  <a:txBody>
                    <a:bodyPr/>
                    <a:lstStyle/>
                    <a:p>
                      <a:endParaRPr lang="fr-FR" sz="120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Additionner en décomposant un des nombres (arbres)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1304468"/>
                  </a:ext>
                </a:extLst>
              </a:tr>
              <a:tr h="374596">
                <a:tc>
                  <a:txBody>
                    <a:bodyPr/>
                    <a:lstStyle/>
                    <a:p>
                      <a:endParaRPr lang="fr-FR" sz="120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Additions à trous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0648726"/>
                  </a:ext>
                </a:extLst>
              </a:tr>
              <a:tr h="343381">
                <a:tc>
                  <a:txBody>
                    <a:bodyPr/>
                    <a:lstStyle/>
                    <a:p>
                      <a:endParaRPr lang="fr-FR" sz="120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Additionner en trouvant une addition plus simple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9206444"/>
                  </a:ext>
                </a:extLst>
              </a:tr>
            </a:tbl>
          </a:graphicData>
        </a:graphic>
      </p:graphicFrame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AE01A3D8-30B2-9BF8-182F-66106AEAA5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581063"/>
              </p:ext>
            </p:extLst>
          </p:nvPr>
        </p:nvGraphicFramePr>
        <p:xfrm>
          <a:off x="470491" y="6153945"/>
          <a:ext cx="5917018" cy="3354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6009">
                  <a:extLst>
                    <a:ext uri="{9D8B030D-6E8A-4147-A177-3AD203B41FA5}">
                      <a16:colId xmlns:a16="http://schemas.microsoft.com/office/drawing/2014/main" val="3107202422"/>
                    </a:ext>
                  </a:extLst>
                </a:gridCol>
                <a:gridCol w="5181009">
                  <a:extLst>
                    <a:ext uri="{9D8B030D-6E8A-4147-A177-3AD203B41FA5}">
                      <a16:colId xmlns:a16="http://schemas.microsoft.com/office/drawing/2014/main" val="1774018"/>
                    </a:ext>
                  </a:extLst>
                </a:gridCol>
              </a:tblGrid>
              <a:tr h="335453">
                <a:tc gridSpan="2">
                  <a:txBody>
                    <a:bodyPr/>
                    <a:lstStyle/>
                    <a:p>
                      <a:r>
                        <a:rPr lang="fr-FR" sz="1200" b="0" u="sng" dirty="0">
                          <a:latin typeface="Quicksand Bold" pitchFamily="50" charset="0"/>
                        </a:rPr>
                        <a:t>Niveau 3</a:t>
                      </a:r>
                      <a:r>
                        <a:rPr lang="fr-FR" sz="1200" b="0" dirty="0">
                          <a:latin typeface="Quicksand Bold" pitchFamily="50" charset="0"/>
                        </a:rPr>
                        <a:t>: Addition jusqu’à 100 (légumes)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664027"/>
                  </a:ext>
                </a:extLst>
              </a:tr>
              <a:tr h="335453"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Additionner des unités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2931305"/>
                  </a:ext>
                </a:extLst>
              </a:tr>
              <a:tr h="335453"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Additionner des dizaines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1690679"/>
                  </a:ext>
                </a:extLst>
              </a:tr>
              <a:tr h="335453"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Additionner des dizaines et des unités sans retenue (entourer)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320037"/>
                  </a:ext>
                </a:extLst>
              </a:tr>
              <a:tr h="335453"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Additionner des dizaines et des unités sans retenue (arbres)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6592972"/>
                  </a:ext>
                </a:extLst>
              </a:tr>
              <a:tr h="335453"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Additionner 3 nombres en ligne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6909496"/>
                  </a:ext>
                </a:extLst>
              </a:tr>
              <a:tr h="335453"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Additionner des dizaines et des unités avec retenue (entourer)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1304468"/>
                  </a:ext>
                </a:extLst>
              </a:tr>
              <a:tr h="335453">
                <a:tc>
                  <a:txBody>
                    <a:bodyPr/>
                    <a:lstStyle/>
                    <a:p>
                      <a:endParaRPr lang="fr-FR" sz="120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Additionner des dizaines et des unités avec retenue (arbres)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0648726"/>
                  </a:ext>
                </a:extLst>
              </a:tr>
              <a:tr h="335453">
                <a:tc>
                  <a:txBody>
                    <a:bodyPr/>
                    <a:lstStyle/>
                    <a:p>
                      <a:endParaRPr lang="fr-FR" sz="120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Additionner des dizaines et des unités avec retenue (bonds)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3162667"/>
                  </a:ext>
                </a:extLst>
              </a:tr>
              <a:tr h="335453">
                <a:tc>
                  <a:txBody>
                    <a:bodyPr/>
                    <a:lstStyle/>
                    <a:p>
                      <a:endParaRPr lang="fr-FR" sz="120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à pinces Additions à trous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3635703"/>
                  </a:ext>
                </a:extLst>
              </a:tr>
            </a:tbl>
          </a:graphicData>
        </a:graphic>
      </p:graphicFrame>
      <p:pic>
        <p:nvPicPr>
          <p:cNvPr id="19" name="Image 18">
            <a:extLst>
              <a:ext uri="{FF2B5EF4-FFF2-40B4-BE49-F238E27FC236}">
                <a16:creationId xmlns:a16="http://schemas.microsoft.com/office/drawing/2014/main" id="{147B1814-128A-D817-1C96-E79C1D27A60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4603" y="1305518"/>
            <a:ext cx="237625" cy="233768"/>
          </a:xfrm>
          <a:prstGeom prst="rect">
            <a:avLst/>
          </a:prstGeom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3976B201-14AC-A50F-3FD1-86981D77D2A2}"/>
              </a:ext>
            </a:extLst>
          </p:cNvPr>
          <p:cNvGrpSpPr/>
          <p:nvPr/>
        </p:nvGrpSpPr>
        <p:grpSpPr>
          <a:xfrm>
            <a:off x="515492" y="1628512"/>
            <a:ext cx="650626" cy="233768"/>
            <a:chOff x="515493" y="2002593"/>
            <a:chExt cx="678298" cy="239947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4CCEAE8F-B204-96F5-E1EF-7C6665EC68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15493" y="2002593"/>
              <a:ext cx="206348" cy="212644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8DC7A003-901C-1634-DC6E-8A673FB87F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21841" y="2007908"/>
              <a:ext cx="266032" cy="234632"/>
            </a:xfrm>
            <a:prstGeom prst="rect">
              <a:avLst/>
            </a:prstGeom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6039DAC2-44B1-280B-DB1A-5836CEEBC57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80206" y="2028236"/>
              <a:ext cx="213585" cy="214304"/>
            </a:xfrm>
            <a:prstGeom prst="rect">
              <a:avLst/>
            </a:prstGeom>
          </p:spPr>
        </p:pic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F19A0F49-E4B4-E46E-52F8-0ECCB31D16DA}"/>
              </a:ext>
            </a:extLst>
          </p:cNvPr>
          <p:cNvGrpSpPr/>
          <p:nvPr/>
        </p:nvGrpSpPr>
        <p:grpSpPr>
          <a:xfrm>
            <a:off x="521494" y="2874287"/>
            <a:ext cx="650625" cy="6585011"/>
            <a:chOff x="526530" y="3158684"/>
            <a:chExt cx="650625" cy="6585011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BA3C8BAC-B6CB-F57D-9577-FEDB00BA8E0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52103" y="3158684"/>
              <a:ext cx="213585" cy="250410"/>
            </a:xfrm>
            <a:prstGeom prst="rect">
              <a:avLst/>
            </a:prstGeom>
          </p:spPr>
        </p:pic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C3A6DE03-42F7-9B88-9880-82C71EDBF13A}"/>
                </a:ext>
              </a:extLst>
            </p:cNvPr>
            <p:cNvGrpSpPr/>
            <p:nvPr/>
          </p:nvGrpSpPr>
          <p:grpSpPr>
            <a:xfrm>
              <a:off x="526530" y="3489880"/>
              <a:ext cx="650625" cy="174743"/>
              <a:chOff x="427848" y="1980442"/>
              <a:chExt cx="684497" cy="192837"/>
            </a:xfrm>
          </p:grpSpPr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651C8F1B-5F48-0037-0B25-2E83376759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clrChange>
                  <a:clrFrom>
                    <a:srgbClr val="F7F7F7"/>
                  </a:clrFrom>
                  <a:clrTo>
                    <a:srgbClr val="F7F7F7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701494" y="1980465"/>
                <a:ext cx="217387" cy="191646"/>
              </a:xfrm>
              <a:prstGeom prst="rect">
                <a:avLst/>
              </a:prstGeom>
            </p:spPr>
          </p:pic>
          <p:pic>
            <p:nvPicPr>
              <p:cNvPr id="15" name="Image 14">
                <a:extLst>
                  <a:ext uri="{FF2B5EF4-FFF2-40B4-BE49-F238E27FC236}">
                    <a16:creationId xmlns:a16="http://schemas.microsoft.com/office/drawing/2014/main" id="{B07ED341-94E2-DE1A-B232-C65268A7AA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clrChange>
                  <a:clrFrom>
                    <a:srgbClr val="F7F7F7"/>
                  </a:clrFrom>
                  <a:clrTo>
                    <a:srgbClr val="F7F7F7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918881" y="1980466"/>
                <a:ext cx="193464" cy="192813"/>
              </a:xfrm>
              <a:prstGeom prst="rect">
                <a:avLst/>
              </a:prstGeom>
            </p:spPr>
          </p:pic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1BAC7850-DF91-ADF5-67A1-C666D22280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clrChange>
                  <a:clrFrom>
                    <a:srgbClr val="F7F7F7"/>
                  </a:clrFrom>
                  <a:clrTo>
                    <a:srgbClr val="F7F7F7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27848" y="1980442"/>
                <a:ext cx="273646" cy="191645"/>
              </a:xfrm>
              <a:prstGeom prst="rect">
                <a:avLst/>
              </a:prstGeom>
            </p:spPr>
          </p:pic>
        </p:grpSp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08B54ED6-2FDA-4D22-7C65-EC265C50204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74746" y="4075525"/>
              <a:ext cx="347482" cy="320753"/>
            </a:xfrm>
            <a:prstGeom prst="rect">
              <a:avLst/>
            </a:prstGeom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3D18561F-AADF-0359-4272-9696490AFCA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60057" y="4949085"/>
              <a:ext cx="380799" cy="272686"/>
            </a:xfrm>
            <a:prstGeom prst="rect">
              <a:avLst/>
            </a:prstGeom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F3680FDF-634F-5AEE-1938-4CD16903D9F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03897" y="5360705"/>
              <a:ext cx="303463" cy="309356"/>
            </a:xfrm>
            <a:prstGeom prst="rect">
              <a:avLst/>
            </a:prstGeom>
          </p:spPr>
        </p:pic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4994A4A2-7216-399A-C851-3B4CDBEEC83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1409414">
              <a:off x="717926" y="6119276"/>
              <a:ext cx="275404" cy="275404"/>
            </a:xfrm>
            <a:prstGeom prst="rect">
              <a:avLst/>
            </a:prstGeom>
          </p:spPr>
        </p:pic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60974361-8D31-BD52-09FB-C529DECF93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45545" y="4493921"/>
              <a:ext cx="444992" cy="275403"/>
            </a:xfrm>
            <a:prstGeom prst="rect">
              <a:avLst/>
            </a:prstGeom>
          </p:spPr>
        </p:pic>
        <p:pic>
          <p:nvPicPr>
            <p:cNvPr id="34" name="Picture 2" descr="carotte Icône gratuit">
              <a:extLst>
                <a:ext uri="{FF2B5EF4-FFF2-40B4-BE49-F238E27FC236}">
                  <a16:creationId xmlns:a16="http://schemas.microsoft.com/office/drawing/2014/main" id="{94EF4CDB-0935-779D-3DC2-5793DECCA0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026" y="8806607"/>
              <a:ext cx="270734" cy="2707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DA4CBD39-3EC9-852B-E789-CB410AEF5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5824" y="9494322"/>
              <a:ext cx="273014" cy="249373"/>
            </a:xfrm>
            <a:prstGeom prst="rect">
              <a:avLst/>
            </a:prstGeom>
          </p:spPr>
        </p:pic>
        <p:pic>
          <p:nvPicPr>
            <p:cNvPr id="36" name="Picture 8" descr="tomate Icône gratuit">
              <a:extLst>
                <a:ext uri="{FF2B5EF4-FFF2-40B4-BE49-F238E27FC236}">
                  <a16:creationId xmlns:a16="http://schemas.microsoft.com/office/drawing/2014/main" id="{A165B172-4AE6-C9F3-11FF-B54869856E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800" y="6814333"/>
              <a:ext cx="249373" cy="2493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22" descr="courgette Icône gratuit">
              <a:extLst>
                <a:ext uri="{FF2B5EF4-FFF2-40B4-BE49-F238E27FC236}">
                  <a16:creationId xmlns:a16="http://schemas.microsoft.com/office/drawing/2014/main" id="{307C81EF-04BC-2CDD-30F9-00CA5482A6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1349" y="7503018"/>
              <a:ext cx="238913" cy="2389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8" name="Picture 8" descr="aubergine Icône gratuit">
              <a:extLst>
                <a:ext uri="{FF2B5EF4-FFF2-40B4-BE49-F238E27FC236}">
                  <a16:creationId xmlns:a16="http://schemas.microsoft.com/office/drawing/2014/main" id="{6F4207C4-0527-BD4A-66C3-41CA8E3B07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0104" y="7821727"/>
              <a:ext cx="249373" cy="2493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Picture 10" descr="un radis Icône gratuit">
              <a:extLst>
                <a:ext uri="{FF2B5EF4-FFF2-40B4-BE49-F238E27FC236}">
                  <a16:creationId xmlns:a16="http://schemas.microsoft.com/office/drawing/2014/main" id="{36C71D35-E135-3655-242D-CCF2721C22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123" y="7144082"/>
              <a:ext cx="249373" cy="2493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" name="Picture 14" descr="laitue Icône gratuit">
              <a:extLst>
                <a:ext uri="{FF2B5EF4-FFF2-40B4-BE49-F238E27FC236}">
                  <a16:creationId xmlns:a16="http://schemas.microsoft.com/office/drawing/2014/main" id="{D44F2968-A5FC-EC7C-6598-56F95604C5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0011" y="8148173"/>
              <a:ext cx="255386" cy="2553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" name="Picture 12" descr="poivron Icône gratuit">
              <a:extLst>
                <a:ext uri="{FF2B5EF4-FFF2-40B4-BE49-F238E27FC236}">
                  <a16:creationId xmlns:a16="http://schemas.microsoft.com/office/drawing/2014/main" id="{033AD0F5-1E43-1A04-0F07-248A46EF93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7815" y="9154452"/>
              <a:ext cx="249373" cy="2493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222C7AC2-E2E6-7A95-AE85-C77C90C11962}"/>
              </a:ext>
            </a:extLst>
          </p:cNvPr>
          <p:cNvGrpSpPr/>
          <p:nvPr/>
        </p:nvGrpSpPr>
        <p:grpSpPr>
          <a:xfrm>
            <a:off x="530735" y="1958038"/>
            <a:ext cx="620532" cy="236743"/>
            <a:chOff x="504473" y="2228091"/>
            <a:chExt cx="620532" cy="236743"/>
          </a:xfrm>
        </p:grpSpPr>
        <p:pic>
          <p:nvPicPr>
            <p:cNvPr id="44" name="Image 43">
              <a:extLst>
                <a:ext uri="{FF2B5EF4-FFF2-40B4-BE49-F238E27FC236}">
                  <a16:creationId xmlns:a16="http://schemas.microsoft.com/office/drawing/2014/main" id="{6198C3AF-EC93-1FD6-AB70-C242AC9F2471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04473" y="2242865"/>
              <a:ext cx="173840" cy="221969"/>
            </a:xfrm>
            <a:prstGeom prst="rect">
              <a:avLst/>
            </a:prstGeom>
          </p:spPr>
        </p:pic>
        <p:pic>
          <p:nvPicPr>
            <p:cNvPr id="45" name="Image 44">
              <a:extLst>
                <a:ext uri="{FF2B5EF4-FFF2-40B4-BE49-F238E27FC236}">
                  <a16:creationId xmlns:a16="http://schemas.microsoft.com/office/drawing/2014/main" id="{7822724A-1838-6ACA-5F74-B6F91B3B36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12539" y="2232041"/>
              <a:ext cx="146629" cy="228591"/>
            </a:xfrm>
            <a:prstGeom prst="rect">
              <a:avLst/>
            </a:prstGeom>
          </p:spPr>
        </p:pic>
        <p:pic>
          <p:nvPicPr>
            <p:cNvPr id="47" name="Image 46">
              <a:extLst>
                <a:ext uri="{FF2B5EF4-FFF2-40B4-BE49-F238E27FC236}">
                  <a16:creationId xmlns:a16="http://schemas.microsoft.com/office/drawing/2014/main" id="{CA02AE2C-993F-3378-7819-70453FB4EC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92714" y="2228091"/>
              <a:ext cx="232291" cy="228592"/>
            </a:xfrm>
            <a:prstGeom prst="rect">
              <a:avLst/>
            </a:prstGeom>
          </p:spPr>
        </p:pic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1EBA9661-E7D7-39A0-E48C-47A9401E49BA}"/>
              </a:ext>
            </a:extLst>
          </p:cNvPr>
          <p:cNvGrpSpPr/>
          <p:nvPr/>
        </p:nvGrpSpPr>
        <p:grpSpPr>
          <a:xfrm>
            <a:off x="515115" y="5525189"/>
            <a:ext cx="636152" cy="174726"/>
            <a:chOff x="515115" y="5626365"/>
            <a:chExt cx="767607" cy="244144"/>
          </a:xfrm>
        </p:grpSpPr>
        <p:pic>
          <p:nvPicPr>
            <p:cNvPr id="49" name="Image 48">
              <a:extLst>
                <a:ext uri="{FF2B5EF4-FFF2-40B4-BE49-F238E27FC236}">
                  <a16:creationId xmlns:a16="http://schemas.microsoft.com/office/drawing/2014/main" id="{E4F4C9EF-C18A-229F-AD6C-733CC7D5E5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15115" y="5675503"/>
              <a:ext cx="276528" cy="182806"/>
            </a:xfrm>
            <a:prstGeom prst="rect">
              <a:avLst/>
            </a:prstGeom>
          </p:spPr>
        </p:pic>
        <p:pic>
          <p:nvPicPr>
            <p:cNvPr id="50" name="Image 49">
              <a:extLst>
                <a:ext uri="{FF2B5EF4-FFF2-40B4-BE49-F238E27FC236}">
                  <a16:creationId xmlns:a16="http://schemas.microsoft.com/office/drawing/2014/main" id="{14C2EEF2-16FF-08B0-6BBD-344394335BB8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40856" y="5683583"/>
              <a:ext cx="241866" cy="174726"/>
            </a:xfrm>
            <a:prstGeom prst="rect">
              <a:avLst/>
            </a:prstGeom>
          </p:spPr>
        </p:pic>
        <p:pic>
          <p:nvPicPr>
            <p:cNvPr id="51" name="Image 50">
              <a:extLst>
                <a:ext uri="{FF2B5EF4-FFF2-40B4-BE49-F238E27FC236}">
                  <a16:creationId xmlns:a16="http://schemas.microsoft.com/office/drawing/2014/main" id="{731ABB92-F7F3-2B8A-2074-5AAD5C0D737A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91248" y="5626365"/>
              <a:ext cx="240973" cy="244144"/>
            </a:xfrm>
            <a:prstGeom prst="rect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985D5E2B-FF32-F342-7F40-9F3385D3E409}"/>
              </a:ext>
            </a:extLst>
          </p:cNvPr>
          <p:cNvPicPr>
            <a:picLocks noChangeAspect="1"/>
          </p:cNvPicPr>
          <p:nvPr/>
        </p:nvPicPr>
        <p:blipFill>
          <a:blip r:embed="rId30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5224" y="3468924"/>
            <a:ext cx="155562" cy="229961"/>
          </a:xfrm>
          <a:prstGeom prst="rect">
            <a:avLst/>
          </a:prstGeom>
        </p:spPr>
      </p:pic>
      <p:pic>
        <p:nvPicPr>
          <p:cNvPr id="4" name="Picture 14" descr="asperges Icône gratuit">
            <a:extLst>
              <a:ext uri="{FF2B5EF4-FFF2-40B4-BE49-F238E27FC236}">
                <a16:creationId xmlns:a16="http://schemas.microsoft.com/office/drawing/2014/main" id="{A7A18FA8-8602-5D90-5A62-E83770E07B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43" y="8202531"/>
            <a:ext cx="267851" cy="26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1BE1CA2-7E97-2194-5D73-42DD4591E704}"/>
              </a:ext>
            </a:extLst>
          </p:cNvPr>
          <p:cNvPicPr>
            <a:picLocks noChangeAspect="1"/>
          </p:cNvPicPr>
          <p:nvPr/>
        </p:nvPicPr>
        <p:blipFill>
          <a:blip r:embed="rId3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1845" y="2277492"/>
            <a:ext cx="245377" cy="221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0952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45FBC-5669-363A-BD82-0B1D52E09F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9F8E02DD-E22B-B18C-2E33-F0019BFEE471}"/>
              </a:ext>
            </a:extLst>
          </p:cNvPr>
          <p:cNvSpPr txBox="1"/>
          <p:nvPr/>
        </p:nvSpPr>
        <p:spPr>
          <a:xfrm>
            <a:off x="1827888" y="297712"/>
            <a:ext cx="32022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latin typeface="KG Second Chances Sketch" panose="02000000000000000000" pitchFamily="2" charset="0"/>
              </a:rPr>
              <a:t>Cartes Addition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97DBB2E-1A08-5381-6A31-AD8980C060C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0491" y="233917"/>
            <a:ext cx="528969" cy="54494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AB7E99F-1E8B-6D72-594E-8CCAD917E14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58539" y="233917"/>
            <a:ext cx="528969" cy="544945"/>
          </a:xfrm>
          <a:prstGeom prst="rect">
            <a:avLst/>
          </a:prstGeom>
        </p:spPr>
      </p:pic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6D796990-A0C1-AC03-B051-884150635B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2097505"/>
              </p:ext>
            </p:extLst>
          </p:nvPr>
        </p:nvGraphicFramePr>
        <p:xfrm>
          <a:off x="325348" y="3857196"/>
          <a:ext cx="5917018" cy="292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6009">
                  <a:extLst>
                    <a:ext uri="{9D8B030D-6E8A-4147-A177-3AD203B41FA5}">
                      <a16:colId xmlns:a16="http://schemas.microsoft.com/office/drawing/2014/main" val="3107202422"/>
                    </a:ext>
                  </a:extLst>
                </a:gridCol>
                <a:gridCol w="5181009">
                  <a:extLst>
                    <a:ext uri="{9D8B030D-6E8A-4147-A177-3AD203B41FA5}">
                      <a16:colId xmlns:a16="http://schemas.microsoft.com/office/drawing/2014/main" val="1774018"/>
                    </a:ext>
                  </a:extLst>
                </a:gridCol>
              </a:tblGrid>
              <a:tr h="310292">
                <a:tc gridSpan="2">
                  <a:txBody>
                    <a:bodyPr/>
                    <a:lstStyle/>
                    <a:p>
                      <a:r>
                        <a:rPr lang="fr-FR" sz="1200" b="0" u="sng" dirty="0">
                          <a:latin typeface="Quicksand Bold" pitchFamily="50" charset="0"/>
                        </a:rPr>
                        <a:t>Niveau 4</a:t>
                      </a:r>
                      <a:r>
                        <a:rPr lang="fr-FR" sz="1200" b="0" dirty="0">
                          <a:latin typeface="Quicksand Bold" pitchFamily="50" charset="0"/>
                        </a:rPr>
                        <a:t>: Addition jusqu’à 1 000 (sports)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664027"/>
                  </a:ext>
                </a:extLst>
              </a:tr>
              <a:tr h="379662"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Additionner des dizaines et des unités (arbres)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293130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Additionner des dizaines et des unités (bonds)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1690679"/>
                  </a:ext>
                </a:extLst>
              </a:tr>
              <a:tr h="358140"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Addition en colonne sans retenue à poser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8576476"/>
                  </a:ext>
                </a:extLst>
              </a:tr>
              <a:tr h="363186"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Addition en colonne avec 1 retenue à poser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320037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endParaRPr lang="fr-FR" sz="120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Addition en colonne avec 2 retenues à poser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659297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endParaRPr lang="fr-FR" sz="120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Addition en colonne à poser avec retenue (</a:t>
                      </a:r>
                      <a:r>
                        <a:rPr lang="fr-FR" sz="120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3 nombres)</a:t>
                      </a:r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449059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endParaRPr lang="fr-FR" sz="120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Addition à trous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6909496"/>
                  </a:ext>
                </a:extLst>
              </a:tr>
            </a:tbl>
          </a:graphicData>
        </a:graphic>
      </p:graphicFrame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EF09B262-9DF6-7336-7A00-63E8098132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4653791"/>
              </p:ext>
            </p:extLst>
          </p:nvPr>
        </p:nvGraphicFramePr>
        <p:xfrm>
          <a:off x="325348" y="6781046"/>
          <a:ext cx="5917018" cy="1774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6009">
                  <a:extLst>
                    <a:ext uri="{9D8B030D-6E8A-4147-A177-3AD203B41FA5}">
                      <a16:colId xmlns:a16="http://schemas.microsoft.com/office/drawing/2014/main" val="3107202422"/>
                    </a:ext>
                  </a:extLst>
                </a:gridCol>
                <a:gridCol w="5181009">
                  <a:extLst>
                    <a:ext uri="{9D8B030D-6E8A-4147-A177-3AD203B41FA5}">
                      <a16:colId xmlns:a16="http://schemas.microsoft.com/office/drawing/2014/main" val="1774018"/>
                    </a:ext>
                  </a:extLst>
                </a:gridCol>
              </a:tblGrid>
              <a:tr h="354834">
                <a:tc gridSpan="2">
                  <a:txBody>
                    <a:bodyPr/>
                    <a:lstStyle/>
                    <a:p>
                      <a:r>
                        <a:rPr lang="fr-FR" sz="1200" b="0" u="sng" dirty="0">
                          <a:latin typeface="Quicksand Bold" pitchFamily="50" charset="0"/>
                        </a:rPr>
                        <a:t>Niveau 5</a:t>
                      </a:r>
                      <a:r>
                        <a:rPr lang="fr-FR" sz="1200" b="0" dirty="0">
                          <a:latin typeface="Quicksand Bold" pitchFamily="50" charset="0"/>
                        </a:rPr>
                        <a:t>: Addition jusqu’à 10 000 (bijoux)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664027"/>
                  </a:ext>
                </a:extLst>
              </a:tr>
              <a:tr h="354834"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Additionner des dizaines et des unités (arbres)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2931305"/>
                  </a:ext>
                </a:extLst>
              </a:tr>
              <a:tr h="354834"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Additionner des dizaines et des unités (bonds)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1690679"/>
                  </a:ext>
                </a:extLst>
              </a:tr>
              <a:tr h="354834"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Addition en colonne à poser avec et sans retenue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320037"/>
                  </a:ext>
                </a:extLst>
              </a:tr>
              <a:tr h="354834"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Addition à trous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6592972"/>
                  </a:ext>
                </a:extLst>
              </a:tr>
            </a:tbl>
          </a:graphicData>
        </a:graphic>
      </p:graphicFrame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B6AABAA-4A5B-8E6A-D7B6-7E178C8376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3388772"/>
              </p:ext>
            </p:extLst>
          </p:nvPr>
        </p:nvGraphicFramePr>
        <p:xfrm>
          <a:off x="325348" y="960016"/>
          <a:ext cx="5917018" cy="28983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6009">
                  <a:extLst>
                    <a:ext uri="{9D8B030D-6E8A-4147-A177-3AD203B41FA5}">
                      <a16:colId xmlns:a16="http://schemas.microsoft.com/office/drawing/2014/main" val="3107202422"/>
                    </a:ext>
                  </a:extLst>
                </a:gridCol>
                <a:gridCol w="5181009">
                  <a:extLst>
                    <a:ext uri="{9D8B030D-6E8A-4147-A177-3AD203B41FA5}">
                      <a16:colId xmlns:a16="http://schemas.microsoft.com/office/drawing/2014/main" val="1774018"/>
                    </a:ext>
                  </a:extLst>
                </a:gridCol>
              </a:tblGrid>
              <a:tr h="310292">
                <a:tc gridSpan="2">
                  <a:txBody>
                    <a:bodyPr/>
                    <a:lstStyle/>
                    <a:p>
                      <a:r>
                        <a:rPr lang="fr-FR" sz="1200" b="0" u="sng" dirty="0">
                          <a:latin typeface="Quicksand Bold" pitchFamily="50" charset="0"/>
                        </a:rPr>
                        <a:t>Niveau 3</a:t>
                      </a:r>
                      <a:r>
                        <a:rPr lang="fr-FR" sz="1200" b="0" dirty="0">
                          <a:latin typeface="Quicksand Bold" pitchFamily="50" charset="0"/>
                        </a:rPr>
                        <a:t>: Addition jusqu’à 100 (légumes) SUITE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664027"/>
                  </a:ext>
                </a:extLst>
              </a:tr>
              <a:tr h="379662"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Addition en colonne sans retenue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2931305"/>
                  </a:ext>
                </a:extLst>
              </a:tr>
              <a:tr h="379662"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Addition en colonne de 3 nombres sans retenue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449346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Addition en colonne sans retenue à poser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1690679"/>
                  </a:ext>
                </a:extLst>
              </a:tr>
              <a:tr h="358140"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Addition en colonne avec retenue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8576476"/>
                  </a:ext>
                </a:extLst>
              </a:tr>
              <a:tr h="363186"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Addition en colonne avec retenue à poser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320037"/>
                  </a:ext>
                </a:extLst>
              </a:tr>
              <a:tr h="363186"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Addition en colonne avec retenue à poser (3 nombres)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4691336"/>
                  </a:ext>
                </a:extLst>
              </a:tr>
              <a:tr h="363186"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Addition à trous en colonne avec retenue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0714923"/>
                  </a:ext>
                </a:extLst>
              </a:tr>
            </a:tbl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826388C1-D21D-0F71-DA23-181BB63756D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3905" y="1321877"/>
            <a:ext cx="280297" cy="278323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97483BE-29E1-62B1-3389-853660AF909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3853" y="1699458"/>
            <a:ext cx="293523" cy="285226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8FF6F416-1A51-4B33-4E2F-98CE0B54336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4460" y="2046654"/>
            <a:ext cx="368156" cy="321158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2F7F361D-DCB2-C9B3-816D-470B4CB615C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1899" y="2429782"/>
            <a:ext cx="330717" cy="299220"/>
          </a:xfrm>
          <a:prstGeom prst="rect">
            <a:avLst/>
          </a:prstGeom>
        </p:spPr>
      </p:pic>
      <p:pic>
        <p:nvPicPr>
          <p:cNvPr id="56" name="Image 55">
            <a:extLst>
              <a:ext uri="{FF2B5EF4-FFF2-40B4-BE49-F238E27FC236}">
                <a16:creationId xmlns:a16="http://schemas.microsoft.com/office/drawing/2014/main" id="{575E6651-17B4-BC25-57BB-9C393BD1ADE6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5379" y="4208860"/>
            <a:ext cx="316920" cy="306819"/>
          </a:xfrm>
          <a:prstGeom prst="rect">
            <a:avLst/>
          </a:prstGeom>
        </p:spPr>
      </p:pic>
      <p:pic>
        <p:nvPicPr>
          <p:cNvPr id="58" name="Image 57">
            <a:extLst>
              <a:ext uri="{FF2B5EF4-FFF2-40B4-BE49-F238E27FC236}">
                <a16:creationId xmlns:a16="http://schemas.microsoft.com/office/drawing/2014/main" id="{2FD53482-A1A4-64EF-808B-205CF0209156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4300" y="4584084"/>
            <a:ext cx="316920" cy="313147"/>
          </a:xfrm>
          <a:prstGeom prst="rect">
            <a:avLst/>
          </a:prstGeom>
        </p:spPr>
      </p:pic>
      <p:pic>
        <p:nvPicPr>
          <p:cNvPr id="60" name="Image 59">
            <a:extLst>
              <a:ext uri="{FF2B5EF4-FFF2-40B4-BE49-F238E27FC236}">
                <a16:creationId xmlns:a16="http://schemas.microsoft.com/office/drawing/2014/main" id="{F108EA8F-FF5D-789A-FD0B-E55CA0D877DF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5248" y="4983507"/>
            <a:ext cx="251723" cy="248977"/>
          </a:xfrm>
          <a:prstGeom prst="rect">
            <a:avLst/>
          </a:prstGeom>
        </p:spPr>
      </p:pic>
      <p:pic>
        <p:nvPicPr>
          <p:cNvPr id="62" name="Image 61">
            <a:extLst>
              <a:ext uri="{FF2B5EF4-FFF2-40B4-BE49-F238E27FC236}">
                <a16:creationId xmlns:a16="http://schemas.microsoft.com/office/drawing/2014/main" id="{86B670B1-ABAF-8E8E-6188-81B2102E1320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8196" y="5357237"/>
            <a:ext cx="243535" cy="241738"/>
          </a:xfrm>
          <a:prstGeom prst="rect">
            <a:avLst/>
          </a:prstGeom>
        </p:spPr>
      </p:pic>
      <p:pic>
        <p:nvPicPr>
          <p:cNvPr id="64" name="Image 63">
            <a:extLst>
              <a:ext uri="{FF2B5EF4-FFF2-40B4-BE49-F238E27FC236}">
                <a16:creationId xmlns:a16="http://schemas.microsoft.com/office/drawing/2014/main" id="{00BF0349-574B-B980-6124-CE4405D5ECC9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9377" y="5690139"/>
            <a:ext cx="297999" cy="303339"/>
          </a:xfrm>
          <a:prstGeom prst="rect">
            <a:avLst/>
          </a:prstGeom>
        </p:spPr>
      </p:pic>
      <p:pic>
        <p:nvPicPr>
          <p:cNvPr id="66" name="Image 65">
            <a:extLst>
              <a:ext uri="{FF2B5EF4-FFF2-40B4-BE49-F238E27FC236}">
                <a16:creationId xmlns:a16="http://schemas.microsoft.com/office/drawing/2014/main" id="{1A1F4A23-2F5D-8A7E-96F8-BAFBE3951DFA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3498" y="6432518"/>
            <a:ext cx="301133" cy="303339"/>
          </a:xfrm>
          <a:prstGeom prst="rect">
            <a:avLst/>
          </a:prstGeom>
        </p:spPr>
      </p:pic>
      <p:pic>
        <p:nvPicPr>
          <p:cNvPr id="68" name="Image 67">
            <a:extLst>
              <a:ext uri="{FF2B5EF4-FFF2-40B4-BE49-F238E27FC236}">
                <a16:creationId xmlns:a16="http://schemas.microsoft.com/office/drawing/2014/main" id="{0B28746C-D50E-86DD-2DE2-378BC82D0D01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3424" y="7181803"/>
            <a:ext cx="214266" cy="266209"/>
          </a:xfrm>
          <a:prstGeom prst="rect">
            <a:avLst/>
          </a:prstGeom>
        </p:spPr>
      </p:pic>
      <p:pic>
        <p:nvPicPr>
          <p:cNvPr id="70" name="Image 69">
            <a:extLst>
              <a:ext uri="{FF2B5EF4-FFF2-40B4-BE49-F238E27FC236}">
                <a16:creationId xmlns:a16="http://schemas.microsoft.com/office/drawing/2014/main" id="{30809812-4037-A2CA-98B3-07794C1B4521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4052" y="7527090"/>
            <a:ext cx="283324" cy="284325"/>
          </a:xfrm>
          <a:prstGeom prst="rect">
            <a:avLst/>
          </a:prstGeom>
        </p:spPr>
      </p:pic>
      <p:pic>
        <p:nvPicPr>
          <p:cNvPr id="72" name="Image 71">
            <a:extLst>
              <a:ext uri="{FF2B5EF4-FFF2-40B4-BE49-F238E27FC236}">
                <a16:creationId xmlns:a16="http://schemas.microsoft.com/office/drawing/2014/main" id="{14B15EEF-4211-95FA-4A29-A6C0B490C11A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2985" y="7864342"/>
            <a:ext cx="237058" cy="305591"/>
          </a:xfrm>
          <a:prstGeom prst="rect">
            <a:avLst/>
          </a:prstGeom>
        </p:spPr>
      </p:pic>
      <p:pic>
        <p:nvPicPr>
          <p:cNvPr id="74" name="Image 73">
            <a:extLst>
              <a:ext uri="{FF2B5EF4-FFF2-40B4-BE49-F238E27FC236}">
                <a16:creationId xmlns:a16="http://schemas.microsoft.com/office/drawing/2014/main" id="{FCD0B8BB-3B38-C709-34DA-BB8CE14AE248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6756" y="8246537"/>
            <a:ext cx="209516" cy="25159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F3C561B-947A-D1F2-2169-D7EEA36898CB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7115" y="2781343"/>
            <a:ext cx="273901" cy="33251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76C9220-A409-8039-9301-5103CDC31FBE}"/>
              </a:ext>
            </a:extLst>
          </p:cNvPr>
          <p:cNvPicPr>
            <a:picLocks noChangeAspect="1"/>
          </p:cNvPicPr>
          <p:nvPr/>
        </p:nvPicPr>
        <p:blipFill>
          <a:blip r:embed="rId18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2261" y="3521547"/>
            <a:ext cx="330717" cy="31757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996B900-D1B2-4993-EE41-D5F94F4E2487}"/>
              </a:ext>
            </a:extLst>
          </p:cNvPr>
          <p:cNvPicPr>
            <a:picLocks noChangeAspect="1"/>
          </p:cNvPicPr>
          <p:nvPr/>
        </p:nvPicPr>
        <p:blipFill>
          <a:blip r:embed="rId19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8105" y="3152139"/>
            <a:ext cx="299871" cy="317576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546ADF0-48EA-6281-16C5-0A93D2A5575C}"/>
              </a:ext>
            </a:extLst>
          </p:cNvPr>
          <p:cNvPicPr>
            <a:picLocks noChangeAspect="1"/>
          </p:cNvPicPr>
          <p:nvPr/>
        </p:nvPicPr>
        <p:blipFill>
          <a:blip r:embed="rId20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7410" y="6062287"/>
            <a:ext cx="319694" cy="313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488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6D62B7-2D49-9D40-C633-1EAA32FFBA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5F8F2A37-678C-8F87-825F-FC0A2CA38D45}"/>
              </a:ext>
            </a:extLst>
          </p:cNvPr>
          <p:cNvSpPr txBox="1"/>
          <p:nvPr/>
        </p:nvSpPr>
        <p:spPr>
          <a:xfrm>
            <a:off x="1433325" y="274323"/>
            <a:ext cx="39913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latin typeface="KG Second Chances Sketch" panose="02000000000000000000" pitchFamily="2" charset="0"/>
              </a:rPr>
              <a:t>Cartes Soustraction</a:t>
            </a: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CFA0B23D-97B9-1A28-921A-689A80B18C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057301"/>
              </p:ext>
            </p:extLst>
          </p:nvPr>
        </p:nvGraphicFramePr>
        <p:xfrm>
          <a:off x="470491" y="3336853"/>
          <a:ext cx="5917018" cy="28272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6009">
                  <a:extLst>
                    <a:ext uri="{9D8B030D-6E8A-4147-A177-3AD203B41FA5}">
                      <a16:colId xmlns:a16="http://schemas.microsoft.com/office/drawing/2014/main" val="3107202422"/>
                    </a:ext>
                  </a:extLst>
                </a:gridCol>
                <a:gridCol w="5181009">
                  <a:extLst>
                    <a:ext uri="{9D8B030D-6E8A-4147-A177-3AD203B41FA5}">
                      <a16:colId xmlns:a16="http://schemas.microsoft.com/office/drawing/2014/main" val="1774018"/>
                    </a:ext>
                  </a:extLst>
                </a:gridCol>
              </a:tblGrid>
              <a:tr h="365431">
                <a:tc gridSpan="2">
                  <a:txBody>
                    <a:bodyPr/>
                    <a:lstStyle/>
                    <a:p>
                      <a:r>
                        <a:rPr lang="fr-FR" b="0" u="sng" dirty="0">
                          <a:latin typeface="Quicksand Bold" pitchFamily="50" charset="0"/>
                        </a:rPr>
                        <a:t>Niveau 2</a:t>
                      </a:r>
                      <a:r>
                        <a:rPr lang="fr-FR" b="0" dirty="0">
                          <a:latin typeface="Quicksand Bold" pitchFamily="50" charset="0"/>
                        </a:rPr>
                        <a:t>: Soustraction jusqu’à 20 (héros)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664027"/>
                  </a:ext>
                </a:extLst>
              </a:tr>
              <a:tr h="365431">
                <a:tc>
                  <a:txBody>
                    <a:bodyPr/>
                    <a:lstStyle/>
                    <a:p>
                      <a:endParaRPr lang="fr-FR" sz="14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à pinces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2931305"/>
                  </a:ext>
                </a:extLst>
              </a:tr>
              <a:tr h="365431">
                <a:tc>
                  <a:txBody>
                    <a:bodyPr/>
                    <a:lstStyle/>
                    <a:p>
                      <a:endParaRPr lang="fr-FR" sz="140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simples Recto-verso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1690679"/>
                  </a:ext>
                </a:extLst>
              </a:tr>
              <a:tr h="432731">
                <a:tc>
                  <a:txBody>
                    <a:bodyPr/>
                    <a:lstStyle/>
                    <a:p>
                      <a:endParaRPr lang="fr-FR" sz="14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Soustraire en décomposant le plus grand nombre (1)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320037"/>
                  </a:ext>
                </a:extLst>
              </a:tr>
              <a:tr h="432731">
                <a:tc>
                  <a:txBody>
                    <a:bodyPr/>
                    <a:lstStyle/>
                    <a:p>
                      <a:endParaRPr lang="fr-FR" sz="140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Soustraire en décomposant le plus grand nombre (2)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6592972"/>
                  </a:ext>
                </a:extLst>
              </a:tr>
              <a:tr h="432731">
                <a:tc>
                  <a:txBody>
                    <a:bodyPr/>
                    <a:lstStyle/>
                    <a:p>
                      <a:endParaRPr lang="fr-FR" sz="140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Soustraire en utilisant les liens entre les nombres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6909496"/>
                  </a:ext>
                </a:extLst>
              </a:tr>
              <a:tr h="432731">
                <a:tc>
                  <a:txBody>
                    <a:bodyPr/>
                    <a:lstStyle/>
                    <a:p>
                      <a:endParaRPr lang="fr-FR" sz="140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Trouver les 4 opérations à partir de 3 nombres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1304468"/>
                  </a:ext>
                </a:extLst>
              </a:tr>
            </a:tbl>
          </a:graphicData>
        </a:graphic>
      </p:graphicFrame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6C7EAC94-AC5D-96C5-E05C-24D6EF7450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3308134"/>
              </p:ext>
            </p:extLst>
          </p:nvPr>
        </p:nvGraphicFramePr>
        <p:xfrm>
          <a:off x="470491" y="6175042"/>
          <a:ext cx="5917018" cy="32888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6009">
                  <a:extLst>
                    <a:ext uri="{9D8B030D-6E8A-4147-A177-3AD203B41FA5}">
                      <a16:colId xmlns:a16="http://schemas.microsoft.com/office/drawing/2014/main" val="3107202422"/>
                    </a:ext>
                  </a:extLst>
                </a:gridCol>
                <a:gridCol w="5181009">
                  <a:extLst>
                    <a:ext uri="{9D8B030D-6E8A-4147-A177-3AD203B41FA5}">
                      <a16:colId xmlns:a16="http://schemas.microsoft.com/office/drawing/2014/main" val="1774018"/>
                    </a:ext>
                  </a:extLst>
                </a:gridCol>
              </a:tblGrid>
              <a:tr h="365431">
                <a:tc gridSpan="2">
                  <a:txBody>
                    <a:bodyPr/>
                    <a:lstStyle/>
                    <a:p>
                      <a:r>
                        <a:rPr lang="fr-FR" b="0" u="sng" dirty="0">
                          <a:latin typeface="Quicksand Bold" pitchFamily="50" charset="0"/>
                        </a:rPr>
                        <a:t>Niveau 3</a:t>
                      </a:r>
                      <a:r>
                        <a:rPr lang="fr-FR" b="0" dirty="0">
                          <a:latin typeface="Quicksand Bold" pitchFamily="50" charset="0"/>
                        </a:rPr>
                        <a:t>: Soustraction jusqu’à 100 (fruits)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664027"/>
                  </a:ext>
                </a:extLst>
              </a:tr>
              <a:tr h="365431">
                <a:tc>
                  <a:txBody>
                    <a:bodyPr/>
                    <a:lstStyle/>
                    <a:p>
                      <a:endParaRPr lang="fr-FR" sz="14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Soustraire des unités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2931305"/>
                  </a:ext>
                </a:extLst>
              </a:tr>
              <a:tr h="365431">
                <a:tc>
                  <a:txBody>
                    <a:bodyPr/>
                    <a:lstStyle/>
                    <a:p>
                      <a:endParaRPr lang="fr-FR" sz="140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Soustraire des dizaines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1690679"/>
                  </a:ext>
                </a:extLst>
              </a:tr>
              <a:tr h="365431">
                <a:tc>
                  <a:txBody>
                    <a:bodyPr/>
                    <a:lstStyle/>
                    <a:p>
                      <a:endParaRPr lang="fr-FR" sz="14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Soustraire des dizaines et des unités (entourer)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320037"/>
                  </a:ext>
                </a:extLst>
              </a:tr>
              <a:tr h="365431">
                <a:tc>
                  <a:txBody>
                    <a:bodyPr/>
                    <a:lstStyle/>
                    <a:p>
                      <a:endParaRPr lang="fr-FR" sz="140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Soustraire des dizaines et des unités (arbres)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6592972"/>
                  </a:ext>
                </a:extLst>
              </a:tr>
              <a:tr h="365431">
                <a:tc>
                  <a:txBody>
                    <a:bodyPr/>
                    <a:lstStyle/>
                    <a:p>
                      <a:endParaRPr lang="fr-FR" sz="140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Soustraire en utilisant les liens entre les nombres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6909496"/>
                  </a:ext>
                </a:extLst>
              </a:tr>
              <a:tr h="365431">
                <a:tc>
                  <a:txBody>
                    <a:bodyPr/>
                    <a:lstStyle/>
                    <a:p>
                      <a:endParaRPr lang="fr-FR" sz="140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Soustraire des dizaines et des unités (bonds)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1304468"/>
                  </a:ext>
                </a:extLst>
              </a:tr>
              <a:tr h="365431">
                <a:tc>
                  <a:txBody>
                    <a:bodyPr/>
                    <a:lstStyle/>
                    <a:p>
                      <a:endParaRPr lang="fr-FR" sz="140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Soustraire en décomposant autrement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0648726"/>
                  </a:ext>
                </a:extLst>
              </a:tr>
              <a:tr h="365431">
                <a:tc>
                  <a:txBody>
                    <a:bodyPr/>
                    <a:lstStyle/>
                    <a:p>
                      <a:endParaRPr lang="fr-FR" sz="140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Vérifier une soustraction avec une addition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5558505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0EC73384-0F85-4374-C128-60283B2378D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0491" y="208168"/>
            <a:ext cx="538235" cy="5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ECC4F8B-8F77-B15A-5ACB-C117B13E042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22986" y="278161"/>
            <a:ext cx="538235" cy="540000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8D937B9A-EB4D-5A60-AE25-8321EB24C9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306726"/>
              </p:ext>
            </p:extLst>
          </p:nvPr>
        </p:nvGraphicFramePr>
        <p:xfrm>
          <a:off x="470491" y="1118104"/>
          <a:ext cx="5917018" cy="21925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6009">
                  <a:extLst>
                    <a:ext uri="{9D8B030D-6E8A-4147-A177-3AD203B41FA5}">
                      <a16:colId xmlns:a16="http://schemas.microsoft.com/office/drawing/2014/main" val="3107202422"/>
                    </a:ext>
                  </a:extLst>
                </a:gridCol>
                <a:gridCol w="5181009">
                  <a:extLst>
                    <a:ext uri="{9D8B030D-6E8A-4147-A177-3AD203B41FA5}">
                      <a16:colId xmlns:a16="http://schemas.microsoft.com/office/drawing/2014/main" val="1774018"/>
                    </a:ext>
                  </a:extLst>
                </a:gridCol>
              </a:tblGrid>
              <a:tr h="365431">
                <a:tc gridSpan="2">
                  <a:txBody>
                    <a:bodyPr/>
                    <a:lstStyle/>
                    <a:p>
                      <a:r>
                        <a:rPr lang="fr-FR" b="0" u="sng" dirty="0">
                          <a:latin typeface="Quicksand Bold" pitchFamily="50" charset="0"/>
                        </a:rPr>
                        <a:t>Niveau 1</a:t>
                      </a:r>
                      <a:r>
                        <a:rPr lang="fr-FR" b="0" dirty="0">
                          <a:latin typeface="Quicksand Bold" pitchFamily="50" charset="0"/>
                        </a:rPr>
                        <a:t>: Soustraction jusqu’à 10 (jouets extérieur)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664027"/>
                  </a:ext>
                </a:extLst>
              </a:tr>
              <a:tr h="365431">
                <a:tc>
                  <a:txBody>
                    <a:bodyPr/>
                    <a:lstStyle/>
                    <a:p>
                      <a:endParaRPr lang="fr-FR" sz="14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à pinces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2931305"/>
                  </a:ext>
                </a:extLst>
              </a:tr>
              <a:tr h="365431">
                <a:tc>
                  <a:txBody>
                    <a:bodyPr/>
                    <a:lstStyle/>
                    <a:p>
                      <a:endParaRPr lang="fr-FR" sz="140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simples Recto-verso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1690679"/>
                  </a:ext>
                </a:extLst>
              </a:tr>
              <a:tr h="365431">
                <a:tc>
                  <a:txBody>
                    <a:bodyPr/>
                    <a:lstStyle/>
                    <a:p>
                      <a:endParaRPr lang="fr-FR" sz="140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avec dessins à barrer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8513388"/>
                  </a:ext>
                </a:extLst>
              </a:tr>
              <a:tr h="365431">
                <a:tc>
                  <a:txBody>
                    <a:bodyPr/>
                    <a:lstStyle/>
                    <a:p>
                      <a:endParaRPr lang="fr-FR" sz="140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Soustraire en utilisant les liens entre les nombres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1641269"/>
                  </a:ext>
                </a:extLst>
              </a:tr>
              <a:tr h="365431">
                <a:tc>
                  <a:txBody>
                    <a:bodyPr/>
                    <a:lstStyle/>
                    <a:p>
                      <a:endParaRPr lang="fr-FR" sz="140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Trouver les 4 opérations à partir de 3 nombres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8515898"/>
                  </a:ext>
                </a:extLst>
              </a:tr>
            </a:tbl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EDA7EBA9-6F31-01BE-353B-D3B7AD1D191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7371" y="1883196"/>
            <a:ext cx="212237" cy="26924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2A0B1E3-7EE8-A7DA-8F07-6E2C395CC6C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08726" y="1911545"/>
            <a:ext cx="151621" cy="21254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70C7849-BC1F-0D83-9AEE-5CFD0551CB8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8048" y="1895468"/>
            <a:ext cx="212238" cy="24469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AA05A9F-E9A7-DB83-6A53-A08A62EB4FDD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6526" y="2974886"/>
            <a:ext cx="312200" cy="305218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7363438-79B2-F2A2-976C-EB9D7C87C63B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1168" y="2619742"/>
            <a:ext cx="269118" cy="274378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5C4AD95-2176-F176-03EA-4A5D30737C92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8988" y="1520958"/>
            <a:ext cx="512252" cy="304257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BE8B49E-326C-F108-CDAB-6DE9ABF98594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8490" y="5331483"/>
            <a:ext cx="304684" cy="345235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FBCA96A-AB5F-9852-1E18-F109746539CA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3309" y="5774672"/>
            <a:ext cx="358633" cy="332280"/>
          </a:xfrm>
          <a:prstGeom prst="rect">
            <a:avLst/>
          </a:prstGeom>
        </p:spPr>
      </p:pic>
      <p:grpSp>
        <p:nvGrpSpPr>
          <p:cNvPr id="33" name="Groupe 32">
            <a:extLst>
              <a:ext uri="{FF2B5EF4-FFF2-40B4-BE49-F238E27FC236}">
                <a16:creationId xmlns:a16="http://schemas.microsoft.com/office/drawing/2014/main" id="{FAAF9325-77F3-15DE-295F-A953423FD5F9}"/>
              </a:ext>
            </a:extLst>
          </p:cNvPr>
          <p:cNvGrpSpPr/>
          <p:nvPr/>
        </p:nvGrpSpPr>
        <p:grpSpPr>
          <a:xfrm>
            <a:off x="507466" y="4130899"/>
            <a:ext cx="661754" cy="249144"/>
            <a:chOff x="535221" y="4104131"/>
            <a:chExt cx="749937" cy="288334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21D353D4-94F1-C991-0C33-1BF458BB1B9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35221" y="4113236"/>
              <a:ext cx="223378" cy="250086"/>
            </a:xfrm>
            <a:prstGeom prst="rect">
              <a:avLst/>
            </a:prstGeom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9F8FAF53-D93E-06D5-0711-34994779D06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78726" y="4105703"/>
              <a:ext cx="253216" cy="265152"/>
            </a:xfrm>
            <a:prstGeom prst="rect">
              <a:avLst/>
            </a:prstGeom>
          </p:spPr>
        </p:pic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898B033D-B025-573C-8C6D-A056BE8156D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31942" y="4104131"/>
              <a:ext cx="253216" cy="288334"/>
            </a:xfrm>
            <a:prstGeom prst="rect">
              <a:avLst/>
            </a:prstGeom>
          </p:spPr>
        </p:pic>
      </p:grpSp>
      <p:pic>
        <p:nvPicPr>
          <p:cNvPr id="32" name="Image 31">
            <a:extLst>
              <a:ext uri="{FF2B5EF4-FFF2-40B4-BE49-F238E27FC236}">
                <a16:creationId xmlns:a16="http://schemas.microsoft.com/office/drawing/2014/main" id="{A52E23C6-AEC1-9434-B6FE-C52FA9E815C8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1168" y="3713544"/>
            <a:ext cx="253216" cy="332279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EC1F673B-54F7-9E69-291D-E3B003C00AA5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7970" y="4474831"/>
            <a:ext cx="298636" cy="341459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E6DF6DB0-2266-37E6-5154-3F8E714E358A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5563" y="4897831"/>
            <a:ext cx="334123" cy="368143"/>
          </a:xfrm>
          <a:prstGeom prst="rect">
            <a:avLst/>
          </a:prstGeom>
        </p:spPr>
      </p:pic>
      <p:pic>
        <p:nvPicPr>
          <p:cNvPr id="39" name="Picture 6" descr="framboise Icône gratuit">
            <a:extLst>
              <a:ext uri="{FF2B5EF4-FFF2-40B4-BE49-F238E27FC236}">
                <a16:creationId xmlns:a16="http://schemas.microsoft.com/office/drawing/2014/main" id="{BA9D307F-7BF5-16BB-473D-1DC99EE12E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000" y="8436601"/>
            <a:ext cx="230347" cy="230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8" descr="citron Icône gratuit">
            <a:extLst>
              <a:ext uri="{FF2B5EF4-FFF2-40B4-BE49-F238E27FC236}">
                <a16:creationId xmlns:a16="http://schemas.microsoft.com/office/drawing/2014/main" id="{442742E5-80C5-142C-1837-746DE0F0C7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441" y="6593078"/>
            <a:ext cx="230348" cy="230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10" descr="banane Icône gratuit">
            <a:extLst>
              <a:ext uri="{FF2B5EF4-FFF2-40B4-BE49-F238E27FC236}">
                <a16:creationId xmlns:a16="http://schemas.microsoft.com/office/drawing/2014/main" id="{2171EE86-4AF2-00DE-4444-8DBA91BF3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414" y="6958116"/>
            <a:ext cx="273561" cy="273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16" descr="fraise Icône gratuit">
            <a:extLst>
              <a:ext uri="{FF2B5EF4-FFF2-40B4-BE49-F238E27FC236}">
                <a16:creationId xmlns:a16="http://schemas.microsoft.com/office/drawing/2014/main" id="{317CE9D4-6381-B228-56F0-9B99BFF9FA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610" y="8823331"/>
            <a:ext cx="198740" cy="198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18" descr="cerises Icône gratuit">
            <a:extLst>
              <a:ext uri="{FF2B5EF4-FFF2-40B4-BE49-F238E27FC236}">
                <a16:creationId xmlns:a16="http://schemas.microsoft.com/office/drawing/2014/main" id="{8BDDDB0C-C45F-E07A-6D15-0700C5D3B1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414" y="8055465"/>
            <a:ext cx="290581" cy="290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10" descr="grain de raisin Icône gratuit">
            <a:extLst>
              <a:ext uri="{FF2B5EF4-FFF2-40B4-BE49-F238E27FC236}">
                <a16:creationId xmlns:a16="http://schemas.microsoft.com/office/drawing/2014/main" id="{7F4A7A54-0A8D-D912-6C03-5D7C9678F7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302" y="7708412"/>
            <a:ext cx="227181" cy="227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16" descr="pomme Icône gratuit">
            <a:extLst>
              <a:ext uri="{FF2B5EF4-FFF2-40B4-BE49-F238E27FC236}">
                <a16:creationId xmlns:a16="http://schemas.microsoft.com/office/drawing/2014/main" id="{879C0B4E-9A6E-D9FE-1EE3-942E1476F4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297" y="7356376"/>
            <a:ext cx="223620" cy="223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nanas Icône gratuit">
            <a:extLst>
              <a:ext uri="{FF2B5EF4-FFF2-40B4-BE49-F238E27FC236}">
                <a16:creationId xmlns:a16="http://schemas.microsoft.com/office/drawing/2014/main" id="{052C852F-CE1A-C730-0F56-20A1D6C6A8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338" y="9152299"/>
            <a:ext cx="252645" cy="252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Image 53">
            <a:extLst>
              <a:ext uri="{FF2B5EF4-FFF2-40B4-BE49-F238E27FC236}">
                <a16:creationId xmlns:a16="http://schemas.microsoft.com/office/drawing/2014/main" id="{8E2A7F58-C1E5-F77F-D26F-36A476437E68}"/>
              </a:ext>
            </a:extLst>
          </p:cNvPr>
          <p:cNvPicPr>
            <a:picLocks noChangeAspect="1"/>
          </p:cNvPicPr>
          <p:nvPr/>
        </p:nvPicPr>
        <p:blipFill>
          <a:blip r:embed="rId25">
            <a:clrChange>
              <a:clrFrom>
                <a:srgbClr val="C0C0C0"/>
              </a:clrFrom>
              <a:clrTo>
                <a:srgbClr val="C0C0C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5996" y="2252335"/>
            <a:ext cx="307999" cy="306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9618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7244F8-CE01-D5AB-CEAA-B4B78D8B5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E8EA7A6-BF81-8926-3601-E98F1C3B5956}"/>
              </a:ext>
            </a:extLst>
          </p:cNvPr>
          <p:cNvSpPr txBox="1"/>
          <p:nvPr/>
        </p:nvSpPr>
        <p:spPr>
          <a:xfrm>
            <a:off x="1433325" y="274323"/>
            <a:ext cx="39913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latin typeface="KG Second Chances Sketch" panose="02000000000000000000" pitchFamily="2" charset="0"/>
              </a:rPr>
              <a:t>Cartes Soustraction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25D312D-E043-5430-E3AF-ACA5642CFCA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0491" y="208168"/>
            <a:ext cx="538235" cy="5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D5A45EB-D98E-CB2B-4432-FCE196C1CA3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22986" y="278161"/>
            <a:ext cx="538235" cy="540000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FA768571-ED18-9DE0-7E81-CD48105D84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320043"/>
              </p:ext>
            </p:extLst>
          </p:nvPr>
        </p:nvGraphicFramePr>
        <p:xfrm>
          <a:off x="325348" y="3476196"/>
          <a:ext cx="5917018" cy="290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6009">
                  <a:extLst>
                    <a:ext uri="{9D8B030D-6E8A-4147-A177-3AD203B41FA5}">
                      <a16:colId xmlns:a16="http://schemas.microsoft.com/office/drawing/2014/main" val="3107202422"/>
                    </a:ext>
                  </a:extLst>
                </a:gridCol>
                <a:gridCol w="5181009">
                  <a:extLst>
                    <a:ext uri="{9D8B030D-6E8A-4147-A177-3AD203B41FA5}">
                      <a16:colId xmlns:a16="http://schemas.microsoft.com/office/drawing/2014/main" val="1774018"/>
                    </a:ext>
                  </a:extLst>
                </a:gridCol>
              </a:tblGrid>
              <a:tr h="310292">
                <a:tc gridSpan="2">
                  <a:txBody>
                    <a:bodyPr/>
                    <a:lstStyle/>
                    <a:p>
                      <a:r>
                        <a:rPr lang="fr-FR" sz="1200" b="0" u="sng" dirty="0">
                          <a:latin typeface="Quicksand Bold" pitchFamily="50" charset="0"/>
                        </a:rPr>
                        <a:t>Niveau 4</a:t>
                      </a:r>
                      <a:r>
                        <a:rPr lang="fr-FR" sz="1200" b="0" dirty="0">
                          <a:latin typeface="Quicksand Bold" pitchFamily="50" charset="0"/>
                        </a:rPr>
                        <a:t>: Soustraction jusqu’à 1 000 (musique)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664027"/>
                  </a:ext>
                </a:extLst>
              </a:tr>
              <a:tr h="379662"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Soustraire des dizaines et des unités (arbres)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293130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Soustraire des dizaines et des unités (bonds)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1690679"/>
                  </a:ext>
                </a:extLst>
              </a:tr>
              <a:tr h="358140"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Soustraction en colonne sans retenue à poser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8576476"/>
                  </a:ext>
                </a:extLst>
              </a:tr>
              <a:tr h="363186"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Soustraction en colonne avec retenues à poser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320037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endParaRPr lang="fr-FR" sz="120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Soustraction en colonne avec 2 retenues à poser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659297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endParaRPr lang="fr-FR" sz="120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Soustraction à trous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690949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endParaRPr lang="fr-FR" sz="120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Vérifier une soustraction avec une addition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9308913"/>
                  </a:ext>
                </a:extLst>
              </a:tr>
            </a:tbl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49FFD7DA-7BCF-8FC9-4027-90006C052F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008336"/>
              </p:ext>
            </p:extLst>
          </p:nvPr>
        </p:nvGraphicFramePr>
        <p:xfrm>
          <a:off x="325348" y="6777236"/>
          <a:ext cx="5917018" cy="1774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6009">
                  <a:extLst>
                    <a:ext uri="{9D8B030D-6E8A-4147-A177-3AD203B41FA5}">
                      <a16:colId xmlns:a16="http://schemas.microsoft.com/office/drawing/2014/main" val="3107202422"/>
                    </a:ext>
                  </a:extLst>
                </a:gridCol>
                <a:gridCol w="5181009">
                  <a:extLst>
                    <a:ext uri="{9D8B030D-6E8A-4147-A177-3AD203B41FA5}">
                      <a16:colId xmlns:a16="http://schemas.microsoft.com/office/drawing/2014/main" val="1774018"/>
                    </a:ext>
                  </a:extLst>
                </a:gridCol>
              </a:tblGrid>
              <a:tr h="354834">
                <a:tc gridSpan="2">
                  <a:txBody>
                    <a:bodyPr/>
                    <a:lstStyle/>
                    <a:p>
                      <a:r>
                        <a:rPr lang="fr-FR" sz="1200" b="0" u="sng" dirty="0">
                          <a:latin typeface="Quicksand Bold" pitchFamily="50" charset="0"/>
                        </a:rPr>
                        <a:t>Niveau 5</a:t>
                      </a:r>
                      <a:r>
                        <a:rPr lang="fr-FR" sz="1200" b="0" dirty="0">
                          <a:latin typeface="Quicksand Bold" pitchFamily="50" charset="0"/>
                        </a:rPr>
                        <a:t>: Addition jusqu’à 10 000 (météo)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664027"/>
                  </a:ext>
                </a:extLst>
              </a:tr>
              <a:tr h="354834"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Soustraire des dizaines et des unités (arbres)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2931305"/>
                  </a:ext>
                </a:extLst>
              </a:tr>
              <a:tr h="354834"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Soustraire des dizaines et des unités (bonds)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1690679"/>
                  </a:ext>
                </a:extLst>
              </a:tr>
              <a:tr h="354834"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Soustraction en colonne à poser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320037"/>
                  </a:ext>
                </a:extLst>
              </a:tr>
              <a:tr h="354834"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Soustraction à trous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6592972"/>
                  </a:ext>
                </a:extLst>
              </a:tr>
            </a:tbl>
          </a:graphicData>
        </a:graphic>
      </p:graphicFrame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1930C0E4-A317-988A-161E-8B0A9D63F1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383538"/>
              </p:ext>
            </p:extLst>
          </p:nvPr>
        </p:nvGraphicFramePr>
        <p:xfrm>
          <a:off x="325348" y="960016"/>
          <a:ext cx="5917018" cy="25186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6009">
                  <a:extLst>
                    <a:ext uri="{9D8B030D-6E8A-4147-A177-3AD203B41FA5}">
                      <a16:colId xmlns:a16="http://schemas.microsoft.com/office/drawing/2014/main" val="3107202422"/>
                    </a:ext>
                  </a:extLst>
                </a:gridCol>
                <a:gridCol w="5181009">
                  <a:extLst>
                    <a:ext uri="{9D8B030D-6E8A-4147-A177-3AD203B41FA5}">
                      <a16:colId xmlns:a16="http://schemas.microsoft.com/office/drawing/2014/main" val="1774018"/>
                    </a:ext>
                  </a:extLst>
                </a:gridCol>
              </a:tblGrid>
              <a:tr h="310292">
                <a:tc gridSpan="2">
                  <a:txBody>
                    <a:bodyPr/>
                    <a:lstStyle/>
                    <a:p>
                      <a:r>
                        <a:rPr lang="fr-FR" sz="1200" b="0" u="sng" dirty="0">
                          <a:latin typeface="Quicksand Bold" pitchFamily="50" charset="0"/>
                        </a:rPr>
                        <a:t>Niveau 3</a:t>
                      </a:r>
                      <a:r>
                        <a:rPr lang="fr-FR" sz="1200" b="0" dirty="0">
                          <a:latin typeface="Quicksand Bold" pitchFamily="50" charset="0"/>
                        </a:rPr>
                        <a:t>: Soustraction jusqu’à 100 (fruits) SUITE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664027"/>
                  </a:ext>
                </a:extLst>
              </a:tr>
              <a:tr h="379662"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Soustraction en colonne sans retenue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293130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Soustraction en colonne sans retenue à poser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1690679"/>
                  </a:ext>
                </a:extLst>
              </a:tr>
              <a:tr h="358140"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Soustraction en colonne avec retenue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8576476"/>
                  </a:ext>
                </a:extLst>
              </a:tr>
              <a:tr h="363186"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Soustraction en colonne avec retenue à poser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320037"/>
                  </a:ext>
                </a:extLst>
              </a:tr>
              <a:tr h="363186"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Soustractions à trous à colonne sans retenue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6697445"/>
                  </a:ext>
                </a:extLst>
              </a:tr>
              <a:tr h="363186"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Additions et soustractions à corriger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8788299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D79AD4AC-5E61-2E1E-ED93-0357F44E376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8734" y="1306794"/>
            <a:ext cx="236388" cy="30610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3CBA4E3-DFF4-0A0B-FB66-B2D52C73EE3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6883" y="1690187"/>
            <a:ext cx="308239" cy="30610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97AE5DB-4CF4-3F50-63EB-521267BC959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3334" y="2053631"/>
            <a:ext cx="299261" cy="30902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7C700D1-6676-C6C2-7B53-DF9AB9E6B45D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3335" y="2423100"/>
            <a:ext cx="336936" cy="283415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06B0BB43-D1B2-0589-815D-B4733CD82969}"/>
              </a:ext>
            </a:extLst>
          </p:cNvPr>
          <p:cNvGrpSpPr/>
          <p:nvPr/>
        </p:nvGrpSpPr>
        <p:grpSpPr>
          <a:xfrm>
            <a:off x="526524" y="3811120"/>
            <a:ext cx="335203" cy="2139285"/>
            <a:chOff x="526524" y="4573120"/>
            <a:chExt cx="335203" cy="2139285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4779278-E146-5A2B-1FAD-52D729A96F3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26524" y="4573120"/>
              <a:ext cx="324631" cy="317960"/>
            </a:xfrm>
            <a:prstGeom prst="rect">
              <a:avLst/>
            </a:prstGeom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486A7377-B4A9-A5E7-010C-77156497D78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33334" y="4984956"/>
              <a:ext cx="265385" cy="269217"/>
            </a:xfrm>
            <a:prstGeom prst="rect">
              <a:avLst/>
            </a:prstGeom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385A15DA-4558-625E-B12B-CA3ACF52918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66290" y="5348049"/>
              <a:ext cx="228832" cy="274009"/>
            </a:xfrm>
            <a:prstGeom prst="rect">
              <a:avLst/>
            </a:prstGeom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A0D6EA54-A4F2-2683-EF5E-20B40DCC81A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33334" y="5715478"/>
              <a:ext cx="288176" cy="269217"/>
            </a:xfrm>
            <a:prstGeom prst="rect">
              <a:avLst/>
            </a:prstGeom>
          </p:spPr>
        </p:pic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6CD5990C-CA2A-4620-2082-95222827BFA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59646" y="6083363"/>
              <a:ext cx="244239" cy="269218"/>
            </a:xfrm>
            <a:prstGeom prst="rect">
              <a:avLst/>
            </a:prstGeom>
          </p:spPr>
        </p:pic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14044BBA-EC70-7E4A-7F1E-59325ED3E4A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17488" y="6464626"/>
              <a:ext cx="244239" cy="247779"/>
            </a:xfrm>
            <a:prstGeom prst="rect">
              <a:avLst/>
            </a:prstGeom>
          </p:spPr>
        </p:pic>
      </p:grpSp>
      <p:pic>
        <p:nvPicPr>
          <p:cNvPr id="34" name="Image 33">
            <a:extLst>
              <a:ext uri="{FF2B5EF4-FFF2-40B4-BE49-F238E27FC236}">
                <a16:creationId xmlns:a16="http://schemas.microsoft.com/office/drawing/2014/main" id="{728A53E6-E6AA-E88A-1395-D3B6B3431DF3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2384" y="7162908"/>
            <a:ext cx="287159" cy="284999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3D87B4EA-5D1A-18EC-104C-1166F1A82B9C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6290" y="7533525"/>
            <a:ext cx="261788" cy="259898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064F3DF8-A0E6-85F5-95B4-FC511CC521B4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8734" y="7865479"/>
            <a:ext cx="308023" cy="306935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DFF8FD36-B948-6ACD-B913-8FF5F3F9FC24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2537" y="8266577"/>
            <a:ext cx="254441" cy="25715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D151575-5A6B-3514-E827-6E7541BBA778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5145" y="3160561"/>
            <a:ext cx="228740" cy="28341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936B43D-E23D-FE4F-745C-FE8FA679A643}"/>
              </a:ext>
            </a:extLst>
          </p:cNvPr>
          <p:cNvPicPr>
            <a:picLocks noChangeAspect="1"/>
          </p:cNvPicPr>
          <p:nvPr/>
        </p:nvPicPr>
        <p:blipFill>
          <a:blip r:embed="rId18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2384" y="2796866"/>
            <a:ext cx="306353" cy="28382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05CA531-4B09-375C-DD4F-36676AAAF272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02671" y="6071991"/>
            <a:ext cx="264086" cy="264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2147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27E326-A9C3-B28F-222C-B1BD9BE00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04150574-CF75-16B8-CDC9-12935E3C41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3802905"/>
              </p:ext>
            </p:extLst>
          </p:nvPr>
        </p:nvGraphicFramePr>
        <p:xfrm>
          <a:off x="470490" y="1009306"/>
          <a:ext cx="5917018" cy="43137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6009">
                  <a:extLst>
                    <a:ext uri="{9D8B030D-6E8A-4147-A177-3AD203B41FA5}">
                      <a16:colId xmlns:a16="http://schemas.microsoft.com/office/drawing/2014/main" val="3107202422"/>
                    </a:ext>
                  </a:extLst>
                </a:gridCol>
                <a:gridCol w="5181009">
                  <a:extLst>
                    <a:ext uri="{9D8B030D-6E8A-4147-A177-3AD203B41FA5}">
                      <a16:colId xmlns:a16="http://schemas.microsoft.com/office/drawing/2014/main" val="1774018"/>
                    </a:ext>
                  </a:extLst>
                </a:gridCol>
              </a:tblGrid>
              <a:tr h="303899">
                <a:tc gridSpan="2">
                  <a:txBody>
                    <a:bodyPr/>
                    <a:lstStyle/>
                    <a:p>
                      <a:r>
                        <a:rPr lang="fr-FR" sz="1200" b="0" u="sng" dirty="0">
                          <a:latin typeface="Quicksand Bold" pitchFamily="50" charset="0"/>
                        </a:rPr>
                        <a:t>Niveau 1</a:t>
                      </a:r>
                      <a:r>
                        <a:rPr lang="fr-FR" sz="1200" b="0" dirty="0">
                          <a:latin typeface="Quicksand Bold" pitchFamily="50" charset="0"/>
                        </a:rPr>
                        <a:t>: Multiplication jusqu’à 100 (vêtements)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664027"/>
                  </a:ext>
                </a:extLst>
              </a:tr>
              <a:tr h="303899"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à pinces tables de multiplication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3195982"/>
                  </a:ext>
                </a:extLst>
              </a:tr>
              <a:tr h="303899"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Réglettes </a:t>
                      </a:r>
                      <a:r>
                        <a:rPr lang="fr-FR" sz="1200" dirty="0" err="1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Cuisenaire</a:t>
                      </a:r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2362336"/>
                  </a:ext>
                </a:extLst>
              </a:tr>
              <a:tr h="303899"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Multiplier avec des bonds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2931305"/>
                  </a:ext>
                </a:extLst>
              </a:tr>
              <a:tr h="355703"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Multiplier avec un quadrillage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1690679"/>
                  </a:ext>
                </a:extLst>
              </a:tr>
              <a:tr h="358224"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Multiplier avec la distributivité (niveau 1)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8576476"/>
                  </a:ext>
                </a:extLst>
              </a:tr>
              <a:tr h="320909"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Multiplier avec la distributivité (niveau 2)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320037"/>
                  </a:ext>
                </a:extLst>
              </a:tr>
              <a:tr h="335835">
                <a:tc>
                  <a:txBody>
                    <a:bodyPr/>
                    <a:lstStyle/>
                    <a:p>
                      <a:endParaRPr lang="fr-FR" sz="120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Multiplier par 10, 100 ou 1000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6592972"/>
                  </a:ext>
                </a:extLst>
              </a:tr>
              <a:tr h="343298">
                <a:tc>
                  <a:txBody>
                    <a:bodyPr/>
                    <a:lstStyle/>
                    <a:p>
                      <a:endParaRPr lang="fr-FR" sz="120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Multiplier par un multiple de 10, 100 ou 1000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6909496"/>
                  </a:ext>
                </a:extLst>
              </a:tr>
              <a:tr h="328372">
                <a:tc>
                  <a:txBody>
                    <a:bodyPr/>
                    <a:lstStyle/>
                    <a:p>
                      <a:endParaRPr lang="fr-FR" sz="120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Multiplier en ligne (arbres)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1304468"/>
                  </a:ext>
                </a:extLst>
              </a:tr>
              <a:tr h="365717">
                <a:tc>
                  <a:txBody>
                    <a:bodyPr/>
                    <a:lstStyle/>
                    <a:p>
                      <a:endParaRPr lang="fr-FR" sz="120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Multiplier en colonne (sans retenue)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0648726"/>
                  </a:ext>
                </a:extLst>
              </a:tr>
              <a:tr h="334368">
                <a:tc>
                  <a:txBody>
                    <a:bodyPr/>
                    <a:lstStyle/>
                    <a:p>
                      <a:endParaRPr lang="fr-FR" sz="120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Multiplier en colonne à poser (sans retenue)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9206444"/>
                  </a:ext>
                </a:extLst>
              </a:tr>
              <a:tr h="355736">
                <a:tc>
                  <a:txBody>
                    <a:bodyPr/>
                    <a:lstStyle/>
                    <a:p>
                      <a:endParaRPr lang="fr-FR" sz="120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Multiplier en colonne à poser (avec retenue)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0733347"/>
                  </a:ext>
                </a:extLst>
              </a:tr>
            </a:tbl>
          </a:graphicData>
        </a:graphic>
      </p:graphicFrame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5B16A9BC-73AE-9E29-F30F-43CD87A632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8021629"/>
              </p:ext>
            </p:extLst>
          </p:nvPr>
        </p:nvGraphicFramePr>
        <p:xfrm>
          <a:off x="470490" y="5328101"/>
          <a:ext cx="5917018" cy="28386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6009">
                  <a:extLst>
                    <a:ext uri="{9D8B030D-6E8A-4147-A177-3AD203B41FA5}">
                      <a16:colId xmlns:a16="http://schemas.microsoft.com/office/drawing/2014/main" val="3107202422"/>
                    </a:ext>
                  </a:extLst>
                </a:gridCol>
                <a:gridCol w="5181009">
                  <a:extLst>
                    <a:ext uri="{9D8B030D-6E8A-4147-A177-3AD203B41FA5}">
                      <a16:colId xmlns:a16="http://schemas.microsoft.com/office/drawing/2014/main" val="1774018"/>
                    </a:ext>
                  </a:extLst>
                </a:gridCol>
              </a:tblGrid>
              <a:tr h="354834">
                <a:tc gridSpan="2">
                  <a:txBody>
                    <a:bodyPr/>
                    <a:lstStyle/>
                    <a:p>
                      <a:r>
                        <a:rPr lang="fr-FR" sz="1200" b="0" u="sng" dirty="0">
                          <a:latin typeface="Quicksand Bold" pitchFamily="50" charset="0"/>
                        </a:rPr>
                        <a:t>Niveau 2</a:t>
                      </a:r>
                      <a:r>
                        <a:rPr lang="fr-FR" sz="1200" b="0" dirty="0">
                          <a:latin typeface="Quicksand Bold" pitchFamily="50" charset="0"/>
                        </a:rPr>
                        <a:t>: Multiplication jusqu’à 1 000 (animaux de la maison)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664027"/>
                  </a:ext>
                </a:extLst>
              </a:tr>
              <a:tr h="354834"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Multiplier en ligne (arbres)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2931305"/>
                  </a:ext>
                </a:extLst>
              </a:tr>
              <a:tr h="354834"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Multiplier en colonne 2 chiffres x 1 chiffre (sans retenue)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1690679"/>
                  </a:ext>
                </a:extLst>
              </a:tr>
              <a:tr h="354834"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Multiplier en colonne 2 chiffres x 1 chiffre (avec retenue)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320037"/>
                  </a:ext>
                </a:extLst>
              </a:tr>
              <a:tr h="354834"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Multiplier en colonne 3 chiffres x 1 chiffre (sans retenue)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768383"/>
                  </a:ext>
                </a:extLst>
              </a:tr>
              <a:tr h="354834"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Multiplier en colonne 3 chiffres x 1 chiffre (avec retenue)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0689431"/>
                  </a:ext>
                </a:extLst>
              </a:tr>
              <a:tr h="354834"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Multiplier en colonne 2 chiffres x 2 chiffres (sans retenue)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769411"/>
                  </a:ext>
                </a:extLst>
              </a:tr>
              <a:tr h="354834"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Multiplier en colonne 2 chiffres x 2 chiffres (avec retenue)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7709276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661EC966-F6FB-3624-5D55-487D96875B11}"/>
              </a:ext>
            </a:extLst>
          </p:cNvPr>
          <p:cNvSpPr txBox="1"/>
          <p:nvPr/>
        </p:nvSpPr>
        <p:spPr>
          <a:xfrm>
            <a:off x="1329129" y="274323"/>
            <a:ext cx="4199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latin typeface="KG Second Chances Sketch" panose="02000000000000000000" pitchFamily="2" charset="0"/>
              </a:rPr>
              <a:t>Cartes Multiplication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32890DF-0832-D440-93B4-DD9B05E67B7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0490" y="257543"/>
            <a:ext cx="545912" cy="54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7E9E279-3FEB-BC81-AF30-E6EEB28312F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41596" y="265933"/>
            <a:ext cx="545912" cy="540000"/>
          </a:xfrm>
          <a:prstGeom prst="rect">
            <a:avLst/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1E6B94A7-D84C-D791-32E1-4B5B69CA78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5605045"/>
              </p:ext>
            </p:extLst>
          </p:nvPr>
        </p:nvGraphicFramePr>
        <p:xfrm>
          <a:off x="470489" y="8171731"/>
          <a:ext cx="5917018" cy="1419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6009">
                  <a:extLst>
                    <a:ext uri="{9D8B030D-6E8A-4147-A177-3AD203B41FA5}">
                      <a16:colId xmlns:a16="http://schemas.microsoft.com/office/drawing/2014/main" val="3107202422"/>
                    </a:ext>
                  </a:extLst>
                </a:gridCol>
                <a:gridCol w="5181009">
                  <a:extLst>
                    <a:ext uri="{9D8B030D-6E8A-4147-A177-3AD203B41FA5}">
                      <a16:colId xmlns:a16="http://schemas.microsoft.com/office/drawing/2014/main" val="1774018"/>
                    </a:ext>
                  </a:extLst>
                </a:gridCol>
              </a:tblGrid>
              <a:tr h="354834">
                <a:tc gridSpan="2">
                  <a:txBody>
                    <a:bodyPr/>
                    <a:lstStyle/>
                    <a:p>
                      <a:r>
                        <a:rPr lang="fr-FR" sz="1200" b="0" u="sng" dirty="0">
                          <a:latin typeface="Quicksand Bold" pitchFamily="50" charset="0"/>
                        </a:rPr>
                        <a:t>Niveau 3</a:t>
                      </a:r>
                      <a:r>
                        <a:rPr lang="fr-FR" sz="1200" b="0" dirty="0">
                          <a:latin typeface="Quicksand Bold" pitchFamily="50" charset="0"/>
                        </a:rPr>
                        <a:t>: Multiplication jusqu’à 10 000 (animaux de la savane)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664027"/>
                  </a:ext>
                </a:extLst>
              </a:tr>
              <a:tr h="354834"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Multiplier en ligne (arbres)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2931305"/>
                  </a:ext>
                </a:extLst>
              </a:tr>
              <a:tr h="354834"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Multiplier en colonne (sans retenue)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1690679"/>
                  </a:ext>
                </a:extLst>
              </a:tr>
              <a:tr h="354834"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Multiplier en colonne (avec retenue)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320037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BD477D94-7E36-5DF2-7AEF-ACF817DBD8F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1594" y="1335925"/>
            <a:ext cx="158555" cy="26903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7E2F516-9D05-4236-0C91-0696FBC42E5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3162" y="1931582"/>
            <a:ext cx="186987" cy="28582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81E4601-3D75-7D9F-2592-75C82D5F3F2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6230" y="1648792"/>
            <a:ext cx="232261" cy="238961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A4C5A9E-E51E-748D-A65E-83444804527F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0856" y="3309661"/>
            <a:ext cx="261841" cy="215934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77A9319-2924-3900-1C9C-5D4AEB77F141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0856" y="2236036"/>
            <a:ext cx="198900" cy="331501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FDB0D69-799D-017B-1520-ECA65766E887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4342" y="5011076"/>
            <a:ext cx="412778" cy="24023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7075B9D-0576-2615-2ABD-56B11DAA5164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2902" y="3971440"/>
            <a:ext cx="335658" cy="256377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7F55ECD-5764-60AC-257F-2DEB94A28E6D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4024" y="4680693"/>
            <a:ext cx="244467" cy="25954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332ECA6-04A5-54BC-DF89-4625CC08F328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9723" y="2967331"/>
            <a:ext cx="351859" cy="27828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50C1679-1C12-242F-4EDD-F8DD54C4CA75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9235" y="4291859"/>
            <a:ext cx="394236" cy="29991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EFC5651-0240-A01A-15FD-FEBF08B516E1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1554" y="2614056"/>
            <a:ext cx="287149" cy="28714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69E7790-21FB-CCD1-3A99-564E3E2C5AC7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4024" y="3639313"/>
            <a:ext cx="254165" cy="24855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6DE8DBC-2AE7-0448-30B8-ECEE24D9981B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6230" y="5707591"/>
            <a:ext cx="283978" cy="311495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CD64279-AC60-4EF9-8AB3-0E0EFF5C8C84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7603" y="6069823"/>
            <a:ext cx="259077" cy="292238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F7C3516-8629-409E-46EB-FFC0BB586130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1554" y="6450748"/>
            <a:ext cx="376679" cy="246239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EF2F75C-45C0-EA50-1E90-3CD97C24AF4E}"/>
              </a:ext>
            </a:extLst>
          </p:cNvPr>
          <p:cNvPicPr>
            <a:picLocks noChangeAspect="1"/>
          </p:cNvPicPr>
          <p:nvPr/>
        </p:nvPicPr>
        <p:blipFill>
          <a:blip r:embed="rId18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2902" y="6785674"/>
            <a:ext cx="368489" cy="273772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5D0FE46C-B3D1-37A5-2673-32B4361C6E01}"/>
              </a:ext>
            </a:extLst>
          </p:cNvPr>
          <p:cNvPicPr>
            <a:picLocks noChangeAspect="1"/>
          </p:cNvPicPr>
          <p:nvPr/>
        </p:nvPicPr>
        <p:blipFill>
          <a:blip r:embed="rId19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1594" y="7148133"/>
            <a:ext cx="253529" cy="273772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0BEBEA79-6944-355A-47DE-F487B3E917E8}"/>
              </a:ext>
            </a:extLst>
          </p:cNvPr>
          <p:cNvPicPr>
            <a:picLocks noChangeAspect="1"/>
          </p:cNvPicPr>
          <p:nvPr/>
        </p:nvPicPr>
        <p:blipFill>
          <a:blip r:embed="rId20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1001" y="7527365"/>
            <a:ext cx="316179" cy="214433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83D5D486-13A5-B925-CCF5-B6CCC11539E5}"/>
              </a:ext>
            </a:extLst>
          </p:cNvPr>
          <p:cNvPicPr>
            <a:picLocks noChangeAspect="1"/>
          </p:cNvPicPr>
          <p:nvPr/>
        </p:nvPicPr>
        <p:blipFill>
          <a:blip r:embed="rId21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2216" y="7840005"/>
            <a:ext cx="275079" cy="277037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B9D81B3B-272B-3D09-76D7-781C2D8F8613}"/>
              </a:ext>
            </a:extLst>
          </p:cNvPr>
          <p:cNvPicPr>
            <a:picLocks noChangeAspect="1"/>
          </p:cNvPicPr>
          <p:nvPr/>
        </p:nvPicPr>
        <p:blipFill>
          <a:blip r:embed="rId2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5403" y="8543204"/>
            <a:ext cx="387457" cy="324549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53E9994E-5549-EC46-F9C8-F37E810E6577}"/>
              </a:ext>
            </a:extLst>
          </p:cNvPr>
          <p:cNvPicPr>
            <a:picLocks noChangeAspect="1"/>
          </p:cNvPicPr>
          <p:nvPr/>
        </p:nvPicPr>
        <p:blipFill>
          <a:blip r:embed="rId2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5748" y="8910603"/>
            <a:ext cx="256949" cy="300125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A91BD17E-3854-58D5-A611-074B7063814F}"/>
              </a:ext>
            </a:extLst>
          </p:cNvPr>
          <p:cNvPicPr>
            <a:picLocks noChangeAspect="1"/>
          </p:cNvPicPr>
          <p:nvPr/>
        </p:nvPicPr>
        <p:blipFill>
          <a:blip r:embed="rId24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3748" y="9281877"/>
            <a:ext cx="368399" cy="280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918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5C3080-70B9-3B54-A825-D0B89F57F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A2B490D0-EFCA-DC97-5D32-BA40C7B784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8144989"/>
              </p:ext>
            </p:extLst>
          </p:nvPr>
        </p:nvGraphicFramePr>
        <p:xfrm>
          <a:off x="470490" y="1009306"/>
          <a:ext cx="5917018" cy="4817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6009">
                  <a:extLst>
                    <a:ext uri="{9D8B030D-6E8A-4147-A177-3AD203B41FA5}">
                      <a16:colId xmlns:a16="http://schemas.microsoft.com/office/drawing/2014/main" val="3107202422"/>
                    </a:ext>
                  </a:extLst>
                </a:gridCol>
                <a:gridCol w="5181009">
                  <a:extLst>
                    <a:ext uri="{9D8B030D-6E8A-4147-A177-3AD203B41FA5}">
                      <a16:colId xmlns:a16="http://schemas.microsoft.com/office/drawing/2014/main" val="1774018"/>
                    </a:ext>
                  </a:extLst>
                </a:gridCol>
              </a:tblGrid>
              <a:tr h="296447">
                <a:tc gridSpan="2">
                  <a:txBody>
                    <a:bodyPr/>
                    <a:lstStyle/>
                    <a:p>
                      <a:r>
                        <a:rPr lang="fr-FR" sz="1200" b="0" u="sng" dirty="0">
                          <a:latin typeface="Quicksand Bold" pitchFamily="50" charset="0"/>
                        </a:rPr>
                        <a:t>Niveau 1</a:t>
                      </a:r>
                      <a:r>
                        <a:rPr lang="fr-FR" sz="1200" b="0" dirty="0">
                          <a:latin typeface="Quicksand Bold" pitchFamily="50" charset="0"/>
                        </a:rPr>
                        <a:t>: Division jusqu’à 100 (école)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664027"/>
                  </a:ext>
                </a:extLst>
              </a:tr>
              <a:tr h="348162"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multiplication à trous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1356588"/>
                  </a:ext>
                </a:extLst>
              </a:tr>
              <a:tr h="348162"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à pinces division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2931305"/>
                  </a:ext>
                </a:extLst>
              </a:tr>
              <a:tr h="364755"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simples Recto-verso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942525"/>
                  </a:ext>
                </a:extLst>
              </a:tr>
              <a:tr h="364755"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Situations de partage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1690679"/>
                  </a:ext>
                </a:extLst>
              </a:tr>
              <a:tr h="344948"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Situations de groupements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8576476"/>
                  </a:ext>
                </a:extLst>
              </a:tr>
              <a:tr h="324058"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Liens entre multiplication et division (1)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320037"/>
                  </a:ext>
                </a:extLst>
              </a:tr>
              <a:tr h="334880">
                <a:tc>
                  <a:txBody>
                    <a:bodyPr/>
                    <a:lstStyle/>
                    <a:p>
                      <a:endParaRPr lang="fr-FR" sz="120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Liens entre multiplication et division (2)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1302439"/>
                  </a:ext>
                </a:extLst>
              </a:tr>
              <a:tr h="334880">
                <a:tc>
                  <a:txBody>
                    <a:bodyPr/>
                    <a:lstStyle/>
                    <a:p>
                      <a:endParaRPr lang="fr-FR" sz="120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Diviser avec un quadrillage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6592972"/>
                  </a:ext>
                </a:extLst>
              </a:tr>
              <a:tr h="342160">
                <a:tc>
                  <a:txBody>
                    <a:bodyPr/>
                    <a:lstStyle/>
                    <a:p>
                      <a:endParaRPr lang="fr-FR" sz="120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Diviser avec des soustractions itérées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6909496"/>
                  </a:ext>
                </a:extLst>
              </a:tr>
              <a:tr h="342160">
                <a:tc>
                  <a:txBody>
                    <a:bodyPr/>
                    <a:lstStyle/>
                    <a:p>
                      <a:endParaRPr lang="fr-FR" sz="120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Diviser avec des bonds en arrière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1304468"/>
                  </a:ext>
                </a:extLst>
              </a:tr>
              <a:tr h="378559">
                <a:tc>
                  <a:txBody>
                    <a:bodyPr/>
                    <a:lstStyle/>
                    <a:p>
                      <a:endParaRPr lang="fr-FR" sz="120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Division posée, dividende à 2 chiffres, diviseur à 1 chiffre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0648726"/>
                  </a:ext>
                </a:extLst>
              </a:tr>
              <a:tr h="347013">
                <a:tc>
                  <a:txBody>
                    <a:bodyPr/>
                    <a:lstStyle/>
                    <a:p>
                      <a:endParaRPr lang="fr-FR" sz="120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Division à poser, dividende à 2 chiffres, diviseur à 1 chiffre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9206444"/>
                  </a:ext>
                </a:extLst>
              </a:tr>
              <a:tr h="347013">
                <a:tc>
                  <a:txBody>
                    <a:bodyPr/>
                    <a:lstStyle/>
                    <a:p>
                      <a:endParaRPr lang="fr-FR" sz="120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Division à poser, dividende à 2 chiffres, diviseur à 2 chiffres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2020048"/>
                  </a:ext>
                </a:extLst>
              </a:tr>
            </a:tbl>
          </a:graphicData>
        </a:graphic>
      </p:graphicFrame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5054E965-F3A4-3CE8-DFDF-2901B5D50B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8070041"/>
              </p:ext>
            </p:extLst>
          </p:nvPr>
        </p:nvGraphicFramePr>
        <p:xfrm>
          <a:off x="470490" y="5828481"/>
          <a:ext cx="5917018" cy="1419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6009">
                  <a:extLst>
                    <a:ext uri="{9D8B030D-6E8A-4147-A177-3AD203B41FA5}">
                      <a16:colId xmlns:a16="http://schemas.microsoft.com/office/drawing/2014/main" val="3107202422"/>
                    </a:ext>
                  </a:extLst>
                </a:gridCol>
                <a:gridCol w="5181009">
                  <a:extLst>
                    <a:ext uri="{9D8B030D-6E8A-4147-A177-3AD203B41FA5}">
                      <a16:colId xmlns:a16="http://schemas.microsoft.com/office/drawing/2014/main" val="1774018"/>
                    </a:ext>
                  </a:extLst>
                </a:gridCol>
              </a:tblGrid>
              <a:tr h="354834">
                <a:tc gridSpan="2">
                  <a:txBody>
                    <a:bodyPr/>
                    <a:lstStyle/>
                    <a:p>
                      <a:r>
                        <a:rPr lang="fr-FR" sz="1200" b="0" u="sng" dirty="0">
                          <a:latin typeface="Quicksand Bold" pitchFamily="50" charset="0"/>
                        </a:rPr>
                        <a:t>Niveau 2</a:t>
                      </a:r>
                      <a:r>
                        <a:rPr lang="fr-FR" sz="1200" b="0" dirty="0">
                          <a:latin typeface="Quicksand Bold" pitchFamily="50" charset="0"/>
                        </a:rPr>
                        <a:t>: Division jusqu’à 1 000 (animaux de la banquise)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664027"/>
                  </a:ext>
                </a:extLst>
              </a:tr>
              <a:tr h="354834"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Division à poser, dividende à 3 chiffres, diviseur à 1 chiffre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2931305"/>
                  </a:ext>
                </a:extLst>
              </a:tr>
              <a:tr h="354834"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Division à poser, dividende à 3 chiffres, diviseur à 2 chiffres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1690679"/>
                  </a:ext>
                </a:extLst>
              </a:tr>
              <a:tr h="354834"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Division à poser, dividende à 3 chiffres, diviseur à 3 chiffres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320037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9DB671BE-8CE9-AB57-1DC0-D3758E0B4D8A}"/>
              </a:ext>
            </a:extLst>
          </p:cNvPr>
          <p:cNvSpPr txBox="1"/>
          <p:nvPr/>
        </p:nvSpPr>
        <p:spPr>
          <a:xfrm>
            <a:off x="1905633" y="274323"/>
            <a:ext cx="3046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latin typeface="KG Second Chances Sketch" panose="02000000000000000000" pitchFamily="2" charset="0"/>
              </a:rPr>
              <a:t>Cartes Division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D956F56-1D25-9C9A-96F1-E4FEF397A85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0490" y="257543"/>
            <a:ext cx="553897" cy="540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1FA83CD-3F80-9613-734C-707DD7B9E27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33610" y="257543"/>
            <a:ext cx="553897" cy="540000"/>
          </a:xfrm>
          <a:prstGeom prst="rect">
            <a:avLst/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3D9A9774-DB06-DBAC-70BC-BD0FA03BBA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942726"/>
              </p:ext>
            </p:extLst>
          </p:nvPr>
        </p:nvGraphicFramePr>
        <p:xfrm>
          <a:off x="470489" y="7247817"/>
          <a:ext cx="5917018" cy="1774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6009">
                  <a:extLst>
                    <a:ext uri="{9D8B030D-6E8A-4147-A177-3AD203B41FA5}">
                      <a16:colId xmlns:a16="http://schemas.microsoft.com/office/drawing/2014/main" val="3107202422"/>
                    </a:ext>
                  </a:extLst>
                </a:gridCol>
                <a:gridCol w="5181009">
                  <a:extLst>
                    <a:ext uri="{9D8B030D-6E8A-4147-A177-3AD203B41FA5}">
                      <a16:colId xmlns:a16="http://schemas.microsoft.com/office/drawing/2014/main" val="1774018"/>
                    </a:ext>
                  </a:extLst>
                </a:gridCol>
              </a:tblGrid>
              <a:tr h="354834">
                <a:tc gridSpan="2">
                  <a:txBody>
                    <a:bodyPr/>
                    <a:lstStyle/>
                    <a:p>
                      <a:r>
                        <a:rPr lang="fr-FR" sz="1200" b="0" u="sng" dirty="0">
                          <a:latin typeface="Quicksand Bold" pitchFamily="50" charset="0"/>
                        </a:rPr>
                        <a:t>Niveau 3</a:t>
                      </a:r>
                      <a:r>
                        <a:rPr lang="fr-FR" sz="1200" b="0" dirty="0">
                          <a:latin typeface="Quicksand Bold" pitchFamily="50" charset="0"/>
                        </a:rPr>
                        <a:t>: Division jusqu’à 10 000 (animaux de la mer)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664027"/>
                  </a:ext>
                </a:extLst>
              </a:tr>
              <a:tr h="354834"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Division à poser, dividende à 4 chiffres, diviseur à 1 chiffre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6592972"/>
                  </a:ext>
                </a:extLst>
              </a:tr>
              <a:tr h="354834"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Division à poser, dividende à 4 chiffres, diviseur à 2 chiffres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6909496"/>
                  </a:ext>
                </a:extLst>
              </a:tr>
              <a:tr h="354834"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Division à poser, dividende à 4 chiffres, diviseur à 3 chiffres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1304468"/>
                  </a:ext>
                </a:extLst>
              </a:tr>
              <a:tr h="354834">
                <a:tc>
                  <a:txBody>
                    <a:bodyPr/>
                    <a:lstStyle/>
                    <a:p>
                      <a:endParaRPr lang="fr-FR" sz="1200">
                        <a:solidFill>
                          <a:schemeClr val="tx1"/>
                        </a:solidFill>
                        <a:latin typeface="Print Bold" panose="020000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latin typeface="Print Bold" panose="02000000000000000000" pitchFamily="50" charset="0"/>
                        </a:rPr>
                        <a:t>Cartes Recto-verso Division à poser, dividende à 4 chiffres, diviseur à 4 chiffres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0648726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253F2C2D-3655-ABE7-A673-32C08F41C2F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882" y="1338662"/>
            <a:ext cx="256744" cy="26714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2C0A7D6-DB29-96EA-0173-A1A542FD403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882" y="1682654"/>
            <a:ext cx="256744" cy="26982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00E94D4-8674-9E22-AE32-946C62255AC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73" y="2387072"/>
            <a:ext cx="392214" cy="29193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796F339-A26F-372C-DCA9-144F6E1DB89E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374" y="2768306"/>
            <a:ext cx="228252" cy="24493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E7E0FF2-2621-03FC-3990-6B4C0A0D241C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373" y="3113300"/>
            <a:ext cx="228253" cy="21694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7932183-D4E6-9705-0A36-03C171ADC322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373" y="3418410"/>
            <a:ext cx="256744" cy="26772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08DC22F-296C-2554-FACD-B705F0BEF328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341" y="3764535"/>
            <a:ext cx="205285" cy="235144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85D7C58-3BB7-20D1-91B0-FC4CFFF4094B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19" y="4098347"/>
            <a:ext cx="186807" cy="27281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E564153-7DC1-9B28-93F9-1C9FF84F69A2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36" y="4459035"/>
            <a:ext cx="223094" cy="24493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6B37BD9-F9B1-32D2-BA75-32738C3311CB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882" y="5183561"/>
            <a:ext cx="315886" cy="24428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DBF22F2-154A-165B-0561-24742C6BE744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336" y="4812160"/>
            <a:ext cx="275301" cy="267724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7A0BD49-A0FC-5991-3F08-C53680C2CC6B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6412" y="7651543"/>
            <a:ext cx="329356" cy="282141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118CE0D-89BE-1145-1751-AEA6BB1003BA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6542" y="7962274"/>
            <a:ext cx="387861" cy="319885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1875C11-41B5-665C-6F83-85B683D7C680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7681" y="8385314"/>
            <a:ext cx="231775" cy="238258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9A9F62F1-A698-31DF-8601-F71B38B8CE94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1336" y="8708892"/>
            <a:ext cx="268082" cy="279997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085D59D-0B2F-B0AC-E259-A16A62AAEB2E}"/>
              </a:ext>
            </a:extLst>
          </p:cNvPr>
          <p:cNvPicPr>
            <a:picLocks noChangeAspect="1"/>
          </p:cNvPicPr>
          <p:nvPr/>
        </p:nvPicPr>
        <p:blipFill>
          <a:blip r:embed="rId18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7647" y="6236662"/>
            <a:ext cx="338121" cy="254891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92E879A5-05B6-311C-91ED-016528D51152}"/>
              </a:ext>
            </a:extLst>
          </p:cNvPr>
          <p:cNvPicPr>
            <a:picLocks noChangeAspect="1"/>
          </p:cNvPicPr>
          <p:nvPr/>
        </p:nvPicPr>
        <p:blipFill>
          <a:blip r:embed="rId19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4014" y="6599024"/>
            <a:ext cx="232699" cy="249446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71DC5D5D-22D7-A153-C207-D780770164A5}"/>
              </a:ext>
            </a:extLst>
          </p:cNvPr>
          <p:cNvPicPr>
            <a:picLocks noChangeAspect="1"/>
          </p:cNvPicPr>
          <p:nvPr/>
        </p:nvPicPr>
        <p:blipFill>
          <a:blip r:embed="rId20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6542" y="6933790"/>
            <a:ext cx="322469" cy="28202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8BC37C4-E691-1DCF-0FDF-C5EFDD64864A}"/>
              </a:ext>
            </a:extLst>
          </p:cNvPr>
          <p:cNvPicPr>
            <a:picLocks noChangeAspect="1"/>
          </p:cNvPicPr>
          <p:nvPr/>
        </p:nvPicPr>
        <p:blipFill>
          <a:blip r:embed="rId21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9475" y="5488065"/>
            <a:ext cx="294540" cy="275856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CB3DEA6-6B78-CC68-4153-4324DAA798DE}"/>
              </a:ext>
            </a:extLst>
          </p:cNvPr>
          <p:cNvPicPr>
            <a:picLocks noChangeAspect="1"/>
          </p:cNvPicPr>
          <p:nvPr/>
        </p:nvPicPr>
        <p:blipFill>
          <a:blip r:embed="rId2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8454" y="2036984"/>
            <a:ext cx="264768" cy="264768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722F19E2-CF59-D098-B253-56AAEACA6B7D}"/>
              </a:ext>
            </a:extLst>
          </p:cNvPr>
          <p:cNvPicPr>
            <a:picLocks noChangeAspect="1"/>
          </p:cNvPicPr>
          <p:nvPr/>
        </p:nvPicPr>
        <p:blipFill>
          <a:blip r:embed="rId2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3222" y="2056386"/>
            <a:ext cx="230573" cy="238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77153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1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ème1" id="{3E2FDD04-9666-4F3A-9710-936B2B116748}" vid="{0791DBA9-69CA-4F0B-B7FC-B79AEEF1F26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2116</TotalTime>
  <Words>1279</Words>
  <Application>Microsoft Office PowerPoint</Application>
  <PresentationFormat>Format A4 (210 x 297 mm)</PresentationFormat>
  <Paragraphs>143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3" baseType="lpstr">
      <vt:lpstr>Arial</vt:lpstr>
      <vt:lpstr>Calibri</vt:lpstr>
      <vt:lpstr>Calibri Light</vt:lpstr>
      <vt:lpstr>KG Second Chances Sketch</vt:lpstr>
      <vt:lpstr>Print Bold</vt:lpstr>
      <vt:lpstr>Quicksand Bold</vt:lpstr>
      <vt:lpstr>Thème1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Alizée</dc:creator>
  <cp:lastModifiedBy>Alizée</cp:lastModifiedBy>
  <cp:revision>80</cp:revision>
  <dcterms:created xsi:type="dcterms:W3CDTF">2024-12-22T15:44:41Z</dcterms:created>
  <dcterms:modified xsi:type="dcterms:W3CDTF">2026-02-13T19:26:29Z</dcterms:modified>
</cp:coreProperties>
</file>