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>
        <p:scale>
          <a:sx n="33" d="100"/>
          <a:sy n="33" d="100"/>
        </p:scale>
        <p:origin x="2640" y="4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807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4717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75368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6964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1350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16948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85796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4346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1392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62346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558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47B46E-E971-4578-B247-BD77C86DEDA3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2235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1D41F610-EA0B-C61B-2140-E926C2D061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7266371"/>
              </p:ext>
            </p:extLst>
          </p:nvPr>
        </p:nvGraphicFramePr>
        <p:xfrm>
          <a:off x="285938" y="706438"/>
          <a:ext cx="6368861" cy="89787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31037">
                  <a:extLst>
                    <a:ext uri="{9D8B030D-6E8A-4147-A177-3AD203B41FA5}">
                      <a16:colId xmlns:a16="http://schemas.microsoft.com/office/drawing/2014/main" val="3385536656"/>
                    </a:ext>
                  </a:extLst>
                </a:gridCol>
                <a:gridCol w="4097311">
                  <a:extLst>
                    <a:ext uri="{9D8B030D-6E8A-4147-A177-3AD203B41FA5}">
                      <a16:colId xmlns:a16="http://schemas.microsoft.com/office/drawing/2014/main" val="3980287526"/>
                    </a:ext>
                  </a:extLst>
                </a:gridCol>
                <a:gridCol w="1240513">
                  <a:extLst>
                    <a:ext uri="{9D8B030D-6E8A-4147-A177-3AD203B41FA5}">
                      <a16:colId xmlns:a16="http://schemas.microsoft.com/office/drawing/2014/main" val="2293434159"/>
                    </a:ext>
                  </a:extLst>
                </a:gridCol>
              </a:tblGrid>
              <a:tr h="598580"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200" b="1" kern="1200">
                          <a:solidFill>
                            <a:schemeClr val="tx1"/>
                          </a:solidFill>
                          <a:effectLst/>
                          <a:latin typeface="Quicksand Bold" pitchFamily="50" charset="0"/>
                          <a:ea typeface="+mn-ea"/>
                          <a:cs typeface="+mn-cs"/>
                        </a:rPr>
                        <a:t>Etoile blanche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400" b="0" kern="1200">
                          <a:solidFill>
                            <a:schemeClr val="dk1"/>
                          </a:solidFill>
                          <a:effectLst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Additionner et soustraire en ligne avec des nombres &lt;10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200" b="0" dirty="0">
                          <a:solidFill>
                            <a:schemeClr val="tx1"/>
                          </a:solidFill>
                          <a:effectLst/>
                        </a:rPr>
                        <a:t>Le ____________</a:t>
                      </a:r>
                      <a:endParaRPr lang="fr-FR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863" marR="45863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7946459"/>
                  </a:ext>
                </a:extLst>
              </a:tr>
              <a:tr h="598580"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200" b="1" kern="1200">
                          <a:solidFill>
                            <a:schemeClr val="tx1"/>
                          </a:solidFill>
                          <a:effectLst/>
                          <a:latin typeface="Quicksand Bold" pitchFamily="50" charset="0"/>
                          <a:ea typeface="+mn-ea"/>
                          <a:cs typeface="+mn-cs"/>
                        </a:rPr>
                        <a:t>Etoile jaune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400" b="0" kern="1200">
                          <a:solidFill>
                            <a:schemeClr val="dk1"/>
                          </a:solidFill>
                          <a:effectLst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Additionner et soustraire en ligne avec des nombres &lt;20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200" dirty="0">
                          <a:effectLst/>
                        </a:rPr>
                        <a:t>Le ____________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863" marR="45863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7496056"/>
                  </a:ext>
                </a:extLst>
              </a:tr>
              <a:tr h="598580"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200" b="1" kern="1200">
                          <a:solidFill>
                            <a:schemeClr val="tx1"/>
                          </a:solidFill>
                          <a:effectLst/>
                          <a:latin typeface="Quicksand Bold" pitchFamily="50" charset="0"/>
                          <a:ea typeface="+mn-ea"/>
                          <a:cs typeface="+mn-cs"/>
                        </a:rPr>
                        <a:t>Etoile orange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400" b="0" kern="1200" dirty="0">
                          <a:solidFill>
                            <a:schemeClr val="dk1"/>
                          </a:solidFill>
                          <a:effectLst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Additionner et soustraire en ligne avec des nombres &lt;100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200" dirty="0">
                          <a:effectLst/>
                        </a:rPr>
                        <a:t>Le ____________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863" marR="45863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6408847"/>
                  </a:ext>
                </a:extLst>
              </a:tr>
              <a:tr h="598580"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200" b="1" kern="1200">
                          <a:solidFill>
                            <a:schemeClr val="tx1"/>
                          </a:solidFill>
                          <a:effectLst/>
                          <a:latin typeface="Quicksand Bold" pitchFamily="50" charset="0"/>
                          <a:ea typeface="+mn-ea"/>
                          <a:cs typeface="+mn-cs"/>
                        </a:rPr>
                        <a:t>Etoile rose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400" b="0" kern="1200">
                          <a:solidFill>
                            <a:schemeClr val="dk1"/>
                          </a:solidFill>
                          <a:effectLst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Additionner et soustraire en colonne avec des nombres &lt;100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200" dirty="0">
                          <a:effectLst/>
                        </a:rPr>
                        <a:t>Le ____________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863" marR="45863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2785860"/>
                  </a:ext>
                </a:extLst>
              </a:tr>
              <a:tr h="598580"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200" b="1" kern="1200" dirty="0">
                          <a:solidFill>
                            <a:schemeClr val="tx1"/>
                          </a:solidFill>
                          <a:effectLst/>
                          <a:latin typeface="Quicksand Bold" pitchFamily="50" charset="0"/>
                          <a:ea typeface="+mn-ea"/>
                          <a:cs typeface="+mn-cs"/>
                        </a:rPr>
                        <a:t>Etoile rouge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400" b="0" kern="1200" dirty="0">
                          <a:solidFill>
                            <a:schemeClr val="dk1"/>
                          </a:solidFill>
                          <a:effectLst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Poser une addition et une soustraction avec des nombres &lt;100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200" dirty="0">
                          <a:effectLst/>
                        </a:rPr>
                        <a:t>Le ____________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863" marR="45863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177200"/>
                  </a:ext>
                </a:extLst>
              </a:tr>
              <a:tr h="5985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Quicksand Bold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Etoile vert clair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400" b="0" kern="1200" dirty="0">
                          <a:solidFill>
                            <a:schemeClr val="dk1"/>
                          </a:solidFill>
                          <a:effectLst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Poser une addition avec retenue, avec des nombres &lt;100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200" dirty="0">
                          <a:effectLst/>
                        </a:rPr>
                        <a:t>Le ____________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863" marR="45863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0514392"/>
                  </a:ext>
                </a:extLst>
              </a:tr>
              <a:tr h="598580"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200" b="1" kern="1200" dirty="0">
                          <a:solidFill>
                            <a:srgbClr val="000000"/>
                          </a:solidFill>
                          <a:effectLst/>
                          <a:latin typeface="Quicksand Bold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Etoile vert foncé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400" b="0" kern="1200" dirty="0">
                          <a:solidFill>
                            <a:schemeClr val="dk1"/>
                          </a:solidFill>
                          <a:effectLst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Poser une soustraction avec retenue, avec des nombres &lt;100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200" dirty="0">
                          <a:effectLst/>
                        </a:rPr>
                        <a:t>Le ____________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863" marR="45863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4874384"/>
                  </a:ext>
                </a:extLst>
              </a:tr>
              <a:tr h="598580"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200" b="1" kern="1200" dirty="0">
                          <a:solidFill>
                            <a:srgbClr val="000000"/>
                          </a:solidFill>
                          <a:effectLst/>
                          <a:latin typeface="Quicksand Bold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Etoile bleu clair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400" b="0" kern="1200" dirty="0">
                          <a:solidFill>
                            <a:schemeClr val="dk1"/>
                          </a:solidFill>
                          <a:effectLst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Poser une addition et une soustraction, avec des nombres </a:t>
                      </a:r>
                    </a:p>
                    <a:p>
                      <a:pPr marL="0" algn="l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400" b="0" kern="1200" dirty="0">
                          <a:solidFill>
                            <a:schemeClr val="dk1"/>
                          </a:solidFill>
                          <a:effectLst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&lt;1 000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200" dirty="0">
                          <a:effectLst/>
                        </a:rPr>
                        <a:t>Le ____________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863" marR="45863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1165287"/>
                  </a:ext>
                </a:extLst>
              </a:tr>
              <a:tr h="598580"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200" b="1" kern="1200" dirty="0">
                          <a:solidFill>
                            <a:srgbClr val="000000"/>
                          </a:solidFill>
                          <a:effectLst/>
                          <a:latin typeface="Quicksand Bold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Etoile bleu foncé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400" b="0" kern="1200" dirty="0">
                          <a:solidFill>
                            <a:schemeClr val="dk1"/>
                          </a:solidFill>
                          <a:effectLst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Comprendre le sens de la multiplication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200" dirty="0">
                          <a:effectLst/>
                        </a:rPr>
                        <a:t>Le ____________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863" marR="45863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2170243"/>
                  </a:ext>
                </a:extLst>
              </a:tr>
              <a:tr h="598580"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200" b="1" kern="1200" dirty="0">
                          <a:solidFill>
                            <a:srgbClr val="000000"/>
                          </a:solidFill>
                          <a:effectLst/>
                          <a:latin typeface="Quicksand Bold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Etoile violette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400" b="0" kern="1200" dirty="0">
                          <a:solidFill>
                            <a:schemeClr val="dk1"/>
                          </a:solidFill>
                          <a:effectLst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Multiplier en ligne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200" dirty="0">
                          <a:effectLst/>
                        </a:rPr>
                        <a:t>Le ____________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863" marR="45863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8811891"/>
                  </a:ext>
                </a:extLst>
              </a:tr>
              <a:tr h="598580"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200" b="1" kern="1200" dirty="0">
                          <a:solidFill>
                            <a:srgbClr val="000000"/>
                          </a:solidFill>
                          <a:effectLst/>
                          <a:latin typeface="Quicksand Bold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Etoile marron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400" b="0" kern="1200" dirty="0">
                          <a:solidFill>
                            <a:schemeClr val="dk1"/>
                          </a:solidFill>
                          <a:effectLst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Poser une multiplication à un chiffre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200" dirty="0">
                          <a:effectLst/>
                        </a:rPr>
                        <a:t>Le ____________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863" marR="45863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1278306"/>
                  </a:ext>
                </a:extLst>
              </a:tr>
              <a:tr h="598580"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200" b="1" kern="1200" dirty="0">
                          <a:solidFill>
                            <a:srgbClr val="000000"/>
                          </a:solidFill>
                          <a:effectLst/>
                          <a:latin typeface="Quicksand Bold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Etoile grise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400" b="0" kern="1200" dirty="0">
                          <a:solidFill>
                            <a:schemeClr val="dk1"/>
                          </a:solidFill>
                          <a:effectLst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Poser une multiplication à deux chiffres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200" dirty="0">
                          <a:effectLst/>
                        </a:rPr>
                        <a:t>Le ____________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863" marR="45863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8012512"/>
                  </a:ext>
                </a:extLst>
              </a:tr>
              <a:tr h="598580"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200" b="1" kern="1200" dirty="0">
                          <a:solidFill>
                            <a:srgbClr val="000000"/>
                          </a:solidFill>
                          <a:effectLst/>
                          <a:latin typeface="Quicksand Bold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Etoile noire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400" b="0" kern="1200" dirty="0">
                          <a:solidFill>
                            <a:schemeClr val="dk1"/>
                          </a:solidFill>
                          <a:effectLst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Comprendre le sens de la division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200" dirty="0">
                          <a:effectLst/>
                        </a:rPr>
                        <a:t>Le ____________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863" marR="45863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3548606"/>
                  </a:ext>
                </a:extLst>
              </a:tr>
              <a:tr h="598580"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200" b="1" kern="1200" dirty="0">
                          <a:solidFill>
                            <a:srgbClr val="000000"/>
                          </a:solidFill>
                          <a:effectLst/>
                          <a:latin typeface="Quicksand Bold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Etoile argent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400" b="0" kern="1200" dirty="0">
                          <a:solidFill>
                            <a:schemeClr val="dk1"/>
                          </a:solidFill>
                          <a:effectLst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Poser une multiplication à trois chiffres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200" dirty="0">
                          <a:effectLst/>
                        </a:rPr>
                        <a:t>Le ____________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863" marR="45863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9007577"/>
                  </a:ext>
                </a:extLst>
              </a:tr>
              <a:tr h="598580"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200" b="1" kern="1200" dirty="0">
                          <a:solidFill>
                            <a:srgbClr val="000000"/>
                          </a:solidFill>
                          <a:effectLst/>
                          <a:latin typeface="Quicksand Bold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Etoile or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400" b="0" kern="1200" dirty="0">
                          <a:solidFill>
                            <a:schemeClr val="dk1"/>
                          </a:solidFill>
                          <a:effectLst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Résoudre des équations et des pyramides additives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200" dirty="0">
                          <a:effectLst/>
                        </a:rPr>
                        <a:t>Le ____________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863" marR="45863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2664781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299345CF-C917-6363-044A-385DE3E5B0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208" y="220867"/>
            <a:ext cx="1981584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KG Second Chances Sketch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Etoiles de calcul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44221EB-AD45-797F-FB75-8C1648B297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3113" y="771705"/>
            <a:ext cx="359364" cy="347484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A0C7C26-62C8-89FD-2F23-AD81AD1B83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3113" y="1371780"/>
            <a:ext cx="359364" cy="34748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1BCB70E-92F9-509E-2B1B-867D22E256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3113" y="1957566"/>
            <a:ext cx="359364" cy="34748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E22EC04-B8E6-3B0A-5E1D-C0A360CCBA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3113" y="2557641"/>
            <a:ext cx="359364" cy="34748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BCD0BB2-F7FD-BF06-F295-473F2EA719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3113" y="3157716"/>
            <a:ext cx="359364" cy="347484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B06FAE8-C86E-FCCF-A6F3-48F9C83337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3113" y="3757791"/>
            <a:ext cx="359364" cy="347484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BA900B6-1B5B-8511-4E74-A89DC7919A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3113" y="4357866"/>
            <a:ext cx="359364" cy="347484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0393A66-B306-C968-117E-729C2D3357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3113" y="4957941"/>
            <a:ext cx="359364" cy="347484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A524FFF-80BB-CF74-D7F5-4FCC803F0D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3390" y="5558016"/>
            <a:ext cx="359364" cy="347484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F207E24-F5F2-2CFA-0847-DB32D64C00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3390" y="6158091"/>
            <a:ext cx="359364" cy="347484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9723127-CB66-D9C3-26C6-51E3F85C73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3390" y="6743877"/>
            <a:ext cx="359364" cy="347484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D79CD2D4-C71E-FFFC-8397-5AC2F803E8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3390" y="7343952"/>
            <a:ext cx="359364" cy="347484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199DBF4-3109-0E73-EBBC-C30B4991F1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3390" y="7944027"/>
            <a:ext cx="359364" cy="347484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80F975F4-CA88-E4D1-22D2-5C858F8556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3390" y="8544102"/>
            <a:ext cx="359364" cy="347484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3AD05909-8228-F50B-A268-F6F661A933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3390" y="9114620"/>
            <a:ext cx="359364" cy="347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8227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0DB1EF-BD28-6330-6C39-FE926CCCC6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0B84DE4D-4C21-9275-3DBC-AF7C46AD6AD1}"/>
              </a:ext>
            </a:extLst>
          </p:cNvPr>
          <p:cNvGraphicFramePr>
            <a:graphicFrameLocks noGrp="1"/>
          </p:cNvGraphicFramePr>
          <p:nvPr/>
        </p:nvGraphicFramePr>
        <p:xfrm>
          <a:off x="285938" y="706438"/>
          <a:ext cx="6368861" cy="89787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31037">
                  <a:extLst>
                    <a:ext uri="{9D8B030D-6E8A-4147-A177-3AD203B41FA5}">
                      <a16:colId xmlns:a16="http://schemas.microsoft.com/office/drawing/2014/main" val="3385536656"/>
                    </a:ext>
                  </a:extLst>
                </a:gridCol>
                <a:gridCol w="4097311">
                  <a:extLst>
                    <a:ext uri="{9D8B030D-6E8A-4147-A177-3AD203B41FA5}">
                      <a16:colId xmlns:a16="http://schemas.microsoft.com/office/drawing/2014/main" val="3980287526"/>
                    </a:ext>
                  </a:extLst>
                </a:gridCol>
                <a:gridCol w="1240513">
                  <a:extLst>
                    <a:ext uri="{9D8B030D-6E8A-4147-A177-3AD203B41FA5}">
                      <a16:colId xmlns:a16="http://schemas.microsoft.com/office/drawing/2014/main" val="2293434159"/>
                    </a:ext>
                  </a:extLst>
                </a:gridCol>
              </a:tblGrid>
              <a:tr h="598580"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200" b="1" kern="1200">
                          <a:solidFill>
                            <a:schemeClr val="tx1"/>
                          </a:solidFill>
                          <a:effectLst/>
                          <a:latin typeface="Quicksand Bold" pitchFamily="50" charset="0"/>
                          <a:ea typeface="+mn-ea"/>
                          <a:cs typeface="+mn-cs"/>
                        </a:rPr>
                        <a:t>Etoile blanche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400" b="0" kern="1200">
                          <a:solidFill>
                            <a:schemeClr val="dk1"/>
                          </a:solidFill>
                          <a:effectLst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Additionner et soustraire en ligne avec des nombres &lt;10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200" b="0" dirty="0">
                          <a:solidFill>
                            <a:schemeClr val="tx1"/>
                          </a:solidFill>
                          <a:effectLst/>
                        </a:rPr>
                        <a:t>Le ____________</a:t>
                      </a:r>
                      <a:endParaRPr lang="fr-FR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863" marR="45863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7946459"/>
                  </a:ext>
                </a:extLst>
              </a:tr>
              <a:tr h="598580"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200" b="1" kern="1200">
                          <a:solidFill>
                            <a:schemeClr val="tx1"/>
                          </a:solidFill>
                          <a:effectLst/>
                          <a:latin typeface="Quicksand Bold" pitchFamily="50" charset="0"/>
                          <a:ea typeface="+mn-ea"/>
                          <a:cs typeface="+mn-cs"/>
                        </a:rPr>
                        <a:t>Etoile jaune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400" b="0" kern="1200">
                          <a:solidFill>
                            <a:schemeClr val="dk1"/>
                          </a:solidFill>
                          <a:effectLst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Additionner et soustraire en ligne avec des nombres &lt;20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200" dirty="0">
                          <a:effectLst/>
                        </a:rPr>
                        <a:t>Le ____________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863" marR="45863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7496056"/>
                  </a:ext>
                </a:extLst>
              </a:tr>
              <a:tr h="598580"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200" b="1" kern="1200">
                          <a:solidFill>
                            <a:schemeClr val="tx1"/>
                          </a:solidFill>
                          <a:effectLst/>
                          <a:latin typeface="Quicksand Bold" pitchFamily="50" charset="0"/>
                          <a:ea typeface="+mn-ea"/>
                          <a:cs typeface="+mn-cs"/>
                        </a:rPr>
                        <a:t>Etoile orange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400" b="0" kern="1200" dirty="0">
                          <a:solidFill>
                            <a:schemeClr val="dk1"/>
                          </a:solidFill>
                          <a:effectLst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Additionner et soustraire en ligne avec des nombres &lt;100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200" dirty="0">
                          <a:effectLst/>
                        </a:rPr>
                        <a:t>Le ____________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863" marR="45863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6408847"/>
                  </a:ext>
                </a:extLst>
              </a:tr>
              <a:tr h="598580"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200" b="1" kern="1200">
                          <a:solidFill>
                            <a:schemeClr val="tx1"/>
                          </a:solidFill>
                          <a:effectLst/>
                          <a:latin typeface="Quicksand Bold" pitchFamily="50" charset="0"/>
                          <a:ea typeface="+mn-ea"/>
                          <a:cs typeface="+mn-cs"/>
                        </a:rPr>
                        <a:t>Etoile rose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400" b="0" kern="1200">
                          <a:solidFill>
                            <a:schemeClr val="dk1"/>
                          </a:solidFill>
                          <a:effectLst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Additionner et soustraire en colonne avec des nombres &lt;100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200" dirty="0">
                          <a:effectLst/>
                        </a:rPr>
                        <a:t>Le ____________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863" marR="45863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2785860"/>
                  </a:ext>
                </a:extLst>
              </a:tr>
              <a:tr h="598580"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200" b="1" kern="1200" dirty="0">
                          <a:solidFill>
                            <a:schemeClr val="tx1"/>
                          </a:solidFill>
                          <a:effectLst/>
                          <a:latin typeface="Quicksand Bold" pitchFamily="50" charset="0"/>
                          <a:ea typeface="+mn-ea"/>
                          <a:cs typeface="+mn-cs"/>
                        </a:rPr>
                        <a:t>Etoile rouge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400" b="0" kern="1200" dirty="0">
                          <a:solidFill>
                            <a:schemeClr val="dk1"/>
                          </a:solidFill>
                          <a:effectLst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Poser une addition et une soustraction avec des nombres &lt;100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200" dirty="0">
                          <a:effectLst/>
                        </a:rPr>
                        <a:t>Le ____________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863" marR="45863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177200"/>
                  </a:ext>
                </a:extLst>
              </a:tr>
              <a:tr h="5985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Quicksand Bold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Etoile vert clair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400" b="0" kern="1200" dirty="0">
                          <a:solidFill>
                            <a:schemeClr val="dk1"/>
                          </a:solidFill>
                          <a:effectLst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Poser une addition avec retenue, avec des nombres &lt;100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200" dirty="0">
                          <a:effectLst/>
                        </a:rPr>
                        <a:t>Le ____________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863" marR="45863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0514392"/>
                  </a:ext>
                </a:extLst>
              </a:tr>
              <a:tr h="598580"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200" b="1" kern="1200" dirty="0">
                          <a:solidFill>
                            <a:srgbClr val="000000"/>
                          </a:solidFill>
                          <a:effectLst/>
                          <a:latin typeface="Quicksand Bold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Etoile vert foncé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400" b="0" kern="1200" dirty="0">
                          <a:solidFill>
                            <a:schemeClr val="dk1"/>
                          </a:solidFill>
                          <a:effectLst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Poser une soustraction avec retenue, avec des nombres &lt;100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200" dirty="0">
                          <a:effectLst/>
                        </a:rPr>
                        <a:t>Le ____________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863" marR="45863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4874384"/>
                  </a:ext>
                </a:extLst>
              </a:tr>
              <a:tr h="598580"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200" b="1" kern="1200" dirty="0">
                          <a:solidFill>
                            <a:srgbClr val="000000"/>
                          </a:solidFill>
                          <a:effectLst/>
                          <a:latin typeface="Quicksand Bold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Etoile bleu clair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400" b="0" kern="1200" dirty="0">
                          <a:solidFill>
                            <a:schemeClr val="dk1"/>
                          </a:solidFill>
                          <a:effectLst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Poser une addition et une soustraction, avec des nombres </a:t>
                      </a:r>
                    </a:p>
                    <a:p>
                      <a:pPr marL="0" algn="l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400" b="0" kern="1200" dirty="0">
                          <a:solidFill>
                            <a:schemeClr val="dk1"/>
                          </a:solidFill>
                          <a:effectLst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&lt;1 000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200" dirty="0">
                          <a:effectLst/>
                        </a:rPr>
                        <a:t>Le ____________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863" marR="45863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1165287"/>
                  </a:ext>
                </a:extLst>
              </a:tr>
              <a:tr h="598580"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200" b="1" kern="1200" dirty="0">
                          <a:solidFill>
                            <a:srgbClr val="000000"/>
                          </a:solidFill>
                          <a:effectLst/>
                          <a:latin typeface="Quicksand Bold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Etoile bleu foncé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400" b="0" kern="1200" dirty="0">
                          <a:solidFill>
                            <a:schemeClr val="dk1"/>
                          </a:solidFill>
                          <a:effectLst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Comprendre le sens de la multiplication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200" dirty="0">
                          <a:effectLst/>
                        </a:rPr>
                        <a:t>Le ____________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863" marR="45863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2170243"/>
                  </a:ext>
                </a:extLst>
              </a:tr>
              <a:tr h="598580"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200" b="1" kern="1200" dirty="0">
                          <a:solidFill>
                            <a:srgbClr val="000000"/>
                          </a:solidFill>
                          <a:effectLst/>
                          <a:latin typeface="Quicksand Bold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Etoile violette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400" b="0" kern="1200" dirty="0">
                          <a:solidFill>
                            <a:schemeClr val="dk1"/>
                          </a:solidFill>
                          <a:effectLst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Multiplier en ligne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200" dirty="0">
                          <a:effectLst/>
                        </a:rPr>
                        <a:t>Le ____________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863" marR="45863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8811891"/>
                  </a:ext>
                </a:extLst>
              </a:tr>
              <a:tr h="598580"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200" b="1" kern="1200" dirty="0">
                          <a:solidFill>
                            <a:srgbClr val="000000"/>
                          </a:solidFill>
                          <a:effectLst/>
                          <a:latin typeface="Quicksand Bold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Etoile marron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400" b="0" kern="1200" dirty="0">
                          <a:solidFill>
                            <a:schemeClr val="dk1"/>
                          </a:solidFill>
                          <a:effectLst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Poser une multiplication à un chiffre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200" dirty="0">
                          <a:effectLst/>
                        </a:rPr>
                        <a:t>Le ____________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863" marR="45863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1278306"/>
                  </a:ext>
                </a:extLst>
              </a:tr>
              <a:tr h="598580"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200" b="1" kern="1200" dirty="0">
                          <a:solidFill>
                            <a:srgbClr val="000000"/>
                          </a:solidFill>
                          <a:effectLst/>
                          <a:latin typeface="Quicksand Bold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Etoile grise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400" b="0" kern="1200" dirty="0">
                          <a:solidFill>
                            <a:schemeClr val="dk1"/>
                          </a:solidFill>
                          <a:effectLst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Poser une multiplication à deux chiffres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200" dirty="0">
                          <a:effectLst/>
                        </a:rPr>
                        <a:t>Le ____________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863" marR="45863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8012512"/>
                  </a:ext>
                </a:extLst>
              </a:tr>
              <a:tr h="598580"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200" b="1" kern="1200" dirty="0">
                          <a:solidFill>
                            <a:srgbClr val="000000"/>
                          </a:solidFill>
                          <a:effectLst/>
                          <a:latin typeface="Quicksand Bold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Etoile noire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400" b="0" kern="1200" dirty="0">
                          <a:solidFill>
                            <a:schemeClr val="dk1"/>
                          </a:solidFill>
                          <a:effectLst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Comprendre le sens de la division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200" dirty="0">
                          <a:effectLst/>
                        </a:rPr>
                        <a:t>Le ____________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863" marR="45863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3548606"/>
                  </a:ext>
                </a:extLst>
              </a:tr>
              <a:tr h="598580"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200" b="1" kern="1200" dirty="0">
                          <a:solidFill>
                            <a:srgbClr val="000000"/>
                          </a:solidFill>
                          <a:effectLst/>
                          <a:latin typeface="Quicksand Bold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Etoile argent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400" b="0" kern="1200" dirty="0">
                          <a:solidFill>
                            <a:schemeClr val="dk1"/>
                          </a:solidFill>
                          <a:effectLst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Poser une multiplication à trois chiffres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200" dirty="0">
                          <a:effectLst/>
                        </a:rPr>
                        <a:t>Le ____________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863" marR="45863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9007577"/>
                  </a:ext>
                </a:extLst>
              </a:tr>
              <a:tr h="598580"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200" b="1" kern="1200" dirty="0">
                          <a:solidFill>
                            <a:srgbClr val="000000"/>
                          </a:solidFill>
                          <a:effectLst/>
                          <a:latin typeface="Quicksand Bold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Etoile or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400" b="0" kern="1200" dirty="0">
                          <a:solidFill>
                            <a:schemeClr val="dk1"/>
                          </a:solidFill>
                          <a:effectLst/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Résoudre des équations et des pyramides additives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200" dirty="0">
                          <a:effectLst/>
                        </a:rPr>
                        <a:t>Le ____________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863" marR="45863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2664781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EFDC4A67-4A2E-2B15-5043-FC2175FBC8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208" y="220867"/>
            <a:ext cx="1981584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KG Second Chances Sketch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Etoiles de calcul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F7EC8FA-9D6E-3A23-28E4-9214E4456E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3113" y="771705"/>
            <a:ext cx="359364" cy="347484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82A20BA-3490-BDDB-E0B3-8C74EA1EBF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3113" y="1371780"/>
            <a:ext cx="359364" cy="34748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16923F8-51A6-EEAC-2FE3-E925398549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3113" y="1957566"/>
            <a:ext cx="359364" cy="34748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F029BF2-619E-19A5-936C-03B0F8DE3E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3113" y="2557641"/>
            <a:ext cx="359364" cy="34748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467439C-58B5-8C04-6D6C-077804EC47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3113" y="3157716"/>
            <a:ext cx="359364" cy="347484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9086144-D1F6-9D9C-603A-DFD223C4B0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3113" y="3757791"/>
            <a:ext cx="359364" cy="347484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8DBAC83-8432-1306-BF64-5A7D80A072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3113" y="4357866"/>
            <a:ext cx="359364" cy="347484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2A21CC2-5480-E3CD-A1B7-6AB20044E2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3113" y="4957941"/>
            <a:ext cx="359364" cy="347484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860B19B-2765-C4DD-62BF-CE8F35D8EC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3390" y="5558016"/>
            <a:ext cx="359364" cy="347484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89350F7-2C22-CA0B-5E26-F568B0CED4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3390" y="6158091"/>
            <a:ext cx="359364" cy="347484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52A926C-C86C-9A43-9B07-0366DB2F86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3390" y="6743877"/>
            <a:ext cx="359364" cy="347484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3BA5CA69-126F-A1C9-8BFA-41BB550E89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3390" y="7343952"/>
            <a:ext cx="359364" cy="347484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D7525DA8-ADEC-B1FD-6A27-B187B21204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3390" y="7944027"/>
            <a:ext cx="359364" cy="347484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10C8C9A8-EC80-48F8-25A1-0BE15AC484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3390" y="8544102"/>
            <a:ext cx="359364" cy="347484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2634AFDA-0571-D75E-668C-E0D099C113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3390" y="9114620"/>
            <a:ext cx="359364" cy="347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39308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1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ème1" id="{3E2FDD04-9666-4F3A-9710-936B2B116748}" vid="{0791DBA9-69CA-4F0B-B7FC-B79AEEF1F26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419</TotalTime>
  <Words>386</Words>
  <Application>Microsoft Office PowerPoint</Application>
  <PresentationFormat>Format A4 (210 x 297 mm)</PresentationFormat>
  <Paragraphs>94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KG Second Chances Sketch</vt:lpstr>
      <vt:lpstr>Print Bold</vt:lpstr>
      <vt:lpstr>Quicksand Bold</vt:lpstr>
      <vt:lpstr>Thème1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Alizée</dc:creator>
  <cp:lastModifiedBy>Alizée</cp:lastModifiedBy>
  <cp:revision>3</cp:revision>
  <dcterms:created xsi:type="dcterms:W3CDTF">2025-06-09T14:52:46Z</dcterms:created>
  <dcterms:modified xsi:type="dcterms:W3CDTF">2026-02-22T19:44:22Z</dcterms:modified>
</cp:coreProperties>
</file>