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sldIdLst>
    <p:sldId id="271" r:id="rId2"/>
    <p:sldId id="272" r:id="rId3"/>
    <p:sldId id="273" r:id="rId4"/>
    <p:sldId id="274" r:id="rId5"/>
    <p:sldId id="307" r:id="rId6"/>
    <p:sldId id="308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300" r:id="rId30"/>
    <p:sldId id="299" r:id="rId31"/>
    <p:sldId id="301" r:id="rId32"/>
    <p:sldId id="303" r:id="rId33"/>
    <p:sldId id="302" r:id="rId34"/>
    <p:sldId id="304" r:id="rId35"/>
    <p:sldId id="305" r:id="rId36"/>
    <p:sldId id="306" r:id="rId37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18" autoAdjust="0"/>
    <p:restoredTop sz="93333"/>
  </p:normalViewPr>
  <p:slideViewPr>
    <p:cSldViewPr snapToGrid="0" snapToObjects="1">
      <p:cViewPr>
        <p:scale>
          <a:sx n="50" d="100"/>
          <a:sy n="50" d="100"/>
        </p:scale>
        <p:origin x="2598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F29F5-8491-4028-9347-4C1F0542C2EB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427FF-F8DC-46B8-B894-D66D8CA52B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E2BFC-BE41-744A-AEC0-38F7836C96C0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62543-E360-044D-9609-A930978B0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71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E84B3C-0005-4280-84AF-84E056929F86}"/>
              </a:ext>
            </a:extLst>
          </p:cNvPr>
          <p:cNvGrpSpPr/>
          <p:nvPr/>
        </p:nvGrpSpPr>
        <p:grpSpPr>
          <a:xfrm>
            <a:off x="186432" y="3695497"/>
            <a:ext cx="6411275" cy="330603"/>
            <a:chOff x="186432" y="1622805"/>
            <a:chExt cx="6411275" cy="330603"/>
          </a:xfrm>
        </p:grpSpPr>
        <p:sp>
          <p:nvSpPr>
            <p:cNvPr id="33" name="ZoneTexte 32"/>
            <p:cNvSpPr txBox="1"/>
            <p:nvPr/>
          </p:nvSpPr>
          <p:spPr>
            <a:xfrm>
              <a:off x="444675" y="1622805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avec la bonne lettre muette: T , S, X ou D. (/4)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39329BC6-54A8-4D5A-BE36-98669555E0D8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outils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Blanche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12/14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8075B3E7-4CBA-6EAF-38C1-2E6F5ACD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C01CE3-5FD0-E80E-2E22-0848C3B8CA60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65DB0F-DC2C-D6AB-CCC7-2B24D929A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E4A439E-79A8-8A0A-47A4-E31B5219E31B}"/>
              </a:ext>
            </a:extLst>
          </p:cNvPr>
          <p:cNvSpPr txBox="1"/>
          <p:nvPr/>
        </p:nvSpPr>
        <p:spPr>
          <a:xfrm>
            <a:off x="337680" y="4074891"/>
            <a:ext cx="1085554" cy="204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renar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tar.....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canar.....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ni.....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690538-8366-0A36-8688-C138AE839E98}"/>
              </a:ext>
            </a:extLst>
          </p:cNvPr>
          <p:cNvSpPr txBox="1"/>
          <p:nvPr/>
        </p:nvSpPr>
        <p:spPr>
          <a:xfrm>
            <a:off x="3789403" y="4040474"/>
            <a:ext cx="1375698" cy="494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chocola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solda.....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nui.....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frui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peti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partou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surtou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avan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commen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560DD8-F3EF-8063-EA39-29DD8AE3C3D6}"/>
              </a:ext>
            </a:extLst>
          </p:cNvPr>
          <p:cNvSpPr txBox="1"/>
          <p:nvPr/>
        </p:nvSpPr>
        <p:spPr>
          <a:xfrm>
            <a:off x="5396376" y="4074891"/>
            <a:ext cx="1279517" cy="39646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depui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toujour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jamai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autrefoi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86BC78F-655A-CB2E-5008-F82CC7ABA2F5}"/>
              </a:ext>
            </a:extLst>
          </p:cNvPr>
          <p:cNvCxnSpPr/>
          <p:nvPr/>
        </p:nvCxnSpPr>
        <p:spPr>
          <a:xfrm>
            <a:off x="3603411" y="4208807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A4712B2-D51A-7A25-8A13-D4F8ECE6D7FA}"/>
              </a:ext>
            </a:extLst>
          </p:cNvPr>
          <p:cNvCxnSpPr/>
          <p:nvPr/>
        </p:nvCxnSpPr>
        <p:spPr>
          <a:xfrm>
            <a:off x="5225083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177BCBCC-9FD9-058B-67EE-34026922CDEC}"/>
              </a:ext>
            </a:extLst>
          </p:cNvPr>
          <p:cNvSpPr txBox="1"/>
          <p:nvPr/>
        </p:nvSpPr>
        <p:spPr>
          <a:xfrm>
            <a:off x="1999304" y="4074891"/>
            <a:ext cx="1342034" cy="297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fau.....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chevau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journau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amoureu</a:t>
            </a:r>
            <a:r>
              <a:rPr lang="fr-FR" sz="1600" dirty="0">
                <a:latin typeface="Script cole" panose="00000400000000000000" pitchFamily="2" charset="0"/>
              </a:rPr>
              <a:t>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joyeu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heureu</a:t>
            </a:r>
            <a:r>
              <a:rPr lang="fr-FR" sz="1600" dirty="0">
                <a:latin typeface="Script cole" panose="00000400000000000000" pitchFamily="2" charset="0"/>
              </a:rPr>
              <a:t>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261CE1F-5A91-BA33-682A-25CE312D0C9E}"/>
              </a:ext>
            </a:extLst>
          </p:cNvPr>
          <p:cNvCxnSpPr/>
          <p:nvPr/>
        </p:nvCxnSpPr>
        <p:spPr>
          <a:xfrm>
            <a:off x="1676056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44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E84B3C-0005-4280-84AF-84E056929F86}"/>
              </a:ext>
            </a:extLst>
          </p:cNvPr>
          <p:cNvGrpSpPr/>
          <p:nvPr/>
        </p:nvGrpSpPr>
        <p:grpSpPr>
          <a:xfrm>
            <a:off x="186432" y="3695497"/>
            <a:ext cx="6411275" cy="330603"/>
            <a:chOff x="186432" y="1622805"/>
            <a:chExt cx="6411275" cy="330603"/>
          </a:xfrm>
        </p:grpSpPr>
        <p:sp>
          <p:nvSpPr>
            <p:cNvPr id="33" name="ZoneTexte 32"/>
            <p:cNvSpPr txBox="1"/>
            <p:nvPr/>
          </p:nvSpPr>
          <p:spPr>
            <a:xfrm>
              <a:off x="444675" y="1622805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avec la bonne lettre muette: T , S, X ou D. (/4)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39329BC6-54A8-4D5A-BE36-98669555E0D8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outils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Blanche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12/14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1D88D54-8D2B-2B7E-5EB5-82606E048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81E03D-7107-B954-BAE1-9276502C86C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4D978D-C3EF-DCD9-4E2A-762A886E0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D59241-8D10-900A-F991-30F2534BD4ED}"/>
              </a:ext>
            </a:extLst>
          </p:cNvPr>
          <p:cNvSpPr txBox="1"/>
          <p:nvPr/>
        </p:nvSpPr>
        <p:spPr>
          <a:xfrm>
            <a:off x="5410340" y="4093902"/>
            <a:ext cx="1085554" cy="204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renar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tar.....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canar.....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ni.....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2C4C15-E3A3-EE71-7586-2D7E17708935}"/>
              </a:ext>
            </a:extLst>
          </p:cNvPr>
          <p:cNvSpPr txBox="1"/>
          <p:nvPr/>
        </p:nvSpPr>
        <p:spPr>
          <a:xfrm>
            <a:off x="1901431" y="4040474"/>
            <a:ext cx="1375698" cy="494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chocola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solda.....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nui.....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frui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peti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partou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surtou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avan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commen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BA41DE-E773-FF41-46E2-E6F545BF2B84}"/>
              </a:ext>
            </a:extLst>
          </p:cNvPr>
          <p:cNvSpPr txBox="1"/>
          <p:nvPr/>
        </p:nvSpPr>
        <p:spPr>
          <a:xfrm>
            <a:off x="234915" y="4159593"/>
            <a:ext cx="1279517" cy="39646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depui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toujour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jamai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autrefoi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0841BE0-BE34-9864-998D-066E314FF3BE}"/>
              </a:ext>
            </a:extLst>
          </p:cNvPr>
          <p:cNvCxnSpPr/>
          <p:nvPr/>
        </p:nvCxnSpPr>
        <p:spPr>
          <a:xfrm>
            <a:off x="3603411" y="4208807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8D7FEDA-3730-88E4-D70E-22CCFFA5746B}"/>
              </a:ext>
            </a:extLst>
          </p:cNvPr>
          <p:cNvCxnSpPr/>
          <p:nvPr/>
        </p:nvCxnSpPr>
        <p:spPr>
          <a:xfrm>
            <a:off x="5225083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F7E46F1-684B-A4D1-515C-FBFD35FFFF51}"/>
              </a:ext>
            </a:extLst>
          </p:cNvPr>
          <p:cNvSpPr txBox="1"/>
          <p:nvPr/>
        </p:nvSpPr>
        <p:spPr>
          <a:xfrm>
            <a:off x="3742023" y="4159593"/>
            <a:ext cx="1342034" cy="297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fau.....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chevau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journau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amoureu</a:t>
            </a:r>
            <a:r>
              <a:rPr lang="fr-FR" sz="1600" dirty="0">
                <a:latin typeface="Script cole" panose="00000400000000000000" pitchFamily="2" charset="0"/>
              </a:rPr>
              <a:t>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joyeu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heureu</a:t>
            </a:r>
            <a:r>
              <a:rPr lang="fr-FR" sz="1600" dirty="0">
                <a:latin typeface="Script cole" panose="00000400000000000000" pitchFamily="2" charset="0"/>
              </a:rPr>
              <a:t>......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11716FB-C5DB-16FD-97BA-8E3999018464}"/>
              </a:ext>
            </a:extLst>
          </p:cNvPr>
          <p:cNvCxnSpPr/>
          <p:nvPr/>
        </p:nvCxnSpPr>
        <p:spPr>
          <a:xfrm>
            <a:off x="1676056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7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E84B3C-0005-4280-84AF-84E056929F86}"/>
              </a:ext>
            </a:extLst>
          </p:cNvPr>
          <p:cNvGrpSpPr/>
          <p:nvPr/>
        </p:nvGrpSpPr>
        <p:grpSpPr>
          <a:xfrm>
            <a:off x="186432" y="3695497"/>
            <a:ext cx="6411275" cy="330603"/>
            <a:chOff x="186432" y="1622805"/>
            <a:chExt cx="6411275" cy="330603"/>
          </a:xfrm>
        </p:grpSpPr>
        <p:sp>
          <p:nvSpPr>
            <p:cNvPr id="33" name="ZoneTexte 32"/>
            <p:cNvSpPr txBox="1"/>
            <p:nvPr/>
          </p:nvSpPr>
          <p:spPr>
            <a:xfrm>
              <a:off x="444675" y="1622805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avec la bonne lettre muette: T , S, X ou D. (/4)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39329BC6-54A8-4D5A-BE36-98669555E0D8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outils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Blanche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12/14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9F89663B-7C21-0106-33E4-477EF3C28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FFEA97-3663-8FE8-4E95-6AD68A7467E1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693877-1596-F5AC-4884-36B035990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EAB2E1-7FB4-9580-B9C8-4F402F569AEA}"/>
              </a:ext>
            </a:extLst>
          </p:cNvPr>
          <p:cNvSpPr txBox="1"/>
          <p:nvPr/>
        </p:nvSpPr>
        <p:spPr>
          <a:xfrm>
            <a:off x="5410340" y="4016666"/>
            <a:ext cx="1085554" cy="204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renar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tar.....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canar.....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ni.....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BBB8D-EFAD-7CEE-8135-3F40DE126813}"/>
              </a:ext>
            </a:extLst>
          </p:cNvPr>
          <p:cNvSpPr txBox="1"/>
          <p:nvPr/>
        </p:nvSpPr>
        <p:spPr>
          <a:xfrm>
            <a:off x="218870" y="3925510"/>
            <a:ext cx="1375698" cy="494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chocola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solda.....</a:t>
            </a:r>
          </a:p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nui.....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frui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peti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partou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surtou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avan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commen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A5AF4D-0A7E-62DB-8A4C-CC3DFD555787}"/>
              </a:ext>
            </a:extLst>
          </p:cNvPr>
          <p:cNvSpPr txBox="1"/>
          <p:nvPr/>
        </p:nvSpPr>
        <p:spPr>
          <a:xfrm>
            <a:off x="1928165" y="4016666"/>
            <a:ext cx="1279517" cy="39646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depui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aprè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toujour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jamai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autrefoi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8031D6B-22AC-70EC-96A9-7577261CA321}"/>
              </a:ext>
            </a:extLst>
          </p:cNvPr>
          <p:cNvCxnSpPr/>
          <p:nvPr/>
        </p:nvCxnSpPr>
        <p:spPr>
          <a:xfrm>
            <a:off x="3603411" y="4208807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636FC91-FF5A-5963-5E9B-8C50E536BBAA}"/>
              </a:ext>
            </a:extLst>
          </p:cNvPr>
          <p:cNvCxnSpPr/>
          <p:nvPr/>
        </p:nvCxnSpPr>
        <p:spPr>
          <a:xfrm>
            <a:off x="5225083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BC39F0F-57AA-7C94-B01A-7F74A327E54B}"/>
              </a:ext>
            </a:extLst>
          </p:cNvPr>
          <p:cNvSpPr txBox="1"/>
          <p:nvPr/>
        </p:nvSpPr>
        <p:spPr>
          <a:xfrm>
            <a:off x="3774704" y="4074891"/>
            <a:ext cx="1342034" cy="297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dirty="0">
                <a:latin typeface="Script cole" panose="00000400000000000000" pitchFamily="2" charset="0"/>
              </a:rPr>
              <a:t>fau.....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chevau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journau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amoureu</a:t>
            </a:r>
            <a:r>
              <a:rPr lang="fr-FR" sz="1600" dirty="0">
                <a:latin typeface="Script cole" panose="00000400000000000000" pitchFamily="2" charset="0"/>
              </a:rPr>
              <a:t>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joyeu</a:t>
            </a:r>
            <a:r>
              <a:rPr lang="fr-FR" sz="1600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sz="1600" dirty="0" err="1">
                <a:latin typeface="Script cole" panose="00000400000000000000" pitchFamily="2" charset="0"/>
              </a:rPr>
              <a:t>heureu</a:t>
            </a:r>
            <a:r>
              <a:rPr lang="fr-FR" sz="1600" dirty="0">
                <a:latin typeface="Script cole" panose="00000400000000000000" pitchFamily="2" charset="0"/>
              </a:rPr>
              <a:t>......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5FEB7E7-7250-47BD-DAD0-CA8CB425D824}"/>
              </a:ext>
            </a:extLst>
          </p:cNvPr>
          <p:cNvCxnSpPr/>
          <p:nvPr/>
        </p:nvCxnSpPr>
        <p:spPr>
          <a:xfrm>
            <a:off x="1676056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38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Jaune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11/13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F3BE9D0-89FA-4D9A-0860-B0F85C26E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655EE19-2257-62CB-39B0-829EB1300A8C}"/>
              </a:ext>
            </a:extLst>
          </p:cNvPr>
          <p:cNvGrpSpPr/>
          <p:nvPr/>
        </p:nvGrpSpPr>
        <p:grpSpPr>
          <a:xfrm>
            <a:off x="186432" y="3695497"/>
            <a:ext cx="6411275" cy="339517"/>
            <a:chOff x="186432" y="1622805"/>
            <a:chExt cx="6411275" cy="33951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08792D6-4495-7239-9341-AA5C33302476}"/>
                </a:ext>
              </a:extLst>
            </p:cNvPr>
            <p:cNvSpPr txBox="1"/>
            <p:nvPr/>
          </p:nvSpPr>
          <p:spPr>
            <a:xfrm>
              <a:off x="444675" y="1622805"/>
              <a:ext cx="6153032" cy="339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correctement le son /o/ dans les mots: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C81EF2-AD90-8FC5-81E1-6DBB31FA71F6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CEED47D-030C-19A8-2988-1A0535020581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B953169-2F45-6D0A-D92B-FBFF4AD07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4B6002E-711E-8D49-7301-4316DF2ECF58}"/>
              </a:ext>
            </a:extLst>
          </p:cNvPr>
          <p:cNvSpPr txBox="1"/>
          <p:nvPr/>
        </p:nvSpPr>
        <p:spPr>
          <a:xfrm>
            <a:off x="5193072" y="4398160"/>
            <a:ext cx="1109599" cy="4448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bur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cad.....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chât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bat.....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rid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chap.....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gât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tabl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1BF4761-C96F-FF1C-4785-A9EBF750EB91}"/>
              </a:ext>
            </a:extLst>
          </p:cNvPr>
          <p:cNvSpPr txBox="1"/>
          <p:nvPr/>
        </p:nvSpPr>
        <p:spPr>
          <a:xfrm>
            <a:off x="460752" y="4414703"/>
            <a:ext cx="1213794" cy="278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.....tour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ssi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trefois</a:t>
            </a:r>
            <a:endParaRPr lang="fr-FR" dirty="0">
              <a:latin typeface="Script cole" panose="00000400000000000000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B1BF43-390C-D50E-028A-B3EDE4E63554}"/>
              </a:ext>
            </a:extLst>
          </p:cNvPr>
          <p:cNvSpPr txBox="1"/>
          <p:nvPr/>
        </p:nvSpPr>
        <p:spPr>
          <a:xfrm>
            <a:off x="2941545" y="4398160"/>
            <a:ext cx="1101584" cy="3340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g.....</a:t>
            </a:r>
            <a:r>
              <a:rPr lang="fr-FR" dirty="0" err="1">
                <a:latin typeface="Script cole" panose="00000400000000000000" pitchFamily="2" charset="0"/>
              </a:rPr>
              <a:t>che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ch.....d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f.....x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j.....ne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p.....</a:t>
            </a:r>
            <a:r>
              <a:rPr lang="fr-FR" dirty="0" err="1">
                <a:latin typeface="Script cole" panose="00000400000000000000" pitchFamily="2" charset="0"/>
              </a:rPr>
              <a:t>vre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f.....te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E3FFAEF-CDAB-7706-5FBD-4535A6CF322E}"/>
              </a:ext>
            </a:extLst>
          </p:cNvPr>
          <p:cNvCxnSpPr/>
          <p:nvPr/>
        </p:nvCxnSpPr>
        <p:spPr>
          <a:xfrm>
            <a:off x="2226365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0C2F3B1-22EE-7AB5-5580-8B040AE08108}"/>
              </a:ext>
            </a:extLst>
          </p:cNvPr>
          <p:cNvCxnSpPr/>
          <p:nvPr/>
        </p:nvCxnSpPr>
        <p:spPr>
          <a:xfrm>
            <a:off x="4625008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5B9C6-E884-3682-7430-0843AA8D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6311A8C0-5A9A-034C-0FA0-12108429F0F7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ED74A1-0366-E9F4-569A-0AA30B54D58C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55C48E3F-494C-A2F8-AD26-FC4FF00572C9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7A2EBBB9-F7EC-1A2E-02CE-EAEB627B1C47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CBE0AAD-33AC-5017-C512-E6E7F41EE7A5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5D18639-D710-D858-2EB6-5F245D715118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258BE85-8450-9A10-4035-B2AEEF60EF1F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Jaune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FC07A8DB-0456-12D3-0D1B-4E1082F58A7C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11/13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1057FF9-232F-7DB1-1F43-E6C1EF4CB3F7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566FAE7A-6BA8-8822-2D7D-4B6BF07DDE15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07ED7FA-DABC-1ADC-A521-B82707FDE2D9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1C61A45-0C66-E6E8-6E6B-82560946D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198113E-80B3-7AB6-2020-8DBC3552095E}"/>
              </a:ext>
            </a:extLst>
          </p:cNvPr>
          <p:cNvGrpSpPr/>
          <p:nvPr/>
        </p:nvGrpSpPr>
        <p:grpSpPr>
          <a:xfrm>
            <a:off x="186432" y="3695497"/>
            <a:ext cx="6411275" cy="339517"/>
            <a:chOff x="186432" y="1622805"/>
            <a:chExt cx="6411275" cy="33951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7C960EB-B9B9-3903-C3D9-7EDEF1871B9A}"/>
                </a:ext>
              </a:extLst>
            </p:cNvPr>
            <p:cNvSpPr txBox="1"/>
            <p:nvPr/>
          </p:nvSpPr>
          <p:spPr>
            <a:xfrm>
              <a:off x="444675" y="1622805"/>
              <a:ext cx="6153032" cy="339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correctement le son /o/ dans les mots: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E8292D1-83DF-C142-580E-3CDF102E65D8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FC47EA22-C39B-15EA-3212-A59760529D6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4AD61C0-4437-E6F7-444B-ECD7026D8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6898752-F636-CDB9-388C-80F8A1AABD7C}"/>
              </a:ext>
            </a:extLst>
          </p:cNvPr>
          <p:cNvSpPr txBox="1"/>
          <p:nvPr/>
        </p:nvSpPr>
        <p:spPr>
          <a:xfrm>
            <a:off x="2966391" y="4257336"/>
            <a:ext cx="1109599" cy="4448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bur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cad.....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chât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bat.....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rid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chap.....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gât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tabl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17D69A-61ED-CB37-2D95-E453DE316E33}"/>
              </a:ext>
            </a:extLst>
          </p:cNvPr>
          <p:cNvSpPr txBox="1"/>
          <p:nvPr/>
        </p:nvSpPr>
        <p:spPr>
          <a:xfrm>
            <a:off x="5174027" y="4347689"/>
            <a:ext cx="1213794" cy="278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.....tour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ssi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trefois</a:t>
            </a:r>
            <a:endParaRPr lang="fr-FR" dirty="0">
              <a:latin typeface="Script cole" panose="00000400000000000000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AAEB8B-9D4D-ECB4-5A01-EB0546BE4B9C}"/>
              </a:ext>
            </a:extLst>
          </p:cNvPr>
          <p:cNvSpPr txBox="1"/>
          <p:nvPr/>
        </p:nvSpPr>
        <p:spPr>
          <a:xfrm>
            <a:off x="532637" y="4414703"/>
            <a:ext cx="1101584" cy="3340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g.....</a:t>
            </a:r>
            <a:r>
              <a:rPr lang="fr-FR" dirty="0" err="1">
                <a:latin typeface="Script cole" panose="00000400000000000000" pitchFamily="2" charset="0"/>
              </a:rPr>
              <a:t>che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ch.....d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f.....x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j.....ne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p.....</a:t>
            </a:r>
            <a:r>
              <a:rPr lang="fr-FR" dirty="0" err="1">
                <a:latin typeface="Script cole" panose="00000400000000000000" pitchFamily="2" charset="0"/>
              </a:rPr>
              <a:t>vre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f.....te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33046F4-0480-4B21-8B32-C57D5D204F72}"/>
              </a:ext>
            </a:extLst>
          </p:cNvPr>
          <p:cNvCxnSpPr/>
          <p:nvPr/>
        </p:nvCxnSpPr>
        <p:spPr>
          <a:xfrm>
            <a:off x="2226365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985AA15-6803-B1EE-5091-9A8BE6380F2C}"/>
              </a:ext>
            </a:extLst>
          </p:cNvPr>
          <p:cNvCxnSpPr/>
          <p:nvPr/>
        </p:nvCxnSpPr>
        <p:spPr>
          <a:xfrm>
            <a:off x="4625008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566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9C59D-C60F-F964-5A47-71DCC09E7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DDBF27A9-A0E9-95EF-3A5D-B32F0A615E9F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273C04-EEB0-37EC-ED35-84CFC024B726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D9688BCE-B163-030D-7550-541719AE35BB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F6A0D89F-6A8A-FFC8-53AC-8C2BBDA50421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58ED5B4-E9C0-AB48-D700-A4DDDE7B33B3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77C52C0E-6E67-2443-40FC-A2AC75435899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BEF7400-687F-EC3A-D91E-212FEA24088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Jaune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2C592CD0-9A41-9961-1CF6-D88E6165D1EB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11/13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4CED4A-3FE0-1544-0543-9D3599FD2A63}"/>
              </a:ext>
            </a:extLst>
          </p:cNvPr>
          <p:cNvGrpSpPr/>
          <p:nvPr/>
        </p:nvGrpSpPr>
        <p:grpSpPr>
          <a:xfrm>
            <a:off x="140424" y="11627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A0FC5DD0-9C1B-A711-E4BC-FB049C2519D7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51459E5-FA98-F55C-FABE-BCC81720A88C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58DBD63-FAEE-9131-4FB4-C29CA9DDE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1F6980D-5027-B061-B2C6-12780D5825F1}"/>
              </a:ext>
            </a:extLst>
          </p:cNvPr>
          <p:cNvGrpSpPr/>
          <p:nvPr/>
        </p:nvGrpSpPr>
        <p:grpSpPr>
          <a:xfrm>
            <a:off x="186432" y="3695497"/>
            <a:ext cx="6411275" cy="339517"/>
            <a:chOff x="186432" y="1622805"/>
            <a:chExt cx="6411275" cy="33951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609B77D-A5B6-A021-CF03-F07C94D5B4AC}"/>
                </a:ext>
              </a:extLst>
            </p:cNvPr>
            <p:cNvSpPr txBox="1"/>
            <p:nvPr/>
          </p:nvSpPr>
          <p:spPr>
            <a:xfrm>
              <a:off x="444675" y="1622805"/>
              <a:ext cx="6153032" cy="339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correctement le son /o/ dans les mots: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eau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AE5256A-0435-4ED1-8AC1-98C06369402E}"/>
                </a:ext>
              </a:extLst>
            </p:cNvPr>
            <p:cNvSpPr txBox="1"/>
            <p:nvPr/>
          </p:nvSpPr>
          <p:spPr>
            <a:xfrm>
              <a:off x="186432" y="1643284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5D7756AF-14A8-7F6F-4E05-3FCB49001331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8DD86F9-0F95-1AE5-F88D-C6C6E8C35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58CEE9D-60BD-B19D-06E3-7C7BD934352F}"/>
              </a:ext>
            </a:extLst>
          </p:cNvPr>
          <p:cNvSpPr txBox="1"/>
          <p:nvPr/>
        </p:nvSpPr>
        <p:spPr>
          <a:xfrm>
            <a:off x="566457" y="4208808"/>
            <a:ext cx="1109599" cy="4448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bur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cad.....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chât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bat.....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rid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chap.....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gât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 err="1">
                <a:latin typeface="Script cole" panose="00000400000000000000" pitchFamily="2" charset="0"/>
              </a:rPr>
              <a:t>tabl</a:t>
            </a:r>
            <a:r>
              <a:rPr lang="fr-FR" dirty="0">
                <a:latin typeface="Script cole" panose="00000400000000000000" pitchFamily="2" charset="0"/>
              </a:rPr>
              <a:t>.....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F2F3EB-A0FD-6C03-6F58-6D0FE66C3C39}"/>
              </a:ext>
            </a:extLst>
          </p:cNvPr>
          <p:cNvSpPr txBox="1"/>
          <p:nvPr/>
        </p:nvSpPr>
        <p:spPr>
          <a:xfrm>
            <a:off x="2946334" y="4379100"/>
            <a:ext cx="1213794" cy="278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.....tour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ssi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.....</a:t>
            </a:r>
            <a:r>
              <a:rPr lang="fr-FR" dirty="0" err="1">
                <a:latin typeface="Script cole" panose="00000400000000000000" pitchFamily="2" charset="0"/>
              </a:rPr>
              <a:t>trefois</a:t>
            </a:r>
            <a:endParaRPr lang="fr-FR" dirty="0">
              <a:latin typeface="Script cole" panose="00000400000000000000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C3FD2D-3D59-B9C5-718E-6DFC0072C89D}"/>
              </a:ext>
            </a:extLst>
          </p:cNvPr>
          <p:cNvSpPr txBox="1"/>
          <p:nvPr/>
        </p:nvSpPr>
        <p:spPr>
          <a:xfrm>
            <a:off x="5072199" y="4268051"/>
            <a:ext cx="1101584" cy="3340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g.....</a:t>
            </a:r>
            <a:r>
              <a:rPr lang="fr-FR" dirty="0" err="1">
                <a:latin typeface="Script cole" panose="00000400000000000000" pitchFamily="2" charset="0"/>
              </a:rPr>
              <a:t>che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ch.....d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f.....x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j.....ne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p.....</a:t>
            </a:r>
            <a:r>
              <a:rPr lang="fr-FR" dirty="0" err="1">
                <a:latin typeface="Script cole" panose="00000400000000000000" pitchFamily="2" charset="0"/>
              </a:rPr>
              <a:t>vre</a:t>
            </a:r>
            <a:endParaRPr lang="fr-FR" dirty="0">
              <a:latin typeface="Script cole" panose="000004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latin typeface="Script cole" panose="00000400000000000000" pitchFamily="2" charset="0"/>
              </a:rPr>
              <a:t>f.....te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8FE1C01-C0D8-1A33-712F-71E2A76E8D01}"/>
              </a:ext>
            </a:extLst>
          </p:cNvPr>
          <p:cNvCxnSpPr/>
          <p:nvPr/>
        </p:nvCxnSpPr>
        <p:spPr>
          <a:xfrm>
            <a:off x="2226365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2C20ABC-96AD-6D9F-F47F-D9521C467B1E}"/>
              </a:ext>
            </a:extLst>
          </p:cNvPr>
          <p:cNvCxnSpPr/>
          <p:nvPr/>
        </p:nvCxnSpPr>
        <p:spPr>
          <a:xfrm>
            <a:off x="4625008" y="4208808"/>
            <a:ext cx="0" cy="402983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92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Orange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0B52441-3671-D138-046A-4715F5BEB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5F1455-5A11-F245-6BE5-D3C6DABCA271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91F38E-90EC-7D2B-CBDE-6E2E28986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B38EA8-5324-A583-0F37-7A39882669B3}"/>
              </a:ext>
            </a:extLst>
          </p:cNvPr>
          <p:cNvGrpSpPr/>
          <p:nvPr/>
        </p:nvGrpSpPr>
        <p:grpSpPr>
          <a:xfrm>
            <a:off x="186432" y="877647"/>
            <a:ext cx="6411275" cy="330603"/>
            <a:chOff x="186432" y="769697"/>
            <a:chExt cx="6411275" cy="33060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31EE1D2-C142-8E7D-900F-3C29726D4152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117D95E-1680-BDF6-A698-526FB6D0F308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FF2112-8FF5-51BD-19B0-06BB9CDFA29D}"/>
              </a:ext>
            </a:extLst>
          </p:cNvPr>
          <p:cNvGrpSpPr/>
          <p:nvPr/>
        </p:nvGrpSpPr>
        <p:grpSpPr>
          <a:xfrm>
            <a:off x="140424" y="1257973"/>
            <a:ext cx="6400563" cy="2338842"/>
            <a:chOff x="140424" y="1162723"/>
            <a:chExt cx="6400563" cy="233884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ADD0915-77A8-05EB-1EAB-689B58E4F262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6C2E18F-1ED6-6BAE-1463-2FDA84A882E7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41AD999-2943-01E3-2389-567C450CA50A}"/>
              </a:ext>
            </a:extLst>
          </p:cNvPr>
          <p:cNvGrpSpPr/>
          <p:nvPr/>
        </p:nvGrpSpPr>
        <p:grpSpPr>
          <a:xfrm>
            <a:off x="186432" y="3754108"/>
            <a:ext cx="6671568" cy="607602"/>
            <a:chOff x="186432" y="3519158"/>
            <a:chExt cx="6671568" cy="607602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550A21-7FEE-1CB3-6520-D7FC18D2E674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609414B-F7D4-B7D5-4CEE-FCA0EE5C9AC4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3544222-8AF0-857C-C9F1-F20D1F5E35F1}"/>
              </a:ext>
            </a:extLst>
          </p:cNvPr>
          <p:cNvSpPr txBox="1"/>
          <p:nvPr/>
        </p:nvSpPr>
        <p:spPr>
          <a:xfrm>
            <a:off x="432464" y="5013879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plus souvent « ....... », surtout pour les verbes.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B8C054-681D-6296-F78D-99D59DA6CCD1}"/>
              </a:ext>
            </a:extLst>
          </p:cNvPr>
          <p:cNvSpPr txBox="1"/>
          <p:nvPr/>
        </p:nvSpPr>
        <p:spPr>
          <a:xfrm>
            <a:off x="432464" y="5833337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Quand il y a </a:t>
            </a:r>
            <a:r>
              <a:rPr lang="fr-FR" sz="1400" b="1" u="sng" dirty="0">
                <a:latin typeface="Script cole" panose="00000400000000000000" pitchFamily="2" charset="0"/>
              </a:rPr>
              <a:t>deux fois le son /an/ </a:t>
            </a:r>
            <a:r>
              <a:rPr lang="fr-FR" sz="1400" dirty="0">
                <a:latin typeface="Script cole" panose="00000400000000000000" pitchFamily="2" charset="0"/>
              </a:rPr>
              <a:t>dans un mot, on écrit d’abord « ........ » puis « ........ ».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9BD62F-1F00-4938-999D-A154DEEBC226}"/>
              </a:ext>
            </a:extLst>
          </p:cNvPr>
          <p:cNvSpPr txBox="1"/>
          <p:nvPr/>
        </p:nvSpPr>
        <p:spPr>
          <a:xfrm>
            <a:off x="432464" y="4194421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« .......... » ou « .......... » mais il y a presque toujours un « ......... » comme lettre muette.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E9DCCF-709B-1661-4299-0B49B59D4720}"/>
              </a:ext>
            </a:extLst>
          </p:cNvPr>
          <p:cNvGrpSpPr/>
          <p:nvPr/>
        </p:nvGrpSpPr>
        <p:grpSpPr>
          <a:xfrm>
            <a:off x="186432" y="6826887"/>
            <a:ext cx="6642414" cy="2101774"/>
            <a:chOff x="186432" y="6598287"/>
            <a:chExt cx="6642414" cy="2101774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2D9BE6F-0996-D9A4-E4F9-B7B4EFD4EC21}"/>
                </a:ext>
              </a:extLst>
            </p:cNvPr>
            <p:cNvGrpSpPr/>
            <p:nvPr/>
          </p:nvGrpSpPr>
          <p:grpSpPr>
            <a:xfrm>
              <a:off x="186432" y="6598287"/>
              <a:ext cx="6642414" cy="360694"/>
              <a:chOff x="186432" y="1839545"/>
              <a:chExt cx="6642414" cy="360694"/>
            </a:xfrm>
          </p:grpSpPr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2968863-A146-C01A-506A-7FA21700E352}"/>
                  </a:ext>
                </a:extLst>
              </p:cNvPr>
              <p:cNvSpPr txBox="1"/>
              <p:nvPr/>
            </p:nvSpPr>
            <p:spPr>
              <a:xfrm>
                <a:off x="473827" y="18395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/an/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an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859E32E3-F396-AA2B-E257-B307E75460EF}"/>
                  </a:ext>
                </a:extLst>
              </p:cNvPr>
              <p:cNvSpPr txBox="1"/>
              <p:nvPr/>
            </p:nvSpPr>
            <p:spPr>
              <a:xfrm>
                <a:off x="186432" y="18972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D8AAA04-460C-9D52-9D50-EFCE196C50E8}"/>
                </a:ext>
              </a:extLst>
            </p:cNvPr>
            <p:cNvSpPr txBox="1"/>
            <p:nvPr/>
          </p:nvSpPr>
          <p:spPr>
            <a:xfrm>
              <a:off x="374235" y="6943042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c ........tine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v........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f........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tôme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E342B3B-ECC5-FC30-1BC9-B6E602B52BDC}"/>
                </a:ext>
              </a:extLst>
            </p:cNvPr>
            <p:cNvSpPr txBox="1"/>
            <p:nvPr/>
          </p:nvSpPr>
          <p:spPr>
            <a:xfrm>
              <a:off x="2458165" y="6943042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........tourer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mél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g ........t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or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F5AA1D3-42DA-FD17-3E09-CEF0697C2E57}"/>
                </a:ext>
              </a:extLst>
            </p:cNvPr>
            <p:cNvSpPr txBox="1"/>
            <p:nvPr/>
          </p:nvSpPr>
          <p:spPr>
            <a:xfrm>
              <a:off x="4542095" y="6900341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p ........talon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tretenir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p........d ........t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9FB62CB6-ABD2-68EA-7D37-A4576FDACA59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39315D7D-AF42-5776-5359-9EFB03560742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A265EB6A-327D-1E43-0E15-4F5CDDB3677B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3795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Orange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355357F-3AE8-169B-4D88-3B98468C2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8732AF4-3C3D-A22F-5968-18EAAC390174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39E28FA-0211-7581-17AB-B89B249D0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110E393-DDA1-A884-98D7-0FC00C9D74B5}"/>
              </a:ext>
            </a:extLst>
          </p:cNvPr>
          <p:cNvGrpSpPr/>
          <p:nvPr/>
        </p:nvGrpSpPr>
        <p:grpSpPr>
          <a:xfrm>
            <a:off x="186432" y="877647"/>
            <a:ext cx="6411275" cy="330603"/>
            <a:chOff x="186432" y="769697"/>
            <a:chExt cx="6411275" cy="33060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9D26DE0-CDD6-B277-80E3-882C1FA65CCB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13008D5-CD25-D60E-9BDE-6C49F66D31C3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3884C6-B543-8E50-9855-A70FBA4BA704}"/>
              </a:ext>
            </a:extLst>
          </p:cNvPr>
          <p:cNvGrpSpPr/>
          <p:nvPr/>
        </p:nvGrpSpPr>
        <p:grpSpPr>
          <a:xfrm>
            <a:off x="140424" y="1257973"/>
            <a:ext cx="6400563" cy="2338842"/>
            <a:chOff x="140424" y="1162723"/>
            <a:chExt cx="6400563" cy="233884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E3A6CF0-0259-4F97-A9A4-8DA0A216D6D9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A0D5B2C-FE99-EB1C-C76E-F81CF9EFFA24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26FFC4E-A72C-77C1-C968-C4DF08D6E59E}"/>
              </a:ext>
            </a:extLst>
          </p:cNvPr>
          <p:cNvGrpSpPr/>
          <p:nvPr/>
        </p:nvGrpSpPr>
        <p:grpSpPr>
          <a:xfrm>
            <a:off x="186432" y="3754108"/>
            <a:ext cx="6671568" cy="607602"/>
            <a:chOff x="186432" y="3519158"/>
            <a:chExt cx="6671568" cy="60760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6627DFD-DDAD-E13D-AD6B-BE2F40EDBA40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A5F84ED-3922-E90F-7B78-B35CDBABCAD2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5A623A19-7CF8-659F-C0B5-3CC2B89D4253}"/>
              </a:ext>
            </a:extLst>
          </p:cNvPr>
          <p:cNvSpPr txBox="1"/>
          <p:nvPr/>
        </p:nvSpPr>
        <p:spPr>
          <a:xfrm>
            <a:off x="432464" y="4251102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plus souvent « ....... », surtout pour les verbes.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019B7DF-19F0-27B4-3EA5-1C0BB4ABE9D3}"/>
              </a:ext>
            </a:extLst>
          </p:cNvPr>
          <p:cNvSpPr txBox="1"/>
          <p:nvPr/>
        </p:nvSpPr>
        <p:spPr>
          <a:xfrm>
            <a:off x="432464" y="5921252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Quand il y a </a:t>
            </a:r>
            <a:r>
              <a:rPr lang="fr-FR" sz="1400" b="1" u="sng" dirty="0">
                <a:latin typeface="Script cole" panose="00000400000000000000" pitchFamily="2" charset="0"/>
              </a:rPr>
              <a:t>deux fois le son /an/ </a:t>
            </a:r>
            <a:r>
              <a:rPr lang="fr-FR" sz="1400" dirty="0">
                <a:latin typeface="Script cole" panose="00000400000000000000" pitchFamily="2" charset="0"/>
              </a:rPr>
              <a:t>dans un mot, on écrit d’abord « ........ » puis « ........ ».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CAA467-52DC-8D4E-D6AC-D389157A423D}"/>
              </a:ext>
            </a:extLst>
          </p:cNvPr>
          <p:cNvSpPr txBox="1"/>
          <p:nvPr/>
        </p:nvSpPr>
        <p:spPr>
          <a:xfrm>
            <a:off x="432464" y="5086177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« .......... » ou « .......... » mais il y a presque toujours un « ......... » comme lettre muette.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909D8EE-3E15-C4FD-8438-17E48A4AFEF7}"/>
              </a:ext>
            </a:extLst>
          </p:cNvPr>
          <p:cNvGrpSpPr/>
          <p:nvPr/>
        </p:nvGrpSpPr>
        <p:grpSpPr>
          <a:xfrm>
            <a:off x="186432" y="6826887"/>
            <a:ext cx="6642414" cy="2101774"/>
            <a:chOff x="186432" y="6598287"/>
            <a:chExt cx="6642414" cy="210177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C36965B-6D3A-D791-87E1-00627A14D77B}"/>
                </a:ext>
              </a:extLst>
            </p:cNvPr>
            <p:cNvGrpSpPr/>
            <p:nvPr/>
          </p:nvGrpSpPr>
          <p:grpSpPr>
            <a:xfrm>
              <a:off x="186432" y="6598287"/>
              <a:ext cx="6642414" cy="360694"/>
              <a:chOff x="186432" y="1839545"/>
              <a:chExt cx="6642414" cy="360694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7B6A8FD-7CAC-A4A8-D0A3-55F21074621E}"/>
                  </a:ext>
                </a:extLst>
              </p:cNvPr>
              <p:cNvSpPr txBox="1"/>
              <p:nvPr/>
            </p:nvSpPr>
            <p:spPr>
              <a:xfrm>
                <a:off x="473827" y="18395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/an/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an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5F9B7AE-528C-228A-CB92-52E802B7FCBB}"/>
                  </a:ext>
                </a:extLst>
              </p:cNvPr>
              <p:cNvSpPr txBox="1"/>
              <p:nvPr/>
            </p:nvSpPr>
            <p:spPr>
              <a:xfrm>
                <a:off x="186432" y="18972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292E2B1-5949-84A1-064C-D2CD331B66B2}"/>
                </a:ext>
              </a:extLst>
            </p:cNvPr>
            <p:cNvSpPr txBox="1"/>
            <p:nvPr/>
          </p:nvSpPr>
          <p:spPr>
            <a:xfrm>
              <a:off x="374235" y="6943042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v........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mél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tretenir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B7ECE10-6A28-90E8-64D9-DE66EE9E7BDD}"/>
                </a:ext>
              </a:extLst>
            </p:cNvPr>
            <p:cNvSpPr txBox="1"/>
            <p:nvPr/>
          </p:nvSpPr>
          <p:spPr>
            <a:xfrm>
              <a:off x="2458165" y="6943042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f........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tôme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g ........t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c ........tine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or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7248A2F-D2F2-C1D9-1474-30CDD31C4947}"/>
                </a:ext>
              </a:extLst>
            </p:cNvPr>
            <p:cNvSpPr txBox="1"/>
            <p:nvPr/>
          </p:nvSpPr>
          <p:spPr>
            <a:xfrm>
              <a:off x="4542095" y="6900341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........tourer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p ........talon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rep........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v........d........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1204E29-7AA3-D4BB-A895-B096F138095F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A6310677-3D2C-8B91-93F8-879C5DBA7527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DBEC3FF2-78F1-91CF-8A7D-3948ACB3165A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5105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87764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Orange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25797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FCAE383-AB0E-602C-86FB-804A2A50B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D01DA4B-BC17-E866-32D5-E4041EC31DB4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871E8D-D90C-42A4-A480-9BE1B5B54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A59207A-4792-3001-0414-AD7600535AE8}"/>
              </a:ext>
            </a:extLst>
          </p:cNvPr>
          <p:cNvGrpSpPr/>
          <p:nvPr/>
        </p:nvGrpSpPr>
        <p:grpSpPr>
          <a:xfrm>
            <a:off x="186432" y="3754108"/>
            <a:ext cx="6671568" cy="607602"/>
            <a:chOff x="186432" y="3519158"/>
            <a:chExt cx="6671568" cy="60760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6881935-802A-51BE-8385-3ED075B71F78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en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an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6361275-01CD-4261-BBB2-56AB82081B3E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151F7AE-4C60-E162-35F5-E9B748882DFA}"/>
              </a:ext>
            </a:extLst>
          </p:cNvPr>
          <p:cNvSpPr txBox="1"/>
          <p:nvPr/>
        </p:nvSpPr>
        <p:spPr>
          <a:xfrm>
            <a:off x="432464" y="5013879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plus souvent « ....... », surtout pour les verbes.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CA96ED-F77B-5938-9DC5-D4B4963B3616}"/>
              </a:ext>
            </a:extLst>
          </p:cNvPr>
          <p:cNvSpPr txBox="1"/>
          <p:nvPr/>
        </p:nvSpPr>
        <p:spPr>
          <a:xfrm>
            <a:off x="420547" y="4178804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Quand il y a </a:t>
            </a:r>
            <a:r>
              <a:rPr lang="fr-FR" sz="1400" b="1" u="sng" dirty="0">
                <a:latin typeface="Script cole" panose="00000400000000000000" pitchFamily="2" charset="0"/>
              </a:rPr>
              <a:t>deux fois le son /an/ </a:t>
            </a:r>
            <a:r>
              <a:rPr lang="fr-FR" sz="1400" dirty="0">
                <a:latin typeface="Script cole" panose="00000400000000000000" pitchFamily="2" charset="0"/>
              </a:rPr>
              <a:t>dans un mot, on écrit d’abord « ........ » puis « ........ ».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F18097-0DE7-4414-EC3F-065063A16050}"/>
              </a:ext>
            </a:extLst>
          </p:cNvPr>
          <p:cNvSpPr txBox="1"/>
          <p:nvPr/>
        </p:nvSpPr>
        <p:spPr>
          <a:xfrm>
            <a:off x="432464" y="5848954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d’un mot</a:t>
            </a:r>
            <a:r>
              <a:rPr lang="fr-FR" sz="1400" dirty="0">
                <a:latin typeface="Script cole" panose="00000400000000000000" pitchFamily="2" charset="0"/>
              </a:rPr>
              <a:t>, le son /an/ s’écrit « .......... » ou « .......... » mais il y a presque toujours un « ......... » comme lettre muette.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1E66CD-C969-92C4-F369-7D76F8C26F41}"/>
              </a:ext>
            </a:extLst>
          </p:cNvPr>
          <p:cNvGrpSpPr/>
          <p:nvPr/>
        </p:nvGrpSpPr>
        <p:grpSpPr>
          <a:xfrm>
            <a:off x="186432" y="6826887"/>
            <a:ext cx="6642414" cy="2101774"/>
            <a:chOff x="186432" y="6598287"/>
            <a:chExt cx="6642414" cy="210177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AB97CD7-8961-29F1-79C4-2883CF3DC950}"/>
                </a:ext>
              </a:extLst>
            </p:cNvPr>
            <p:cNvGrpSpPr/>
            <p:nvPr/>
          </p:nvGrpSpPr>
          <p:grpSpPr>
            <a:xfrm>
              <a:off x="186432" y="6598287"/>
              <a:ext cx="6642414" cy="360694"/>
              <a:chOff x="186432" y="1839545"/>
              <a:chExt cx="6642414" cy="360694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B7069AB-CCC5-310D-E549-481F5651A0F7}"/>
                  </a:ext>
                </a:extLst>
              </p:cNvPr>
              <p:cNvSpPr txBox="1"/>
              <p:nvPr/>
            </p:nvSpPr>
            <p:spPr>
              <a:xfrm>
                <a:off x="473827" y="18395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/an/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an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en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em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D507CCA-4571-28A6-EAB3-442B927A3F78}"/>
                  </a:ext>
                </a:extLst>
              </p:cNvPr>
              <p:cNvSpPr txBox="1"/>
              <p:nvPr/>
            </p:nvSpPr>
            <p:spPr>
              <a:xfrm>
                <a:off x="186432" y="18972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266CE6A-E633-7D85-2909-A20B2BF1B430}"/>
                </a:ext>
              </a:extLst>
            </p:cNvPr>
            <p:cNvSpPr txBox="1"/>
            <p:nvPr/>
          </p:nvSpPr>
          <p:spPr>
            <a:xfrm>
              <a:off x="374235" y="6943042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........tourer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p ........talon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f........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tôme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g ........t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D803A7A-76A0-B1C3-5DF8-E887B4414A6D}"/>
                </a:ext>
              </a:extLst>
            </p:cNvPr>
            <p:cNvSpPr txBox="1"/>
            <p:nvPr/>
          </p:nvSpPr>
          <p:spPr>
            <a:xfrm>
              <a:off x="2458165" y="6943042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c ........tine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tretenir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or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2E1049D-028F-5462-7681-5D83A8547DD8}"/>
                </a:ext>
              </a:extLst>
            </p:cNvPr>
            <p:cNvSpPr txBox="1"/>
            <p:nvPr/>
          </p:nvSpPr>
          <p:spPr>
            <a:xfrm>
              <a:off x="4542095" y="6900341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v........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mél 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compr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........f........t</a:t>
              </a: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EDA77B7-FF22-B172-42B4-76FE72C91D74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EF57E03C-AFFB-FD3C-6C60-72D14EB19F73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DB837C3-98C5-E638-E36A-3BC4FFE928C4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2006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107449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467523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6087445-CFEA-3D8F-AEB4-E08607FB0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13D6465-BAD3-D6E6-D361-F0CBAF990D01}"/>
              </a:ext>
            </a:extLst>
          </p:cNvPr>
          <p:cNvGrpSpPr/>
          <p:nvPr/>
        </p:nvGrpSpPr>
        <p:grpSpPr>
          <a:xfrm>
            <a:off x="186432" y="6445887"/>
            <a:ext cx="6642414" cy="2254174"/>
            <a:chOff x="186432" y="6445887"/>
            <a:chExt cx="6642414" cy="2254174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AFC0B2BE-4ECB-429D-AFB7-7BA7B206E2D1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FEF8B160-44D1-442E-99CD-30B41F462D21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m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n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F39EA124-A2EA-487C-87E3-D1FE9C270EB1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8DAC43CF-24F0-4655-B970-37664DB67769}"/>
                </a:ext>
              </a:extLst>
            </p:cNvPr>
            <p:cNvSpPr txBox="1"/>
            <p:nvPr/>
          </p:nvSpPr>
          <p:spPr>
            <a:xfrm>
              <a:off x="374235" y="6943042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ti.....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.....te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geoir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.....tourer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0E11318-48CF-7384-EBA4-25C48DA6B4B6}"/>
                </a:ext>
              </a:extLst>
            </p:cNvPr>
            <p:cNvSpPr txBox="1"/>
            <p:nvPr/>
          </p:nvSpPr>
          <p:spPr>
            <a:xfrm>
              <a:off x="2458165" y="6943042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lo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gueur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fra .....boise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épo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trôleur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C973BD-ABC7-4027-7F71-D498B341B16F}"/>
                </a:ext>
              </a:extLst>
            </p:cNvPr>
            <p:cNvSpPr txBox="1"/>
            <p:nvPr/>
          </p:nvSpPr>
          <p:spPr>
            <a:xfrm>
              <a:off x="4542095" y="6900341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.....pignon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.....bon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.....bat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.....se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055ED48-D11E-5955-FC0B-B07B05F625F5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409805B7-FBDF-DAFE-6B15-C19F8D20F922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E82B0423-1A77-E47C-EFCA-5B7957C2606E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EF7CA18-B834-D69E-E358-D68B539F3131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883F7C-3584-1A74-9982-F94A3B1F2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AE0F01D-52CD-B2DD-140B-3E9DE51B8DCE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A636986-C15C-DA2F-354F-FED95403B32C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in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 err="1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ain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F9F1DB5-B60F-2F43-4A34-13D62C154682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40B87A9-7ADE-0A3E-1B82-12BBFBE407EF}"/>
              </a:ext>
            </a:extLst>
          </p:cNvPr>
          <p:cNvSpPr txBox="1"/>
          <p:nvPr/>
        </p:nvSpPr>
        <p:spPr>
          <a:xfrm>
            <a:off x="292764" y="5150080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</a:t>
            </a:r>
            <a:r>
              <a:rPr lang="fr-FR" sz="1400" dirty="0">
                <a:latin typeface="Script cole" panose="00000400000000000000" pitchFamily="2" charset="0"/>
              </a:rPr>
              <a:t>d’un mot, le son /in/ s’écrit plus souvent « ....... ».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29BB16-CAFF-02D0-6C4D-26B47EAAD313}"/>
              </a:ext>
            </a:extLst>
          </p:cNvPr>
          <p:cNvSpPr txBox="1"/>
          <p:nvPr/>
        </p:nvSpPr>
        <p:spPr>
          <a:xfrm>
            <a:off x="280847" y="4509904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d’une seule syllabe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0B6509-3E38-6B75-3984-B445F40B08BC}"/>
              </a:ext>
            </a:extLst>
          </p:cNvPr>
          <p:cNvSpPr txBox="1"/>
          <p:nvPr/>
        </p:nvSpPr>
        <p:spPr>
          <a:xfrm>
            <a:off x="292764" y="5606764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de deux syllabes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</p:spTree>
    <p:extLst>
      <p:ext uri="{BB962C8B-B14F-4D97-AF65-F5344CB8AC3E}">
        <p14:creationId xmlns:p14="http://schemas.microsoft.com/office/powerpoint/2010/main" val="35999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65A8E1-E62D-09DB-0163-6DD4467B8932}"/>
              </a:ext>
            </a:extLst>
          </p:cNvPr>
          <p:cNvGrpSpPr/>
          <p:nvPr/>
        </p:nvGrpSpPr>
        <p:grpSpPr>
          <a:xfrm>
            <a:off x="186432" y="1074497"/>
            <a:ext cx="6411275" cy="330603"/>
            <a:chOff x="186432" y="769697"/>
            <a:chExt cx="6411275" cy="33060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E3D50F6-2014-9DC5-8E79-7BC77229365A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E5D7A07-7319-1DBB-C7C8-9A91D5EDE563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86FDBAD-75E3-B471-B559-4DAC95734A91}"/>
              </a:ext>
            </a:extLst>
          </p:cNvPr>
          <p:cNvGrpSpPr/>
          <p:nvPr/>
        </p:nvGrpSpPr>
        <p:grpSpPr>
          <a:xfrm>
            <a:off x="140424" y="1467523"/>
            <a:ext cx="6400563" cy="2338842"/>
            <a:chOff x="140424" y="1162723"/>
            <a:chExt cx="6400563" cy="233884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1ECB519-6EBC-23D7-7DFB-E212422AA1E7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228367-4ABD-81F6-3B58-2AA2FE8ADF67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45" name="Image 44">
            <a:extLst>
              <a:ext uri="{FF2B5EF4-FFF2-40B4-BE49-F238E27FC236}">
                <a16:creationId xmlns:a16="http://schemas.microsoft.com/office/drawing/2014/main" id="{8FFDAA44-C8F5-296F-ABCC-C0652EA69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1586D57-670C-28A9-73F7-6BFABA0B03A5}"/>
              </a:ext>
            </a:extLst>
          </p:cNvPr>
          <p:cNvGrpSpPr/>
          <p:nvPr/>
        </p:nvGrpSpPr>
        <p:grpSpPr>
          <a:xfrm>
            <a:off x="186432" y="6445887"/>
            <a:ext cx="6642414" cy="2254174"/>
            <a:chOff x="186432" y="6445887"/>
            <a:chExt cx="6642414" cy="22541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EBC666-B8B5-162E-51A9-3EF4CC922603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921E9A2-5927-7199-AC47-3069BC998A42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m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n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82B7EE3-B67E-47E7-403B-BA6577C3C72E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0E1959B-FF17-538D-EF8C-209F89E48599}"/>
                </a:ext>
              </a:extLst>
            </p:cNvPr>
            <p:cNvSpPr txBox="1"/>
            <p:nvPr/>
          </p:nvSpPr>
          <p:spPr>
            <a:xfrm>
              <a:off x="2504814" y="6944516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ti.....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.....te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geoir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mo.....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tagne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2B04F7F-806A-8ABF-52F1-475B1A586E2D}"/>
                </a:ext>
              </a:extLst>
            </p:cNvPr>
            <p:cNvSpPr txBox="1"/>
            <p:nvPr/>
          </p:nvSpPr>
          <p:spPr>
            <a:xfrm>
              <a:off x="4549702" y="6937452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mo.....ture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bier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.....pette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 te.....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F5C689D-E1F6-C456-2134-393FC1688709}"/>
                </a:ext>
              </a:extLst>
            </p:cNvPr>
            <p:cNvSpPr txBox="1"/>
            <p:nvPr/>
          </p:nvSpPr>
          <p:spPr>
            <a:xfrm>
              <a:off x="274435" y="694451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.....pignon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co.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ta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bour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.....se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5D5797D-1BB9-06A4-0A1E-AB61E996F05D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DE4899F3-C08A-C0C2-3E2D-6CDAA6D79304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9F3553F9-4392-50F9-A478-F43444213878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AA2AC1B-78A0-42CF-321A-825AAA922FA8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59E98E9-E99A-80A2-EC50-233B35E03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AA06C0B-F15A-7145-9C46-EC81682C3F63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1EA56A5-F8B7-90C1-E24C-39763BD9B9C1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in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 err="1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ain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0D16760-1632-DD46-39B0-9813B30A4743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813F5CF5-1A27-34B7-B05F-FF53A54FEA27}"/>
              </a:ext>
            </a:extLst>
          </p:cNvPr>
          <p:cNvSpPr txBox="1"/>
          <p:nvPr/>
        </p:nvSpPr>
        <p:spPr>
          <a:xfrm>
            <a:off x="349777" y="5882011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</a:t>
            </a:r>
            <a:r>
              <a:rPr lang="fr-FR" sz="1400" dirty="0">
                <a:latin typeface="Script cole" panose="00000400000000000000" pitchFamily="2" charset="0"/>
              </a:rPr>
              <a:t>d’un mot, le son /in/ s’écrit plus souvent « ....... ».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AD6E8C3-4964-D3F1-9896-4D3D3069BAC6}"/>
              </a:ext>
            </a:extLst>
          </p:cNvPr>
          <p:cNvSpPr txBox="1"/>
          <p:nvPr/>
        </p:nvSpPr>
        <p:spPr>
          <a:xfrm>
            <a:off x="349777" y="5198062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d’une seule syllabe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005A3A8-19B1-B065-94EE-BA5DAB92013E}"/>
              </a:ext>
            </a:extLst>
          </p:cNvPr>
          <p:cNvSpPr txBox="1"/>
          <p:nvPr/>
        </p:nvSpPr>
        <p:spPr>
          <a:xfrm>
            <a:off x="349777" y="4536252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de deux syllabes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</p:spTree>
    <p:extLst>
      <p:ext uri="{BB962C8B-B14F-4D97-AF65-F5344CB8AC3E}">
        <p14:creationId xmlns:p14="http://schemas.microsoft.com/office/powerpoint/2010/main" val="3752010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AFF713-878C-4A63-B825-ABF427DC0551}"/>
              </a:ext>
            </a:extLst>
          </p:cNvPr>
          <p:cNvGrpSpPr/>
          <p:nvPr/>
        </p:nvGrpSpPr>
        <p:grpSpPr>
          <a:xfrm>
            <a:off x="186432" y="1074497"/>
            <a:ext cx="6411275" cy="330603"/>
            <a:chOff x="186432" y="769697"/>
            <a:chExt cx="6411275" cy="33060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FE8183B-9086-3E06-80E9-78350141C1DA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1ADDCBF-081B-28A3-DDF7-9E32BFD499D8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459AEE-7B56-A3E5-F12E-29E789ADFE64}"/>
              </a:ext>
            </a:extLst>
          </p:cNvPr>
          <p:cNvGrpSpPr/>
          <p:nvPr/>
        </p:nvGrpSpPr>
        <p:grpSpPr>
          <a:xfrm>
            <a:off x="140424" y="1467523"/>
            <a:ext cx="6400563" cy="2338842"/>
            <a:chOff x="140424" y="1162723"/>
            <a:chExt cx="6400563" cy="233884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2C11E60-811B-C585-03D9-CD9C29874801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8DBCBE4-B271-B3E0-5C26-56587B670509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9F4401D4-C7A6-A499-7DCC-C4162BE5A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BEDC9B8-C92D-E1BA-2929-9DD1FF4D0D19}"/>
              </a:ext>
            </a:extLst>
          </p:cNvPr>
          <p:cNvGrpSpPr/>
          <p:nvPr/>
        </p:nvGrpSpPr>
        <p:grpSpPr>
          <a:xfrm>
            <a:off x="186432" y="6445887"/>
            <a:ext cx="6642414" cy="2291662"/>
            <a:chOff x="186432" y="6445887"/>
            <a:chExt cx="6642414" cy="229166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301E752-2B76-45AE-6BF6-1CE083CD96E0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BA240B9-38D3-29E4-AA76-DE15393CA398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m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n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69B645E-3AA4-BEE2-9356-3DFBDB722B35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10CDCC7-3DCE-62E8-7261-78015973BB53}"/>
                </a:ext>
              </a:extLst>
            </p:cNvPr>
            <p:cNvSpPr txBox="1"/>
            <p:nvPr/>
          </p:nvSpPr>
          <p:spPr>
            <a:xfrm>
              <a:off x="4564519" y="6964779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ti.....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.....te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geoir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.....te....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95DE267-FE69-8376-3D79-06E99247603B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ca .....pagne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co.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....prendre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épo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trôleur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296EDDC-CD5C-5C74-0055-DDB27841773D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.....pagne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.....bon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po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pier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 .....se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BC1A066-7ED3-F33F-D51A-C052986C0D70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B5C15056-DE4A-D810-066A-7198DF36C43D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2E0F6C30-EBD2-08D6-E078-D0720CC1006E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1A4A628-8190-C0DB-C148-8BB5106A0CF9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0BE0B5-7799-6260-812F-8E36789B6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F148895-3467-7D6B-DF58-CC99B03689B6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E67E414-68BB-24CB-A323-B84379BA07BF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 en écrivant :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in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 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ou 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« 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 err="1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ain</a:t>
              </a:r>
              <a:r>
                <a:rPr lang="fr-FR" sz="1200" b="1" u="sng" dirty="0">
                  <a:highlight>
                    <a:srgbClr val="C0C0C0"/>
                  </a:highlight>
                  <a:latin typeface="Quicksand Bold" pitchFamily="50" charset="0"/>
                  <a:cs typeface="Arial" charset="0"/>
                </a:rPr>
                <a:t> </a:t>
              </a:r>
              <a:r>
                <a:rPr lang="fr-FR" sz="1200" b="1" u="sng" dirty="0">
                  <a:highlight>
                    <a:srgbClr val="C0C0C0"/>
                  </a:highlight>
                  <a:latin typeface="Script cole" panose="00000400000000000000" pitchFamily="2" charset="0"/>
                  <a:cs typeface="Arial" charset="0"/>
                </a:rPr>
                <a:t>»</a:t>
              </a:r>
              <a:r>
                <a:rPr lang="fr-FR" sz="1200" b="1" u="sng" dirty="0">
                  <a:latin typeface="Quicksand Bold" pitchFamily="50" charset="0"/>
                  <a:cs typeface="Arial" charset="0"/>
                </a:rPr>
                <a:t>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DA7DA57-3516-02AF-9A83-0E9A54F734E0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424C24B8-7317-B4B2-A72E-6466A4E97F88}"/>
              </a:ext>
            </a:extLst>
          </p:cNvPr>
          <p:cNvSpPr txBox="1"/>
          <p:nvPr/>
        </p:nvSpPr>
        <p:spPr>
          <a:xfrm>
            <a:off x="342834" y="4575899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</a:t>
            </a:r>
            <a:r>
              <a:rPr lang="fr-FR" sz="1400" dirty="0">
                <a:latin typeface="Script cole" panose="00000400000000000000" pitchFamily="2" charset="0"/>
              </a:rPr>
              <a:t>d’un mot, le son /in/ s’écrit plus souvent « ....... ».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DC5A811-64C9-CD87-F1D8-6A17992F63C5}"/>
              </a:ext>
            </a:extLst>
          </p:cNvPr>
          <p:cNvSpPr txBox="1"/>
          <p:nvPr/>
        </p:nvSpPr>
        <p:spPr>
          <a:xfrm>
            <a:off x="335214" y="5702422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d’une seule syllabe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8AACD24-99B1-9039-9171-B33BC287F636}"/>
              </a:ext>
            </a:extLst>
          </p:cNvPr>
          <p:cNvSpPr txBox="1"/>
          <p:nvPr/>
        </p:nvSpPr>
        <p:spPr>
          <a:xfrm>
            <a:off x="342834" y="5016696"/>
            <a:ext cx="597453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 </a:t>
            </a:r>
            <a:r>
              <a:rPr lang="fr-FR" sz="1400" u="sng" dirty="0">
                <a:latin typeface="Script cole" panose="00000400000000000000" pitchFamily="2" charset="0"/>
              </a:rPr>
              <a:t>de deux syllabes</a:t>
            </a:r>
            <a:r>
              <a:rPr lang="fr-FR" sz="1400" dirty="0">
                <a:latin typeface="Script cole" panose="00000400000000000000" pitchFamily="2" charset="0"/>
              </a:rPr>
              <a:t>, le son /in/ s’écrit le plus souvent « .......... ».</a:t>
            </a:r>
          </a:p>
        </p:txBody>
      </p:sp>
    </p:spTree>
    <p:extLst>
      <p:ext uri="{BB962C8B-B14F-4D97-AF65-F5344CB8AC3E}">
        <p14:creationId xmlns:p14="http://schemas.microsoft.com/office/powerpoint/2010/main" val="3144784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1028111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Rouge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421137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D20768E-1849-22A5-C0CF-181DD9E3F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621888D-365A-8340-8786-7C8988D118DA}"/>
              </a:ext>
            </a:extLst>
          </p:cNvPr>
          <p:cNvGrpSpPr/>
          <p:nvPr/>
        </p:nvGrpSpPr>
        <p:grpSpPr>
          <a:xfrm>
            <a:off x="186432" y="6445887"/>
            <a:ext cx="6642414" cy="2291662"/>
            <a:chOff x="186432" y="6445887"/>
            <a:chExt cx="6642414" cy="229166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8C47FDD-F3DF-5A09-CC17-B9FB50B4D58F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0E74E90-FA1F-D7CC-2012-F21F6533C128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è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D6AFFBB-C01F-74AD-5146-1774F4DC61D3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AFECC3F-C225-6DDF-6254-92EFC5B367FF}"/>
                </a:ext>
              </a:extLst>
            </p:cNvPr>
            <p:cNvSpPr txBox="1"/>
            <p:nvPr/>
          </p:nvSpPr>
          <p:spPr>
            <a:xfrm>
              <a:off x="4564519" y="6964779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paupi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gruy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sident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si....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2E3C0CA-A63B-18A2-FAE7-785EFE3A1195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r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veil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fr.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d.....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tail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r.....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duction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9A776F9-CD2A-1D24-085B-C0B6FC020672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.....me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.....l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r.....unir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apr.....s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B80AFAB-8676-2B22-B104-1A34F49ADE47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6DBBDB2C-54D6-D906-0BCA-6475ABA95FFE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CAD41DF8-24EC-A84C-CEC5-31C602ABFB7C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A33E962-BA92-02C8-3F14-4191BA6ABAD0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FAE226B-694B-2A80-60C1-32FBB6731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9062C8E-2D26-338B-B8A2-682759B013BD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8EFBC16-3842-2636-2FBC-F4FCF2F96DA1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F0317C2-9131-A4FE-DD8C-0F8A661BF487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D6F388F-D7AB-D7C2-04BB-65F13F591EDE}"/>
              </a:ext>
            </a:extLst>
          </p:cNvPr>
          <p:cNvSpPr txBox="1"/>
          <p:nvPr/>
        </p:nvSpPr>
        <p:spPr>
          <a:xfrm>
            <a:off x="342834" y="4575899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 plus souvent « ....... » sauf si la lettre qui suit est un « ...... » ou un « ....... ».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DB6A307-1E21-1340-97C2-F92C57AEF77D}"/>
              </a:ext>
            </a:extLst>
          </p:cNvPr>
          <p:cNvSpPr txBox="1"/>
          <p:nvPr/>
        </p:nvSpPr>
        <p:spPr>
          <a:xfrm>
            <a:off x="342834" y="5396740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 plus souvent « ....... » sauf si c’est 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1439652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Rouge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CCE7710-BB8C-5B14-86CB-F726CB070EE1}"/>
              </a:ext>
            </a:extLst>
          </p:cNvPr>
          <p:cNvGrpSpPr/>
          <p:nvPr/>
        </p:nvGrpSpPr>
        <p:grpSpPr>
          <a:xfrm>
            <a:off x="186432" y="1028111"/>
            <a:ext cx="6411275" cy="330603"/>
            <a:chOff x="186432" y="769697"/>
            <a:chExt cx="6411275" cy="330603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71199F5-260E-309E-91D0-3F927392D798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665AC0D-4575-1856-DB2B-7B4C0E4F8841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60D70DB-F98D-BDBA-B36B-88E0AEA7C31A}"/>
              </a:ext>
            </a:extLst>
          </p:cNvPr>
          <p:cNvGrpSpPr/>
          <p:nvPr/>
        </p:nvGrpSpPr>
        <p:grpSpPr>
          <a:xfrm>
            <a:off x="140424" y="1421137"/>
            <a:ext cx="6400563" cy="2338842"/>
            <a:chOff x="140424" y="1162723"/>
            <a:chExt cx="6400563" cy="2338842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F229B35-88DF-06F4-CDF3-2C86D74B8084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1D68BD3-E483-0A81-56B9-DA652B1E3ACC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81" name="Image 80">
            <a:extLst>
              <a:ext uri="{FF2B5EF4-FFF2-40B4-BE49-F238E27FC236}">
                <a16:creationId xmlns:a16="http://schemas.microsoft.com/office/drawing/2014/main" id="{3296F69A-E72E-A600-55EC-A914E6F0D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2762ED6-8CCD-C7E7-2EEE-177F0A569618}"/>
              </a:ext>
            </a:extLst>
          </p:cNvPr>
          <p:cNvGrpSpPr/>
          <p:nvPr/>
        </p:nvGrpSpPr>
        <p:grpSpPr>
          <a:xfrm>
            <a:off x="186432" y="6445887"/>
            <a:ext cx="6642414" cy="2290188"/>
            <a:chOff x="186432" y="6445887"/>
            <a:chExt cx="6642414" cy="229018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43864CF-D62D-AAE4-D276-6FEE31193D02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E73001-8C30-AF7E-9912-9B1367F10343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è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FEFFB6F-7325-E1D3-80BA-BE17465FA06B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1C3F93-FB0E-F385-BAF5-980B75767FCC}"/>
                </a:ext>
              </a:extLst>
            </p:cNvPr>
            <p:cNvSpPr txBox="1"/>
            <p:nvPr/>
          </p:nvSpPr>
          <p:spPr>
            <a:xfrm>
              <a:off x="4564519" y="6964779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gruy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panth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sant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si....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02567C2-370C-904D-5D25-886B7CECB100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ch.....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fr.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fl.....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diff.....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rence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0E7CA73-4532-A061-A54C-744F4AD43254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sc.....ne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m.....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decin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r.....unir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apr.....s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7CB1AE-A2F7-7E9F-3803-2919DBE06456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C21AD6C-9796-9C7C-5624-D73231C53ABA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53A0FBEC-58E6-156D-C333-CF650D3E4B14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D8DC9E7-11B3-6945-289E-E3F7095DBB0B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40D3C34-37EE-B6B8-066B-F4B97E3D1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2C4164-6EDA-0D27-763A-EAA6FCF3FEE4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D57DBBF-1021-3968-D4D2-C8AAE599F3EC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B327C55-E0BD-739B-AF0D-0EE280C94ED7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F95D0767-B5CA-8558-DFEE-AC321819D332}"/>
              </a:ext>
            </a:extLst>
          </p:cNvPr>
          <p:cNvSpPr txBox="1"/>
          <p:nvPr/>
        </p:nvSpPr>
        <p:spPr>
          <a:xfrm>
            <a:off x="342834" y="4575899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 plus souvent « ....... » sauf si la lettre qui suit est un « ...... » ou un « ....... ».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33918B8-693F-D7B8-40EC-94D496E3EC52}"/>
              </a:ext>
            </a:extLst>
          </p:cNvPr>
          <p:cNvSpPr txBox="1"/>
          <p:nvPr/>
        </p:nvSpPr>
        <p:spPr>
          <a:xfrm>
            <a:off x="342834" y="5396740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s’écrite plus souvent « ....... » sauf si c’est 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106617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Rouge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CBC5DE5-D10C-E9EA-E1EF-1B4DACE6E66E}"/>
              </a:ext>
            </a:extLst>
          </p:cNvPr>
          <p:cNvGrpSpPr/>
          <p:nvPr/>
        </p:nvGrpSpPr>
        <p:grpSpPr>
          <a:xfrm>
            <a:off x="186432" y="1028111"/>
            <a:ext cx="6411275" cy="330603"/>
            <a:chOff x="186432" y="769697"/>
            <a:chExt cx="6411275" cy="33060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E6CD05A-791F-CECA-3D0B-45A60939C0C1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DF9CE1-2289-64A5-87FC-64DDBAF774B6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185F10-23E8-400D-36FE-83CCC8053614}"/>
              </a:ext>
            </a:extLst>
          </p:cNvPr>
          <p:cNvGrpSpPr/>
          <p:nvPr/>
        </p:nvGrpSpPr>
        <p:grpSpPr>
          <a:xfrm>
            <a:off x="140424" y="1421137"/>
            <a:ext cx="6400563" cy="2338842"/>
            <a:chOff x="140424" y="1162723"/>
            <a:chExt cx="6400563" cy="233884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0E46299-D700-571A-E2B8-241D82D14C09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0F8C654-7E3A-2CF4-A178-23D49B6D1BD2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B1083B73-53BD-1D2F-6518-079F92736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A6AC3F2-3ED4-89F9-4805-C29B8163978C}"/>
              </a:ext>
            </a:extLst>
          </p:cNvPr>
          <p:cNvGrpSpPr/>
          <p:nvPr/>
        </p:nvGrpSpPr>
        <p:grpSpPr>
          <a:xfrm>
            <a:off x="186432" y="6445887"/>
            <a:ext cx="6642414" cy="2290188"/>
            <a:chOff x="186432" y="6445887"/>
            <a:chExt cx="6642414" cy="229018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1635034-A885-1C16-E6A2-F98283DFFB1C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C58B3E5-EDAA-44C3-6E41-43DC8BC95ABD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ou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è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08C147E-7DA1-8870-FA24-0B1526B60DA3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4C9C199-313C-E5EB-4BD5-E2C60C5EF48A}"/>
                </a:ext>
              </a:extLst>
            </p:cNvPr>
            <p:cNvSpPr txBox="1"/>
            <p:nvPr/>
          </p:nvSpPr>
          <p:spPr>
            <a:xfrm>
              <a:off x="4564519" y="6964779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barri.....re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p.....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nible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7206592-11E9-F728-68E2-51315BD5D9AB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gruy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sc.....ne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d.....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tail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r.....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duction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CFD15C6-C065-17B0-80AE-392BEABF2CA0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apr.....s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.....me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h.....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licopt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.....re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r.....unir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FE27CEA-8A26-E253-A593-6C7F300F1FEF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79EF57AE-60AA-A6FD-FACB-344F0CC7A7ED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5A1FEEE5-35E5-75E8-6B9F-5B86518A9F83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615E0D3-34D5-68F6-3E01-75F37FE9A377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603565-44DC-DCBC-98E2-A219C04FB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FD3E9E-F7E6-6340-E5F3-B77D819F5CA3}"/>
              </a:ext>
            </a:extLst>
          </p:cNvPr>
          <p:cNvGrpSpPr/>
          <p:nvPr/>
        </p:nvGrpSpPr>
        <p:grpSpPr>
          <a:xfrm>
            <a:off x="186432" y="4020808"/>
            <a:ext cx="6671568" cy="607602"/>
            <a:chOff x="186432" y="3519158"/>
            <a:chExt cx="6671568" cy="60760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6FE12AC-C885-5FDB-DFDF-FE07A312DA01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C0AFCE3-F924-3263-DAC8-816B8707B1B5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ED78790-729F-9966-ADC8-EE4029A9D29E}"/>
              </a:ext>
            </a:extLst>
          </p:cNvPr>
          <p:cNvSpPr txBox="1"/>
          <p:nvPr/>
        </p:nvSpPr>
        <p:spPr>
          <a:xfrm>
            <a:off x="415976" y="5373133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 plus souvent « ....... » sauf si la lettre qui suit est un « ...... » ou un « ....... ».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B75832D-DEB2-D806-37CB-35F94D011AF3}"/>
              </a:ext>
            </a:extLst>
          </p:cNvPr>
          <p:cNvSpPr txBox="1"/>
          <p:nvPr/>
        </p:nvSpPr>
        <p:spPr>
          <a:xfrm>
            <a:off x="415976" y="4481814"/>
            <a:ext cx="5974530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/k/ s’écrit plus souvent « ....... » sauf si c’est 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1066054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1089012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Verte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482038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3076AA1-95BB-55DD-BBD6-D16D7FC36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30BDAE-BB90-CA0E-08E7-E382B0D5A0D3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22CC80-B4D8-E6ED-2661-8F351D4A9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07ED930-70CE-6AB8-9813-EB1A727D8156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9596514-819B-7731-06C3-83B519FB71B4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9A64BF-920D-CF7F-EFA3-5318323952A5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ée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er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B4ED51F-5F7D-BCCB-64C0-AC546D6FBF19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B8A0218-568B-7ECB-83E2-A50D7806FFBE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pneu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crev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renard est rus.....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maison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isol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l’eau est gel.....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EF462DF-03C9-9599-E281-04AEA3453B07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t.....l.....phone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chelle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achet.....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j’ai oubli.....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C53AD61-882C-FBD2-19A9-6B96BCD921EF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.....toile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balay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châtaigni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polici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7E727FE-037B-D0BF-7785-AAC9E14D8D18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9867488-7DFD-2DB5-6E49-004D25AE275F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EEBA374C-563F-ED25-47DB-38AD1853191B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41C8E5F-55E6-5059-D0B8-A83896F0D2AD}"/>
              </a:ext>
            </a:extLst>
          </p:cNvPr>
          <p:cNvGrpSpPr/>
          <p:nvPr/>
        </p:nvGrpSpPr>
        <p:grpSpPr>
          <a:xfrm>
            <a:off x="186432" y="3951007"/>
            <a:ext cx="6671568" cy="607602"/>
            <a:chOff x="186432" y="3519158"/>
            <a:chExt cx="6671568" cy="607602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D21DB22-7721-CCF1-58B5-6A267573E42E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EE259CA-0FB3-88DD-6686-947458C65140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DFEC799-4184-E898-881D-468001630E14}"/>
              </a:ext>
            </a:extLst>
          </p:cNvPr>
          <p:cNvSpPr txBox="1"/>
          <p:nvPr/>
        </p:nvSpPr>
        <p:spPr>
          <a:xfrm>
            <a:off x="528112" y="6112557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« ....... ».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955BD8-7129-508D-5C4A-A7E0C3610820}"/>
              </a:ext>
            </a:extLst>
          </p:cNvPr>
          <p:cNvSpPr txBox="1"/>
          <p:nvPr/>
        </p:nvSpPr>
        <p:spPr>
          <a:xfrm>
            <a:off x="519136" y="4365705"/>
            <a:ext cx="5974530" cy="1676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: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à l’infinitif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au passé-composé</a:t>
            </a:r>
            <a:r>
              <a:rPr lang="fr-FR" sz="1400" dirty="0">
                <a:latin typeface="Script cole" panose="00000400000000000000" pitchFamily="2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masculins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féminins</a:t>
            </a:r>
            <a:r>
              <a:rPr lang="fr-FR" sz="1400" dirty="0">
                <a:latin typeface="Script cole" panose="000004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6722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Verte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F87B59-901E-6152-A3E1-A0C848B0FE64}"/>
              </a:ext>
            </a:extLst>
          </p:cNvPr>
          <p:cNvGrpSpPr/>
          <p:nvPr/>
        </p:nvGrpSpPr>
        <p:grpSpPr>
          <a:xfrm>
            <a:off x="186432" y="1089012"/>
            <a:ext cx="6411275" cy="330603"/>
            <a:chOff x="186432" y="769697"/>
            <a:chExt cx="6411275" cy="33060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D72A6E9-BFF4-5B1E-FEBF-3032BE5D2B11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18D31AD-7E40-0A48-8880-15BF70DDC1BA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76A0E8C-A4FF-FFD7-4481-F19F78C59489}"/>
              </a:ext>
            </a:extLst>
          </p:cNvPr>
          <p:cNvGrpSpPr/>
          <p:nvPr/>
        </p:nvGrpSpPr>
        <p:grpSpPr>
          <a:xfrm>
            <a:off x="140424" y="1482038"/>
            <a:ext cx="6400563" cy="2338842"/>
            <a:chOff x="140424" y="1162723"/>
            <a:chExt cx="6400563" cy="233884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CEF0E41-B36A-709D-1987-F9929A38430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6548A3E-AED7-E3E3-C215-96622D67B0A9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D442C07-0FB6-4418-866D-F9A3F0449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04A1AA0-B53B-2B3E-221C-8F186A4F2143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C9C4B72-3F2B-B3EC-B72F-662A8DE92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6DE65A-D2C7-4477-23D2-ECE6ABACF629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A30B222-CA2A-AECA-E879-C1C964F1616D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6C3BFE-6AC3-8661-8D46-F666CA6E5811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ée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er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49526515-CDAC-54DB-AE6C-6E803072DBE7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C64DDD7-B6FD-49C0-BB0B-F009F5C22243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ballon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crev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renarde est rus.....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maison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isol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lac est gel.....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D06311C-866D-1DB7-0509-5827BDC48A1A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poiri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cach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menuisi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AE20F8B-5216-266F-0E6F-84F447C3A218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r.....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ation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tu as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attrap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journ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C3DB7D23-8797-F8D7-0542-E181020F3D39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15F1AFBD-FDCF-A58F-4508-48F08B939AF8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389EDAB3-AF5A-C758-DDDD-846BFF565400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0B6D85F-BBE8-508A-C348-A5767DCF794B}"/>
              </a:ext>
            </a:extLst>
          </p:cNvPr>
          <p:cNvGrpSpPr/>
          <p:nvPr/>
        </p:nvGrpSpPr>
        <p:grpSpPr>
          <a:xfrm>
            <a:off x="186432" y="3951007"/>
            <a:ext cx="6671568" cy="607602"/>
            <a:chOff x="186432" y="3519158"/>
            <a:chExt cx="6671568" cy="607602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A879431-1153-CB5F-A715-0DB796C57AC3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8F5A782-8487-1CD4-2796-D17583D57DB9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D12F161-01CB-A1F6-D5F1-C35CAEFE9DEC}"/>
              </a:ext>
            </a:extLst>
          </p:cNvPr>
          <p:cNvSpPr txBox="1"/>
          <p:nvPr/>
        </p:nvSpPr>
        <p:spPr>
          <a:xfrm>
            <a:off x="481085" y="4402500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« ....... ».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DD705E7-4B4F-CCB9-F168-A230FE19D053}"/>
              </a:ext>
            </a:extLst>
          </p:cNvPr>
          <p:cNvSpPr txBox="1"/>
          <p:nvPr/>
        </p:nvSpPr>
        <p:spPr>
          <a:xfrm>
            <a:off x="473827" y="4858610"/>
            <a:ext cx="5974530" cy="1676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: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à l’infinitif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au passé-composé</a:t>
            </a:r>
            <a:r>
              <a:rPr lang="fr-FR" sz="1400" dirty="0">
                <a:latin typeface="Script cole" panose="00000400000000000000" pitchFamily="2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masculins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féminins</a:t>
            </a:r>
            <a:r>
              <a:rPr lang="fr-FR" sz="1400" dirty="0">
                <a:latin typeface="Script cole" panose="000004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2345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Verte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97A757F-03D0-118E-F58A-F40B9CC520ED}"/>
              </a:ext>
            </a:extLst>
          </p:cNvPr>
          <p:cNvGrpSpPr/>
          <p:nvPr/>
        </p:nvGrpSpPr>
        <p:grpSpPr>
          <a:xfrm>
            <a:off x="186432" y="1089012"/>
            <a:ext cx="6411275" cy="330603"/>
            <a:chOff x="186432" y="769697"/>
            <a:chExt cx="6411275" cy="330603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ECD72A3-B122-EC10-7B00-2A3044B45C5D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812838A-D030-C9C2-7376-C626941D1D35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2E7AA8A-187A-B63E-0C78-FDF364204A5F}"/>
              </a:ext>
            </a:extLst>
          </p:cNvPr>
          <p:cNvGrpSpPr/>
          <p:nvPr/>
        </p:nvGrpSpPr>
        <p:grpSpPr>
          <a:xfrm>
            <a:off x="140424" y="1482038"/>
            <a:ext cx="6400563" cy="2338842"/>
            <a:chOff x="140424" y="1162723"/>
            <a:chExt cx="6400563" cy="2338842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2E64A99-EEE9-1FA3-B923-C83198677DC8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E0E6418F-4022-B22D-767A-351CA107F823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60" name="Image 59">
            <a:extLst>
              <a:ext uri="{FF2B5EF4-FFF2-40B4-BE49-F238E27FC236}">
                <a16:creationId xmlns:a16="http://schemas.microsoft.com/office/drawing/2014/main" id="{666F7304-2CB9-2846-86CA-5386A4344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8068EE-037D-0E20-DD59-6BEF39DBB0F4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7A5EF3-8CD9-0935-5DE8-F2B15744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940AFCC-2CA2-E2F9-0E31-B37F235AD5AA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5AA0801-E759-BCDD-92A1-6A5DC7C79981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CD8EA4A-7BF6-CF5A-B7B1-137F2FACB8DD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é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ée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er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33601BF-69AE-D8F2-5157-6371D8849B81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067DC57-AAE8-3287-501C-5B3C3C6F6096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maman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étonn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renarde est rus.....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village est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isol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l’eau est gel.....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C19355A-0BD3-15D2-494F-70E2ADF1E79C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jardini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cureuil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emball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j’ai oubli.....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8597E3B-3416-698A-4419-8134C5C584B8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.....toile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balay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pommier.....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cahi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A35B01-BB27-5532-089E-70FEEEEDC9B1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54589216-C042-AF84-98D3-649EA73B9CE1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2B91386-3745-1302-388A-CA3D62669365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223CB5-8A2D-612B-68F6-9CAF465C0657}"/>
              </a:ext>
            </a:extLst>
          </p:cNvPr>
          <p:cNvGrpSpPr/>
          <p:nvPr/>
        </p:nvGrpSpPr>
        <p:grpSpPr>
          <a:xfrm>
            <a:off x="186432" y="3951007"/>
            <a:ext cx="6671568" cy="607602"/>
            <a:chOff x="186432" y="3519158"/>
            <a:chExt cx="6671568" cy="60760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4E56EC3-515A-6DC8-8432-D039250CC51F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DADBDB4-AA33-FFA5-E9E6-B2D8CF5C5E2D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42238C4-13B9-DAF3-3F46-BE648E2CEF77}"/>
              </a:ext>
            </a:extLst>
          </p:cNvPr>
          <p:cNvSpPr txBox="1"/>
          <p:nvPr/>
        </p:nvSpPr>
        <p:spPr>
          <a:xfrm>
            <a:off x="528112" y="6112557"/>
            <a:ext cx="5974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Au début ou au milieu</a:t>
            </a:r>
            <a:r>
              <a:rPr lang="fr-FR" sz="1400" b="1" dirty="0">
                <a:latin typeface="Script cole" panose="00000400000000000000" pitchFamily="2" charset="0"/>
              </a:rPr>
              <a:t>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« ....... ».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F8B6FD-A791-628B-90DD-D0A79A5EA97B}"/>
              </a:ext>
            </a:extLst>
          </p:cNvPr>
          <p:cNvSpPr txBox="1"/>
          <p:nvPr/>
        </p:nvSpPr>
        <p:spPr>
          <a:xfrm>
            <a:off x="519136" y="4365705"/>
            <a:ext cx="5974530" cy="1676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A la fin </a:t>
            </a:r>
            <a:r>
              <a:rPr lang="fr-FR" sz="1400" dirty="0">
                <a:latin typeface="Script cole" panose="00000400000000000000" pitchFamily="2" charset="0"/>
              </a:rPr>
              <a:t>d’un mot, le son /é/ s’écrit :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masculins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adjectifs féminins</a:t>
            </a:r>
            <a:r>
              <a:rPr lang="fr-FR" sz="1400" dirty="0">
                <a:latin typeface="Script cole" panose="000004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cript cole" panose="00000400000000000000" pitchFamily="2" charset="0"/>
              </a:rPr>
              <a:t>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à l’infinitif </a:t>
            </a:r>
            <a:r>
              <a:rPr lang="fr-FR" sz="1400" dirty="0">
                <a:latin typeface="Script cole" panose="00000400000000000000" pitchFamily="2" charset="0"/>
              </a:rPr>
              <a:t>et « ....... » pour les </a:t>
            </a:r>
            <a:r>
              <a:rPr lang="fr-FR" sz="1400" u="sng" dirty="0">
                <a:latin typeface="Script cole" panose="00000400000000000000" pitchFamily="2" charset="0"/>
              </a:rPr>
              <a:t>verbes au passé-composé</a:t>
            </a:r>
            <a:r>
              <a:rPr lang="fr-FR" sz="1400" dirty="0">
                <a:latin typeface="Script cole" panose="000004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10779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4521-108D-4C7F-A178-414985CFB508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A5DF05B-FF05-40A4-8619-956791928A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228EBFF-2336-477E-8324-F3335BE5969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Bleue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AA7475-9844-4680-885E-17EE2746026E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84C36C8-FD28-48E2-BC4F-A2D853E8BE4D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20E2B5F-D368-472F-B970-007B447D733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44979CE-06D6-F1F9-850A-D867E0C6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ACB46C2-FF5F-3B33-23F3-84938E863E0B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E765E6-F2E5-4E21-F94B-638B28B62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6D1206B-DF44-9962-E886-E2BC4FE6903A}"/>
              </a:ext>
            </a:extLst>
          </p:cNvPr>
          <p:cNvGrpSpPr/>
          <p:nvPr/>
        </p:nvGrpSpPr>
        <p:grpSpPr>
          <a:xfrm>
            <a:off x="186432" y="3806513"/>
            <a:ext cx="6671568" cy="607602"/>
            <a:chOff x="186432" y="3519158"/>
            <a:chExt cx="6671568" cy="607602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E705228-5699-631A-9CE0-25C761FA9D2C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2ADE92A-55DE-819B-1679-948A7E33E874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19D0EE91-BBEF-34DF-CF9C-FD9B83FF3B67}"/>
              </a:ext>
            </a:extLst>
          </p:cNvPr>
          <p:cNvSpPr txBox="1"/>
          <p:nvPr/>
        </p:nvSpPr>
        <p:spPr>
          <a:xfrm>
            <a:off x="323592" y="5486409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C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/k/ quand elle est placée devant les lettres ....................................... . 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/s/ quand elle est placée devant les lettres ....................................... .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B93282-6493-8D5C-201F-51FA0C28FDE8}"/>
              </a:ext>
            </a:extLst>
          </p:cNvPr>
          <p:cNvSpPr txBox="1"/>
          <p:nvPr/>
        </p:nvSpPr>
        <p:spPr>
          <a:xfrm>
            <a:off x="323592" y="4318060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G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/g/ quand elle est placée devant les lettres ....................................... . ... fait le son /j/ quand elle est placée devant les lettres ....................................... .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AE3266F-11E8-A480-4A50-9A999C512966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E4F584D-7880-17A0-7C96-30501B7CAAA6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225D3A-212B-6380-6C53-C273F6224844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gu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c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ç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».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0853C1F-2688-D1A0-A212-11B17D410BFA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FDBA0FB-9104-CE44-5A29-D5A1BA85D413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balan.....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oire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erise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gar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.....rabe 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F983A231-0861-1682-292D-1250AE9A3C2D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rimace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âteau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.....épard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itare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87C66A6-1A80-761F-F669-3E1436C7A443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oran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ade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sin.....e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ven.....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ance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villa.....e</a:t>
              </a: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6B98D56-C83B-FC9C-C335-3E9743ED03D7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DB7C8CD7-61F3-B741-A0A8-D3136410BAFE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065DA4E5-5084-A9AB-F597-7595A63E424C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01953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Bleue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C8A9E74F-EEE6-9E66-F78D-E5B057A52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7AB2F52-E319-1326-85C9-443F8E7CDA77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3507A3D-C19C-68DA-5831-86ED9CF1D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E77EB36-B097-3E7E-E93F-3D078B21E3C8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F7EE705-8C81-F108-BCBB-3085D5117AA9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E034D9B-2768-DF77-EED5-542A90C3AF16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D0B419E-893D-C9AB-971C-27A52214611C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6C94B97-8275-2EA8-E723-40BCD1B75693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E39650C4-266C-6005-C2B7-80D39966F1F2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3124ED1-A620-7E68-1443-EAC8138A28EE}"/>
              </a:ext>
            </a:extLst>
          </p:cNvPr>
          <p:cNvGrpSpPr/>
          <p:nvPr/>
        </p:nvGrpSpPr>
        <p:grpSpPr>
          <a:xfrm>
            <a:off x="186432" y="3806513"/>
            <a:ext cx="6671568" cy="607602"/>
            <a:chOff x="186432" y="3519158"/>
            <a:chExt cx="6671568" cy="607602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26CB832B-A21F-0072-9DF3-B1ABC3C0B460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0952AC34-27EF-7994-EB72-88BF716D80D9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103B3D6C-2F6B-E1C0-92EC-AD780DE1EFC8}"/>
              </a:ext>
            </a:extLst>
          </p:cNvPr>
          <p:cNvSpPr txBox="1"/>
          <p:nvPr/>
        </p:nvSpPr>
        <p:spPr>
          <a:xfrm>
            <a:off x="323592" y="5486409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C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/k/ quand elle est placée devant les lettres ....................................... . 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/s/ quand elle est placée devant les lettres ....................................... . 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0045147-8636-C773-E289-CC22878845AA}"/>
              </a:ext>
            </a:extLst>
          </p:cNvPr>
          <p:cNvSpPr txBox="1"/>
          <p:nvPr/>
        </p:nvSpPr>
        <p:spPr>
          <a:xfrm>
            <a:off x="323592" y="4318060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G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/g/ quand elle est placée devant les lettres ....................................... . ... fait le son /j/ quand elle est placée devant les lettres ....................................... 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C62031-18E0-EB31-C0B5-4D62F7E33CDB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5BA27CA-91E4-35BF-E041-32E367D7E66D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B0A356-6606-E069-7F8A-6226182E3692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gu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c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ç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».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D6F52DA-BDFB-9239-7A09-2E578D4E47EF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E067F2B-1ED8-B99B-4471-CD5B635D394D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dé....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embre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gla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balan.....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oire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erise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B16A0C6-88F2-98C9-2AB9-3FAFE50D60D6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êpe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alet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renouille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CA2A2EA-CC63-829F-BEDC-63D378AE4156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pi.....on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ymnastique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ven.....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ance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06B1CE0-CF26-E5B3-19B3-4A37BDB0216A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D7F92E2E-EB36-697B-760C-BBB6ED698392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55424A48-2FB7-E192-9EF2-CBDC712C5E3A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51273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Bleue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EEAD2D8B-18A3-0D84-ABF0-E2B3736E2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A5BE7B-17CC-6E94-B79A-83A2D3200AC6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B7FB8B-EF5D-0268-91E9-264FD703B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D79E52C-16E7-F3F4-0601-473E63FCF3C8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58B0D65-C128-08DF-0677-44DF9C758505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6BCE89D-A969-7B98-0BC0-124EF273DF44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550A012-BDC7-48F5-BDB7-4BC34C78755E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E3FF1FB-3C05-B75A-7A09-72AA032FDD11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8635819-34C4-03F1-BCEA-60FC04C996C3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39582B4-2788-C03A-F0DC-EFE4F561A5D4}"/>
              </a:ext>
            </a:extLst>
          </p:cNvPr>
          <p:cNvGrpSpPr/>
          <p:nvPr/>
        </p:nvGrpSpPr>
        <p:grpSpPr>
          <a:xfrm>
            <a:off x="186432" y="3806513"/>
            <a:ext cx="6671568" cy="607602"/>
            <a:chOff x="186432" y="3519158"/>
            <a:chExt cx="6671568" cy="607602"/>
          </a:xfrm>
        </p:grpSpPr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2FCA6ECF-E61F-29EE-9A09-F2A15423A364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AF72949D-4FD3-9D78-DF05-F9FDCCA93DF6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EB5C467D-34AB-1FA1-1649-E53DC0C6D5F3}"/>
              </a:ext>
            </a:extLst>
          </p:cNvPr>
          <p:cNvSpPr txBox="1"/>
          <p:nvPr/>
        </p:nvSpPr>
        <p:spPr>
          <a:xfrm>
            <a:off x="323592" y="5486409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C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/k/ quand elle est placée devant les lettres ....................................... . 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/s/ quand elle est placée devant les lettres ....................................... .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53CED9C-E4F6-D993-7EB8-ACBC4438897A}"/>
              </a:ext>
            </a:extLst>
          </p:cNvPr>
          <p:cNvSpPr txBox="1"/>
          <p:nvPr/>
        </p:nvSpPr>
        <p:spPr>
          <a:xfrm>
            <a:off x="323592" y="4318060"/>
            <a:ext cx="6170074" cy="895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G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/g/ quand elle est placée devant les lettres ....................................... . ... fait le son /j/ quand elle est placée devant les lettres ....................................... .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8C0069E-E1E3-2144-B3E3-E2FAF26C41B3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74E53E7-D1FA-9422-7BAA-82F7C08A21E0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592DDCF-D92D-CC85-D53B-0BAEA0EB64AB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gu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g » 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ge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/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c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,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ç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». 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F487FF3-8752-625D-4E2C-AA5F7D397C3E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A0ABAA4-A391-45B8-1534-65532AF7684B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itron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gar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.....lé 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balan.....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oire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110F8BF-B7F5-F960-376C-DA4E112E5E69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omme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.....épard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.....lace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êpe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A5293C0-D529-3ED6-2791-6358BD2CB540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pi.....on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 visa.....e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.....ilet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ven.....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ance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46C39E4-27FC-D3EC-B587-3172D9757C49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43BAD32F-A50A-028D-8B83-B1830157C770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DAC5D7AF-A7B2-EA82-884A-DE932C0E105F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08302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Violette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DEB3D91-34A1-9864-90B0-FF1AB0CD1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279465-A3B4-E34D-3971-AEBFF3ED6B3D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784625-5864-AF6A-C44D-8C7300F6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C9B3893-E91D-78CD-CF69-F7A8101A3786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28A071B-CBD5-41BC-F1DF-858FDB6981BD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D890B2F-DFE5-6214-149A-AA65318EAEA9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C89457A-E2DF-922C-51CF-403E209CBFA7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BA484A6-5AA0-81DB-3E71-833A2CD355DF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6DF6AB7-1626-A259-E7F7-83A84C849E98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AAAB82D-0D71-01A0-D28F-83D27F6726CA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5E834F9-4541-BB81-203F-4ECC721B99DE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616515"/>
              <a:chOff x="186432" y="1687145"/>
              <a:chExt cx="6642414" cy="616515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A82967E-14DF-6467-09D7-CD2C5ED3F227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/è/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è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et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ais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3B4D16F-692C-9940-40EA-200077AC1673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1156574-C538-A6E9-D98A-0674C65520F4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girou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tte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pl.....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mant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pi.....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2D8784D-B83C-CF57-9548-628AF89B1ADC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franç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poul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rivi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.....re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D365763-A2CD-70B0-B22C-BF4180FCDB17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scargot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ssorer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sp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ctacle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054EA51-678A-4070-FAAD-8DE78B840582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291EE3B4-2FCD-1672-087B-D4BB0102BCE6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8161AB76-4EDA-010D-484B-E91198BC351D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5E45265-8447-AAD2-C40C-98B063929688}"/>
              </a:ext>
            </a:extLst>
          </p:cNvPr>
          <p:cNvGrpSpPr/>
          <p:nvPr/>
        </p:nvGrpSpPr>
        <p:grpSpPr>
          <a:xfrm>
            <a:off x="186432" y="3806513"/>
            <a:ext cx="6671568" cy="607602"/>
            <a:chOff x="186432" y="3519158"/>
            <a:chExt cx="6671568" cy="60760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3622277-7972-656F-7AAB-B48FB9996F7E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(/3/)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C48C36A-D78F-00F1-2B09-FC0D761E6B9B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83AE5235-F102-9E9F-2BEF-DC7AC61F82F0}"/>
              </a:ext>
            </a:extLst>
          </p:cNvPr>
          <p:cNvSpPr txBox="1"/>
          <p:nvPr/>
        </p:nvSpPr>
        <p:spPr>
          <a:xfrm>
            <a:off x="323592" y="5067593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milieu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« ....... » si le « e » est en fin de syllabe sinon, le son /è/ s’écrie « ........ ».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B68DF1-1219-C20D-A272-C195F85C09D6}"/>
              </a:ext>
            </a:extLst>
          </p:cNvPr>
          <p:cNvSpPr txBox="1"/>
          <p:nvPr/>
        </p:nvSpPr>
        <p:spPr>
          <a:xfrm>
            <a:off x="323592" y="4318060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début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», sauf si on entend le son /......./.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2DFAE9-946C-F549-E135-6EA1EA2008B4}"/>
              </a:ext>
            </a:extLst>
          </p:cNvPr>
          <p:cNvSpPr txBox="1"/>
          <p:nvPr/>
        </p:nvSpPr>
        <p:spPr>
          <a:xfrm>
            <a:off x="323592" y="5800233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fin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 pour les noms masculins et « ....... » pour les noms féminins. </a:t>
            </a:r>
          </a:p>
        </p:txBody>
      </p:sp>
    </p:spTree>
    <p:extLst>
      <p:ext uri="{BB962C8B-B14F-4D97-AF65-F5344CB8AC3E}">
        <p14:creationId xmlns:p14="http://schemas.microsoft.com/office/powerpoint/2010/main" val="2333811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Violette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148B261-4C38-4F21-A0E5-9C447D11D17E}"/>
              </a:ext>
            </a:extLst>
          </p:cNvPr>
          <p:cNvGrpSpPr/>
          <p:nvPr/>
        </p:nvGrpSpPr>
        <p:grpSpPr>
          <a:xfrm>
            <a:off x="186432" y="1067870"/>
            <a:ext cx="6411275" cy="330603"/>
            <a:chOff x="186432" y="769697"/>
            <a:chExt cx="6411275" cy="33060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5B4CA3C-BF38-0E32-F6E4-B811028CDB5D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213540F-C248-8D45-59EE-59316DEFD7D4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67DE0B-726C-35F1-DE88-F9D13CD802FF}"/>
              </a:ext>
            </a:extLst>
          </p:cNvPr>
          <p:cNvGrpSpPr/>
          <p:nvPr/>
        </p:nvGrpSpPr>
        <p:grpSpPr>
          <a:xfrm>
            <a:off x="140424" y="1460896"/>
            <a:ext cx="6400563" cy="2338842"/>
            <a:chOff x="140424" y="1162723"/>
            <a:chExt cx="6400563" cy="233884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509D2D0-2EC9-7E67-DD32-F40742BD3A2C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901ADFF-0262-1906-FFDE-B24EC79C174A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EE22AB84-BEB2-EA77-813F-B3182295A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D0EC73F-8317-B552-2E59-40B3CA7550B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15F3599-D3E3-7A80-8D4A-CB088E12D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3DB2627-EC6E-11CD-BD95-E493B504AD54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3BCE02-D9DC-7E95-D86D-107C8AA6150E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616515"/>
              <a:chOff x="186432" y="1687145"/>
              <a:chExt cx="6642414" cy="616515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0C02086-01B3-7691-CA19-F3EFE47125DC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/è/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è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et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ais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828B86-1F86-FC99-C01B-A3825E04D69F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44897B5-4616-8E52-7A87-6C71AF947170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7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mon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fr.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....re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r.....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ctangle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pi.....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p.....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EE2509E-CE12-1096-3E7C-F1D45F6D2CF4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monn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mou....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tte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ssuyer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rminer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B062B56-2BAD-D20C-BD76-7F4CEEAD392D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portug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secr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guille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caram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.....l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1C6EAC9-3F40-EA12-F359-E42E498C4D72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79347931-7262-6F22-2413-069D4CFFFD9E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46A62FA2-F6B6-7E9B-2379-E056B4AF12A8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E7BFA62-C199-5994-1361-B5784EE0C5C3}"/>
              </a:ext>
            </a:extLst>
          </p:cNvPr>
          <p:cNvGrpSpPr/>
          <p:nvPr/>
        </p:nvGrpSpPr>
        <p:grpSpPr>
          <a:xfrm>
            <a:off x="186432" y="3806513"/>
            <a:ext cx="6671568" cy="351818"/>
            <a:chOff x="186432" y="3519158"/>
            <a:chExt cx="6671568" cy="35181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41B1CB7-DA7A-F796-36BD-4E93C7523CC6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(/3/)</a:t>
              </a: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6F56833-FD8E-619F-35BC-8C95EFAF0798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5CEBF0A8-BFF0-8450-A3C6-41D69417EDE5}"/>
              </a:ext>
            </a:extLst>
          </p:cNvPr>
          <p:cNvSpPr txBox="1"/>
          <p:nvPr/>
        </p:nvSpPr>
        <p:spPr>
          <a:xfrm>
            <a:off x="323592" y="5067593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milieu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« ....... » si le « e » est en fin de syllabe sinon, le son /è/ s’écrie « ........ ».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F5324A-E8A8-A005-67C3-3DD60539D87D}"/>
              </a:ext>
            </a:extLst>
          </p:cNvPr>
          <p:cNvSpPr txBox="1"/>
          <p:nvPr/>
        </p:nvSpPr>
        <p:spPr>
          <a:xfrm>
            <a:off x="323592" y="5800233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début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», sauf si on entend le son /......./.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A521956-249A-8F3C-0E82-DF737BCC60D7}"/>
              </a:ext>
            </a:extLst>
          </p:cNvPr>
          <p:cNvSpPr txBox="1"/>
          <p:nvPr/>
        </p:nvSpPr>
        <p:spPr>
          <a:xfrm>
            <a:off x="323592" y="4350191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fin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 pour les noms masculins et « ....... » pour les noms féminins. </a:t>
            </a:r>
          </a:p>
        </p:txBody>
      </p:sp>
    </p:spTree>
    <p:extLst>
      <p:ext uri="{BB962C8B-B14F-4D97-AF65-F5344CB8AC3E}">
        <p14:creationId xmlns:p14="http://schemas.microsoft.com/office/powerpoint/2010/main" val="2147188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Violette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658A3FE1-6C8D-9E62-0E0D-FA197B629154}"/>
              </a:ext>
            </a:extLst>
          </p:cNvPr>
          <p:cNvGrpSpPr/>
          <p:nvPr/>
        </p:nvGrpSpPr>
        <p:grpSpPr>
          <a:xfrm>
            <a:off x="186432" y="1067870"/>
            <a:ext cx="6411275" cy="330603"/>
            <a:chOff x="186432" y="769697"/>
            <a:chExt cx="6411275" cy="330603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43D6B558-13EF-7E1B-12A7-A5E9EED95490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747C3599-2B24-2516-3FC2-B744CC33175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7507BFF4-A61B-0F40-40B4-AF944219E627}"/>
              </a:ext>
            </a:extLst>
          </p:cNvPr>
          <p:cNvGrpSpPr/>
          <p:nvPr/>
        </p:nvGrpSpPr>
        <p:grpSpPr>
          <a:xfrm>
            <a:off x="140424" y="1460896"/>
            <a:ext cx="6400563" cy="2338842"/>
            <a:chOff x="140424" y="1162723"/>
            <a:chExt cx="6400563" cy="2338842"/>
          </a:xfrm>
        </p:grpSpPr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85163AAB-BD5D-EBE0-CC24-4F9097AA961B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AA5E3A0-87B0-BE36-92A4-2F8DB4F37D2B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106" name="Image 105">
            <a:extLst>
              <a:ext uri="{FF2B5EF4-FFF2-40B4-BE49-F238E27FC236}">
                <a16:creationId xmlns:a16="http://schemas.microsoft.com/office/drawing/2014/main" id="{ED00C319-DD1D-ACDC-1CA7-181FB6D0E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32A142-19B1-67F2-D5FD-517933F3703B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8880FB-1A92-F556-AA31-FE739CB62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08C87B7-FD2F-8072-BEFC-C7FDE129C88C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076491B-63C3-9546-82BF-A47A3541C0CF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616515"/>
              <a:chOff x="186432" y="1687145"/>
              <a:chExt cx="6642414" cy="616515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6249171-D755-A60E-DBD9-DD6371C76768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/è/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,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è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et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»,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ais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 »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aie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CBC988-A798-B0A6-3250-2C2523735ABF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56416D4-B486-FFCB-10CC-2C597A18590C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l’.....r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viol.....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angl..... 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scalier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84BCDCF-BE80-395E-7FC1-7405F95C6267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t.....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girou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tte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pl.....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r......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gle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19CBE97-12D2-5E0B-8FCA-DAC926120749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ci.....l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s....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rpent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ssuyer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rminer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0915380-D1E9-9B0F-4387-A6B4E9D9D431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6088A647-C9E4-78FC-DE4D-426D9336FAFC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8A447149-36BF-2739-D8B7-A2D44BC9BBF5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032F061-82B9-E48D-4C6F-187E86860FAB}"/>
              </a:ext>
            </a:extLst>
          </p:cNvPr>
          <p:cNvGrpSpPr/>
          <p:nvPr/>
        </p:nvGrpSpPr>
        <p:grpSpPr>
          <a:xfrm>
            <a:off x="186432" y="3806513"/>
            <a:ext cx="6671568" cy="351818"/>
            <a:chOff x="186432" y="3519158"/>
            <a:chExt cx="6671568" cy="351818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2FAE765-234B-16F7-65DF-3A49EBA2EDCC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(/3/)</a:t>
              </a: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077275A-E80C-4FE5-6BBB-72E4EFC00DC6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30E00C0-CCF8-668B-F185-99C14CDA7805}"/>
              </a:ext>
            </a:extLst>
          </p:cNvPr>
          <p:cNvSpPr txBox="1"/>
          <p:nvPr/>
        </p:nvSpPr>
        <p:spPr>
          <a:xfrm>
            <a:off x="370913" y="4329097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milieu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« ....... » si le « e » est en fin de syllabe sinon, le son /è/ s’écrie « ........ ».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07D9D5-944D-C894-393F-C3FABE109245}"/>
              </a:ext>
            </a:extLst>
          </p:cNvPr>
          <p:cNvSpPr txBox="1"/>
          <p:nvPr/>
        </p:nvSpPr>
        <p:spPr>
          <a:xfrm>
            <a:off x="370913" y="5832366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début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», sauf si on entend le son /......./.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246E40-8C0C-633F-EFF6-F533C7A38037}"/>
              </a:ext>
            </a:extLst>
          </p:cNvPr>
          <p:cNvSpPr txBox="1"/>
          <p:nvPr/>
        </p:nvSpPr>
        <p:spPr>
          <a:xfrm>
            <a:off x="370913" y="5061737"/>
            <a:ext cx="6170074" cy="618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En fin de mot</a:t>
            </a:r>
            <a:r>
              <a:rPr lang="fr-FR" sz="1200" b="1" dirty="0">
                <a:latin typeface="Script cole" panose="00000400000000000000" pitchFamily="2" charset="0"/>
              </a:rPr>
              <a:t>, </a:t>
            </a:r>
            <a:r>
              <a:rPr lang="fr-FR" sz="1200" dirty="0">
                <a:latin typeface="Script cole" panose="00000400000000000000" pitchFamily="2" charset="0"/>
              </a:rPr>
              <a:t>le son /è/ s’écrit plus souvent « ....... » pour les noms masculins et « ....... » pour les noms féminins. </a:t>
            </a:r>
          </a:p>
        </p:txBody>
      </p:sp>
    </p:spTree>
    <p:extLst>
      <p:ext uri="{BB962C8B-B14F-4D97-AF65-F5344CB8AC3E}">
        <p14:creationId xmlns:p14="http://schemas.microsoft.com/office/powerpoint/2010/main" val="2900622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Grise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4CB6AC5-55BA-CC75-2BC8-E359AD1D6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32DF07-5598-8CC6-E762-18AFD757E88F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F2AC0E-26AE-CBA8-8404-53483EF2C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806FFF3-8634-C8D1-65BB-F0CDF8377BE4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ED246FD-C3DC-DA47-88D7-F0E440A553FE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80A77C2-CB86-F817-8827-6A20462363B6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3AA439D-A6D4-EA58-58B7-4F673BCA03F3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BAE9B6D-E2BA-4653-B333-8569DBDBFF9A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E981B8B-6102-CD34-CEF0-CE5D776C2EC0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3C4938E-803E-45F8-F074-9C254A15399A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0D77A84-11AE-FA1D-2A70-8906C9AE7CE2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B1F5373-B184-5839-6C9A-7C1BF3F3BA32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s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ss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C3119D5-C147-B5B0-AFAE-1B44313D6413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7972F0F-3420-7966-704F-A1F80C84359B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tatue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tri.....te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itôt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entiel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1F8BF2D-4FC8-4854-0BD1-5F5009809A90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chan.....on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ucre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A205B6D-0C5D-AC09-90E3-976B1446699E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pécial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ouris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inver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8A6E47BE-55C8-529A-2913-44FAA4F5DF26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2A0B30AD-E7ED-3F82-E3AC-8F1759CEC04F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B692030D-491F-FF93-3C77-583963468A8A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0900220-EB7E-22CD-AD5B-FBB3943EBB5F}"/>
              </a:ext>
            </a:extLst>
          </p:cNvPr>
          <p:cNvGrpSpPr/>
          <p:nvPr/>
        </p:nvGrpSpPr>
        <p:grpSpPr>
          <a:xfrm>
            <a:off x="186432" y="3676402"/>
            <a:ext cx="6671568" cy="607602"/>
            <a:chOff x="186432" y="3519158"/>
            <a:chExt cx="6671568" cy="607602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B6FD5CE-0FB7-63C7-B814-C2A420E86131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5FE7929-80F5-F4AB-09D8-399108801D5E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A82B5760-D4A7-CC5D-CBF1-1C20EE3D7894}"/>
              </a:ext>
            </a:extLst>
          </p:cNvPr>
          <p:cNvSpPr txBox="1"/>
          <p:nvPr/>
        </p:nvSpPr>
        <p:spPr>
          <a:xfrm>
            <a:off x="323592" y="4187949"/>
            <a:ext cx="6170074" cy="2257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S</a:t>
            </a:r>
            <a:r>
              <a:rPr lang="fr-FR" sz="1200" dirty="0">
                <a:latin typeface="Script cole" panose="00000400000000000000" pitchFamily="2" charset="0"/>
              </a:rPr>
              <a:t> :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  <a:sym typeface="Wingdings" panose="05000000000000000000" pitchFamily="2" charset="2"/>
              </a:rPr>
              <a:t></a:t>
            </a:r>
            <a:r>
              <a:rPr lang="fr-FR" sz="1200" dirty="0">
                <a:latin typeface="Script cole" panose="00000400000000000000" pitchFamily="2" charset="0"/>
              </a:rPr>
              <a:t> fait toujours le son /.........../ quand elle est placée au début d’un mot.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  <a:sym typeface="Wingdings" panose="05000000000000000000" pitchFamily="2" charset="2"/>
              </a:rPr>
              <a:t></a:t>
            </a:r>
            <a:r>
              <a:rPr lang="fr-FR" sz="1200" dirty="0">
                <a:latin typeface="Script cole" panose="00000400000000000000" pitchFamily="2" charset="0"/>
              </a:rPr>
              <a:t> fait le son /.........../ quand elle est placée entre deux voyelles.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  <a:sym typeface="Wingdings" panose="05000000000000000000" pitchFamily="2" charset="2"/>
              </a:rPr>
              <a:t></a:t>
            </a:r>
            <a:r>
              <a:rPr lang="fr-FR" sz="1200" dirty="0">
                <a:latin typeface="Script cole" panose="00000400000000000000" pitchFamily="2" charset="0"/>
              </a:rPr>
              <a:t> fait le son /.........../ quand elle est placée entre une voyelle et une consonne.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Les voyelles </a:t>
            </a:r>
            <a:r>
              <a:rPr lang="fr-FR" sz="1200" dirty="0">
                <a:latin typeface="Script cole" panose="00000400000000000000" pitchFamily="2" charset="0"/>
              </a:rPr>
              <a:t>sont les lettres : ...................................................... 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Les consonnes </a:t>
            </a:r>
            <a:r>
              <a:rPr lang="fr-FR" sz="1200" dirty="0">
                <a:latin typeface="Script cole" panose="00000400000000000000" pitchFamily="2" charset="0"/>
              </a:rPr>
              <a:t>sont ................................................................................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1206396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Grise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66" name="Image 65">
            <a:extLst>
              <a:ext uri="{FF2B5EF4-FFF2-40B4-BE49-F238E27FC236}">
                <a16:creationId xmlns:a16="http://schemas.microsoft.com/office/drawing/2014/main" id="{72319160-9833-53B7-DB82-968106682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9AC7327-787A-13A3-CCDE-DB138E28AEA3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7AD22-CD71-B4AE-50A1-BCE563EF4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9DAC0E-4A63-CBC1-3DDD-F4BEB7ABC69C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ED31400-A883-1090-2080-FA4D6F95D61C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A950839-2205-B94D-2742-3F17426F7649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6A89658-C44E-0B19-3A43-9E4D9CEA466A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09C5CC6-70CB-F487-5F6F-FBAC536C75CE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EFB192-3619-CCA9-AB63-658EDCFF512D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6E70155-E871-7AA4-649F-1F0581BC81E1}"/>
              </a:ext>
            </a:extLst>
          </p:cNvPr>
          <p:cNvGrpSpPr/>
          <p:nvPr/>
        </p:nvGrpSpPr>
        <p:grpSpPr>
          <a:xfrm>
            <a:off x="186432" y="3676402"/>
            <a:ext cx="6671568" cy="607602"/>
            <a:chOff x="186432" y="3519158"/>
            <a:chExt cx="6671568" cy="607602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2F42778-D6D0-174E-54BB-B8F604F03FBA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145AC97-6D25-E9A6-FA44-A4B5322A15B2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881B16E0-9E61-25F9-500F-EE846BB7CEFA}"/>
              </a:ext>
            </a:extLst>
          </p:cNvPr>
          <p:cNvSpPr txBox="1"/>
          <p:nvPr/>
        </p:nvSpPr>
        <p:spPr>
          <a:xfrm>
            <a:off x="323592" y="4187949"/>
            <a:ext cx="6170074" cy="2257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S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toujours le son /.........../ quand elle est placée au début d’un mot.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/.........../ quand elle est placée entre deux voyelles.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/.........../ quand elle est placée entre une voyelle et une consonne.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Les voyelles </a:t>
            </a:r>
            <a:r>
              <a:rPr lang="fr-FR" sz="1200" dirty="0">
                <a:latin typeface="Script cole" panose="00000400000000000000" pitchFamily="2" charset="0"/>
              </a:rPr>
              <a:t>sont les lettres : ...................................................... 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dirty="0">
                <a:latin typeface="Script cole" panose="00000400000000000000" pitchFamily="2" charset="0"/>
              </a:rPr>
              <a:t>Les consonnes sont ................................................................................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7C4BF1-0B94-7764-8828-5E10B329E1AE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4C09C5C-4BC9-FBA1-E5CE-6AED868F6CD5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76C2CD-7468-E3F8-1DC4-D4ED87AC9E19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s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ss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8ACB988-B965-636F-8A3F-BE9679D19C4E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161432C-DA33-EAC1-C7C2-640A59FE294C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entiel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inver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pécial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7F8263F-FDB9-396D-40B2-B3D99089B0D1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ucre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tatue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tri.....te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550236C-B8F0-36EC-B2CD-F923B6606959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itôt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ouris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chan.....on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8B0B887-B826-C947-19A3-974B48B7DB75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D4CA78AD-671E-DCDD-3943-ABE1F239F7FE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CD9C5F8A-5FBE-D73F-E73D-990054F619CA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82248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Grise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45EC693-134C-67CC-6972-1D4BBA817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C486FC2-9F47-F978-FEC8-3D4DB10BD398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7C6BCF-AC6F-BB79-9617-16D85211B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3F3928-9F94-A325-C5D1-31B3D18751CD}"/>
              </a:ext>
            </a:extLst>
          </p:cNvPr>
          <p:cNvGrpSpPr/>
          <p:nvPr/>
        </p:nvGrpSpPr>
        <p:grpSpPr>
          <a:xfrm>
            <a:off x="186432" y="823037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1943D93-B39E-201A-B0F9-155DDD5A235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C9EB9DD-943B-FF57-2C0B-8EBEB8F00178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403B117-2C8A-2412-C0E4-C051019B1A95}"/>
              </a:ext>
            </a:extLst>
          </p:cNvPr>
          <p:cNvGrpSpPr/>
          <p:nvPr/>
        </p:nvGrpSpPr>
        <p:grpSpPr>
          <a:xfrm>
            <a:off x="140424" y="1260460"/>
            <a:ext cx="6400563" cy="2338842"/>
            <a:chOff x="140424" y="1162723"/>
            <a:chExt cx="6400563" cy="233884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BB69C66-0B4E-56F2-6400-9ED546AD5391}"/>
                </a:ext>
              </a:extLst>
            </p:cNvPr>
            <p:cNvSpPr txBox="1"/>
            <p:nvPr/>
          </p:nvSpPr>
          <p:spPr>
            <a:xfrm>
              <a:off x="140424" y="116272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16FEF3F-0D43-01D6-3734-3EA5D923A58E}"/>
                </a:ext>
              </a:extLst>
            </p:cNvPr>
            <p:cNvSpPr txBox="1"/>
            <p:nvPr/>
          </p:nvSpPr>
          <p:spPr>
            <a:xfrm>
              <a:off x="3603411" y="1174453"/>
              <a:ext cx="2937576" cy="2327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5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A52C0C6-E2B5-0115-A0A7-E166748F69F8}"/>
              </a:ext>
            </a:extLst>
          </p:cNvPr>
          <p:cNvGrpSpPr/>
          <p:nvPr/>
        </p:nvGrpSpPr>
        <p:grpSpPr>
          <a:xfrm>
            <a:off x="186432" y="3676402"/>
            <a:ext cx="6671568" cy="607602"/>
            <a:chOff x="186432" y="3519158"/>
            <a:chExt cx="6671568" cy="607602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C7EB03DD-7824-FDC2-3296-A3470D00B30F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31C49C8-D9AE-2EE9-AABE-1AEB03E36023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9AE9C9CF-1051-6590-7F36-D6C729F2185A}"/>
              </a:ext>
            </a:extLst>
          </p:cNvPr>
          <p:cNvSpPr txBox="1"/>
          <p:nvPr/>
        </p:nvSpPr>
        <p:spPr>
          <a:xfrm>
            <a:off x="323592" y="4187949"/>
            <a:ext cx="6170074" cy="2257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La lettre S</a:t>
            </a:r>
            <a:r>
              <a:rPr lang="fr-FR" sz="1200" dirty="0">
                <a:latin typeface="Script cole" panose="00000400000000000000" pitchFamily="2" charset="0"/>
              </a:rPr>
              <a:t> ...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toujours le son /.........../ quand elle est placée au début d’un mot.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/.........../ quand elle est placée entre deux voyelles.</a:t>
            </a:r>
          </a:p>
          <a:p>
            <a:pPr>
              <a:lnSpc>
                <a:spcPct val="200000"/>
              </a:lnSpc>
            </a:pPr>
            <a:r>
              <a:rPr lang="fr-FR" sz="1200" dirty="0">
                <a:latin typeface="Script cole" panose="00000400000000000000" pitchFamily="2" charset="0"/>
              </a:rPr>
              <a:t>... fait le son /.........../ quand elle est placée entre une voyelle et une consonne.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b="1" u="sng" dirty="0">
                <a:latin typeface="Script cole" panose="00000400000000000000" pitchFamily="2" charset="0"/>
              </a:rPr>
              <a:t>Les voyelles </a:t>
            </a:r>
            <a:r>
              <a:rPr lang="fr-FR" sz="1200" dirty="0">
                <a:latin typeface="Script cole" panose="00000400000000000000" pitchFamily="2" charset="0"/>
              </a:rPr>
              <a:t>sont les lettres : ...................................................... .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200" dirty="0">
                <a:latin typeface="Script cole" panose="00000400000000000000" pitchFamily="2" charset="0"/>
              </a:rPr>
              <a:t>Les consonnes sont ................................................................................ 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E5744-D900-52E0-6EDB-DDABE72162FE}"/>
              </a:ext>
            </a:extLst>
          </p:cNvPr>
          <p:cNvGrpSpPr/>
          <p:nvPr/>
        </p:nvGrpSpPr>
        <p:grpSpPr>
          <a:xfrm>
            <a:off x="186432" y="6628767"/>
            <a:ext cx="6642414" cy="2290188"/>
            <a:chOff x="186432" y="6445887"/>
            <a:chExt cx="6642414" cy="2290188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98417FD-A4A5-114B-390F-B519182AEA02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88568"/>
              <a:chOff x="186432" y="1687145"/>
              <a:chExt cx="6642414" cy="388568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F84FBD0-2F44-7C12-E1FA-408F1C0FB1E9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88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Complète les mots avec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 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s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 </a:t>
                </a:r>
                <a:r>
                  <a:rPr lang="fr-FR" sz="1400" b="1" u="sng" dirty="0">
                    <a:latin typeface="Cursive standard" pitchFamily="2" charset="0"/>
                    <a:cs typeface="Arial" charset="0"/>
                  </a:rPr>
                  <a:t>ou 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« </a:t>
                </a:r>
                <a:r>
                  <a:rPr lang="fr-FR" sz="1200" b="1" u="sng" dirty="0" err="1">
                    <a:latin typeface="Cursive standard" pitchFamily="2" charset="0"/>
                    <a:cs typeface="Arial" charset="0"/>
                  </a:rPr>
                  <a:t>ss</a:t>
                </a:r>
                <a:r>
                  <a:rPr lang="fr-FR" sz="1200" b="1" u="sng" dirty="0">
                    <a:latin typeface="Cursive standard" pitchFamily="2" charset="0"/>
                    <a:cs typeface="Arial" charset="0"/>
                  </a:rPr>
                  <a:t> 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94A80C3-ED0A-352F-C829-26878F563C5F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B0D72D0-92BF-579E-F024-7CEBD24119B1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inver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chan.....on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tri.....te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itôt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D437177-46CB-1028-4845-5093361C07DD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entiel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me.....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ma.....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pécial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42D2AF7-1330-D929-7736-33942E1E1C7E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ucre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ouris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tatue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dan.....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ser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74BE1060-97EF-72BC-5545-468EC9F6A488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554B875-03D0-2957-8780-AFC3DAC2A8D6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6472CBAB-D5A2-030B-91F3-97D392322C45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3658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Noire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5ED2F13D-4994-4AF3-BAA2-FA774442524A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175DA22-1059-F5D0-4158-1519EEA9806C}"/>
              </a:ext>
            </a:extLst>
          </p:cNvPr>
          <p:cNvGrpSpPr/>
          <p:nvPr/>
        </p:nvGrpSpPr>
        <p:grpSpPr>
          <a:xfrm>
            <a:off x="186432" y="948599"/>
            <a:ext cx="6411275" cy="330603"/>
            <a:chOff x="186432" y="769697"/>
            <a:chExt cx="6411275" cy="330603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C99B4D-AED3-7D30-060F-AA9B6C8F65FA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136766C-3963-02A6-D62B-B65D6A48F63A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BD6381C-B1F2-7C7E-D0E0-0A5D2223877E}"/>
              </a:ext>
            </a:extLst>
          </p:cNvPr>
          <p:cNvGrpSpPr/>
          <p:nvPr/>
        </p:nvGrpSpPr>
        <p:grpSpPr>
          <a:xfrm>
            <a:off x="140424" y="1427848"/>
            <a:ext cx="6400563" cy="1900260"/>
            <a:chOff x="140424" y="1225756"/>
            <a:chExt cx="6400563" cy="1900260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7E084E7-D08D-DB73-6FAC-933BC759356B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7302DED-21CF-BFEA-482D-946755CCBB3A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FCB39C48-FA63-1B18-ADA7-87930020D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17B38E0-EC6A-6EAF-1552-44E9520B80A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719DDC0-8E64-D4C6-4E93-8A8B1BCC3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239E5E-10F3-6921-EB7C-2478CB52F257}"/>
              </a:ext>
            </a:extLst>
          </p:cNvPr>
          <p:cNvGrpSpPr/>
          <p:nvPr/>
        </p:nvGrpSpPr>
        <p:grpSpPr>
          <a:xfrm>
            <a:off x="186432" y="6370351"/>
            <a:ext cx="6642414" cy="2290188"/>
            <a:chOff x="186432" y="6445887"/>
            <a:chExt cx="6642414" cy="229018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4354DC8-2E7F-CA88-C96F-FEB75A98ABA7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EFE45B7-8300-AEF1-DCBD-DEE449253007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y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AEE2DF-BFD8-817D-593B-3AD5FF9C1518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A090E0A-9CA3-C2B6-462F-AE05AE2C6055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ennu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ro.....al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.....on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1265B92-F0D3-6B92-F7D8-D7769CD047D9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pap.....on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f.....e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coqu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F606D71-31EB-C894-12AD-22E547DE278A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vo.....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appu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gr.....e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eurs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9839BB2-F8CD-2307-B0D1-D69F5D97424C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92C09E25-FD64-E000-BE9B-6B16D73E792E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06B83E14-1337-7FEC-FD55-C3594D4261C6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167C89-765F-84FE-5031-48826A46E0A6}"/>
              </a:ext>
            </a:extLst>
          </p:cNvPr>
          <p:cNvGrpSpPr/>
          <p:nvPr/>
        </p:nvGrpSpPr>
        <p:grpSpPr>
          <a:xfrm>
            <a:off x="186432" y="3739618"/>
            <a:ext cx="6671568" cy="351818"/>
            <a:chOff x="186432" y="3519158"/>
            <a:chExt cx="6671568" cy="35181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2B08FB-9149-B963-BDBE-051F4ACE3C37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(/2/)</a:t>
              </a: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86256E7-3CCD-F6AF-B91E-07915D63A896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BCEFC03-C734-37FA-CE2B-46A8421347A6}"/>
              </a:ext>
            </a:extLst>
          </p:cNvPr>
          <p:cNvSpPr txBox="1"/>
          <p:nvPr/>
        </p:nvSpPr>
        <p:spPr>
          <a:xfrm>
            <a:off x="370913" y="4221807"/>
            <a:ext cx="6170074" cy="4643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« Y » remplace .................. 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CC5B40B-30E0-668F-6DB7-C1ABB247777C}"/>
              </a:ext>
            </a:extLst>
          </p:cNvPr>
          <p:cNvSpPr txBox="1"/>
          <p:nvPr/>
        </p:nvSpPr>
        <p:spPr>
          <a:xfrm>
            <a:off x="370913" y="4905032"/>
            <a:ext cx="6170074" cy="895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Pour savoir si 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« y » ou « 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 », on peut chercher ................................................................................................................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4134712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Noire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5ED2F13D-4994-4AF3-BAA2-FA774442524A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9C6C0747-98D8-3542-D64F-E6D9A1292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BFB558-EE01-8193-0FDB-19664B3922B2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ECE90F-2723-36C2-4E48-8DDEDBCC2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167AE1F-AE4D-71CF-6DA3-2442C621685C}"/>
              </a:ext>
            </a:extLst>
          </p:cNvPr>
          <p:cNvGrpSpPr/>
          <p:nvPr/>
        </p:nvGrpSpPr>
        <p:grpSpPr>
          <a:xfrm>
            <a:off x="186432" y="948599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FA855E5-443E-C052-852C-109C1F974AAE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43978F7-76AA-0E10-A16C-CC83F8FDDCD7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FA0740-C67C-1B93-0B2D-87D4DE61AB15}"/>
              </a:ext>
            </a:extLst>
          </p:cNvPr>
          <p:cNvGrpSpPr/>
          <p:nvPr/>
        </p:nvGrpSpPr>
        <p:grpSpPr>
          <a:xfrm>
            <a:off x="140424" y="1427848"/>
            <a:ext cx="6400563" cy="1900260"/>
            <a:chOff x="140424" y="1225756"/>
            <a:chExt cx="6400563" cy="190026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CF93B87-F659-90D0-433C-2A7130B1E86E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F7A5240-5424-FAF9-E12D-826AC55C07A9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7E8E36A-7731-4C69-76CB-7633B6F41723}"/>
              </a:ext>
            </a:extLst>
          </p:cNvPr>
          <p:cNvGrpSpPr/>
          <p:nvPr/>
        </p:nvGrpSpPr>
        <p:grpSpPr>
          <a:xfrm>
            <a:off x="186432" y="6370351"/>
            <a:ext cx="6642414" cy="2290188"/>
            <a:chOff x="186432" y="6445887"/>
            <a:chExt cx="6642414" cy="229018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7450284-4E4C-8AAE-F176-AAD58B5800A7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6FA7EE6-E918-95DB-578E-B70850298F21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y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7797A87-66FD-FF85-B6A9-7CAF3BE315AE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74112B2-99F6-E41B-035D-7B4DE4C2E2A5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pap.....on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bala.....er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fam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coqu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251F091-31C7-2D3B-BA1C-A1403A5EBBD8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essa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ro.....al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aourt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FFAC3A6-014F-CFE6-9D2D-A2DF4FC7BC2F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ro.....al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bru....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ant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gr.....e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eurs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92F9760E-EE6C-7D31-3DF7-6BB58B4C3005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2B8DAD4D-50D0-3D1E-26EC-25A8A93237D9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4422BABD-6245-D3C5-9564-B2827FF46824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557488D-185C-9337-2A95-D72D9BFC0710}"/>
              </a:ext>
            </a:extLst>
          </p:cNvPr>
          <p:cNvGrpSpPr/>
          <p:nvPr/>
        </p:nvGrpSpPr>
        <p:grpSpPr>
          <a:xfrm>
            <a:off x="186432" y="3739618"/>
            <a:ext cx="6671568" cy="351818"/>
            <a:chOff x="186432" y="3519158"/>
            <a:chExt cx="6671568" cy="35181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F966BB-92B6-09D2-3C77-C18E51E0BB99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(/2/)</a:t>
              </a: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3E7D6CB-D3C5-9BE9-F0DE-F6CA26735647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CDE92669-DDB0-529C-4F9E-5329DC272BA9}"/>
              </a:ext>
            </a:extLst>
          </p:cNvPr>
          <p:cNvSpPr txBox="1"/>
          <p:nvPr/>
        </p:nvSpPr>
        <p:spPr>
          <a:xfrm>
            <a:off x="370913" y="5380996"/>
            <a:ext cx="6170074" cy="4643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« Y » remplace .................. 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E37D70E-8D06-E44B-AAF5-09347045872F}"/>
              </a:ext>
            </a:extLst>
          </p:cNvPr>
          <p:cNvSpPr txBox="1"/>
          <p:nvPr/>
        </p:nvSpPr>
        <p:spPr>
          <a:xfrm>
            <a:off x="370913" y="4257332"/>
            <a:ext cx="6170074" cy="895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Pour savoir si 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« y » ou « 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 », on peut chercher ................................................................................................................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4009450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1228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Noire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5ED2F13D-4994-4AF3-BAA2-FA774442524A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ECC6556A-0F43-7A75-2C10-79D3E489E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EFDBA8-4882-ADA3-1D6B-940BEC178F72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AC17D3-3EF4-1324-D63F-A2A0D7B01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346C93F-BF8A-38D4-60C9-641F000740D6}"/>
              </a:ext>
            </a:extLst>
          </p:cNvPr>
          <p:cNvGrpSpPr/>
          <p:nvPr/>
        </p:nvGrpSpPr>
        <p:grpSpPr>
          <a:xfrm>
            <a:off x="186432" y="948599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6152EDC-7175-53F7-B0EC-97A246307CE7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05A3F2B-E2B4-328E-5451-9A7F406B6837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7CD3E-DE19-532D-9D83-30ECA6E17FB9}"/>
              </a:ext>
            </a:extLst>
          </p:cNvPr>
          <p:cNvGrpSpPr/>
          <p:nvPr/>
        </p:nvGrpSpPr>
        <p:grpSpPr>
          <a:xfrm>
            <a:off x="140424" y="1427848"/>
            <a:ext cx="6400563" cy="1900260"/>
            <a:chOff x="140424" y="1225756"/>
            <a:chExt cx="6400563" cy="190026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A71E5EE-412C-9F2C-5C0C-BE0686AB5B9D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402FCBA-5E17-8443-26D6-5DBAFD5D1784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E50B378-1492-D8A5-878A-81A5A13D989A}"/>
              </a:ext>
            </a:extLst>
          </p:cNvPr>
          <p:cNvGrpSpPr/>
          <p:nvPr/>
        </p:nvGrpSpPr>
        <p:grpSpPr>
          <a:xfrm>
            <a:off x="186432" y="6370351"/>
            <a:ext cx="6642414" cy="2290188"/>
            <a:chOff x="186432" y="6445887"/>
            <a:chExt cx="6642414" cy="229018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F8B463B-C3E1-0F42-F761-D5BD62D8FE72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BECF9CB-6BCB-0A71-AEB8-B8389BDBAE16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y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 err="1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F8B43A9-4541-32FD-FC8D-5DA084CD126D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6AFD856-E1A8-4EFB-FA91-4D8EF4846E20}"/>
                </a:ext>
              </a:extLst>
            </p:cNvPr>
            <p:cNvSpPr txBox="1"/>
            <p:nvPr/>
          </p:nvSpPr>
          <p:spPr>
            <a:xfrm>
              <a:off x="2395212" y="6911354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ennu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.....et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ro.....al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bru....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ant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FDA4EE3-2546-3339-6C6F-6F53324B0769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a.....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eurs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ro.....al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gr.....e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essa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.....er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A029D80-EE9B-09FD-4CC1-A3AC070A2AB2}"/>
                </a:ext>
              </a:extLst>
            </p:cNvPr>
            <p:cNvSpPr txBox="1"/>
            <p:nvPr/>
          </p:nvSpPr>
          <p:spPr>
            <a:xfrm>
              <a:off x="4542095" y="6911355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coqu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envo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....er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gr.....e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.....on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69493CA-A2F0-3BB8-50E0-2258C188C40C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6AA739D3-BFE5-6701-33F0-0CF782BEA488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2094ACE4-8368-F45A-1FD6-1EFBEDE50001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B4F8129-8721-EEBB-6339-572D560E3331}"/>
              </a:ext>
            </a:extLst>
          </p:cNvPr>
          <p:cNvGrpSpPr/>
          <p:nvPr/>
        </p:nvGrpSpPr>
        <p:grpSpPr>
          <a:xfrm>
            <a:off x="186432" y="3739618"/>
            <a:ext cx="6671568" cy="351818"/>
            <a:chOff x="186432" y="3519158"/>
            <a:chExt cx="6671568" cy="35181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EEB9655-5BE6-11D1-7BCF-CEBEA0DC6A74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(/2/)</a:t>
              </a: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C52340F-D0DB-095A-31CC-7FF21770F294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D46A8B6-0C37-79D3-22F8-D88D68E0977A}"/>
              </a:ext>
            </a:extLst>
          </p:cNvPr>
          <p:cNvSpPr txBox="1"/>
          <p:nvPr/>
        </p:nvSpPr>
        <p:spPr>
          <a:xfrm>
            <a:off x="370913" y="4221807"/>
            <a:ext cx="6170074" cy="4643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« Y » remplace .................. 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E0C7FD-536C-319A-424E-92707930448B}"/>
              </a:ext>
            </a:extLst>
          </p:cNvPr>
          <p:cNvSpPr txBox="1"/>
          <p:nvPr/>
        </p:nvSpPr>
        <p:spPr>
          <a:xfrm>
            <a:off x="370913" y="4905032"/>
            <a:ext cx="6170074" cy="895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Pour savoir si 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« y » ou « 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 », on peut chercher ................................................................................................................ .</a:t>
            </a:r>
          </a:p>
        </p:txBody>
      </p:sp>
    </p:spTree>
    <p:extLst>
      <p:ext uri="{BB962C8B-B14F-4D97-AF65-F5344CB8AC3E}">
        <p14:creationId xmlns:p14="http://schemas.microsoft.com/office/powerpoint/2010/main" val="693081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Argent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8F2430B-E493-51C2-4C9E-0185DEBE680C}"/>
              </a:ext>
            </a:extLst>
          </p:cNvPr>
          <p:cNvGrpSpPr/>
          <p:nvPr/>
        </p:nvGrpSpPr>
        <p:grpSpPr>
          <a:xfrm>
            <a:off x="186432" y="1047990"/>
            <a:ext cx="6411275" cy="330603"/>
            <a:chOff x="186432" y="769697"/>
            <a:chExt cx="6411275" cy="330603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5ED1972E-E0C6-71CD-01E8-825451F58463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5E5B2AC1-B2E4-A041-5010-1550A515405F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0FEF54FD-2FB0-9B66-27D1-17EE2691BE1F}"/>
              </a:ext>
            </a:extLst>
          </p:cNvPr>
          <p:cNvGrpSpPr/>
          <p:nvPr/>
        </p:nvGrpSpPr>
        <p:grpSpPr>
          <a:xfrm>
            <a:off x="140424" y="1566995"/>
            <a:ext cx="6400563" cy="1900260"/>
            <a:chOff x="140424" y="1225756"/>
            <a:chExt cx="6400563" cy="190026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769BC35-23D0-3DF4-65A6-18D975AB3A3B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23014C1-4EE0-B369-E615-AF49D3DFB737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75" name="Image 74">
            <a:extLst>
              <a:ext uri="{FF2B5EF4-FFF2-40B4-BE49-F238E27FC236}">
                <a16:creationId xmlns:a16="http://schemas.microsoft.com/office/drawing/2014/main" id="{6C57C8D6-579A-1E53-9DB2-154D6ECAB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B8086E-B3AA-B560-4D9E-D681C9970073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D58E31C-34AB-96B3-A5AD-26EDB6453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217BD31-E853-8106-12F5-2DEEFB344E17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0CBF6CB-E2BE-F42F-1007-77ADEE51126A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F50051B-1782-1CB2-393C-853EA131E760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il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5A4D4A6-E65A-CA0E-6177-8FD631ED2D3B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42D6C42-59D5-2A14-65C4-E9B607263A35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bata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brou.....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ard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feu.....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appare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E9C5913-90C7-F9A3-66B7-644641000B22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porta.....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fauteu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sole.....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citrou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C4212EF-837B-76B4-3AEC-22B7758FFBC7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corbe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trava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fenou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réve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15484C6-76D8-FFB6-B5F3-97343750B9BF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BEC7B35-26E9-96DE-99D4-50D603B1E97F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D3187945-319D-E2EC-09C1-A9622D325FC5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DCC91DE-EF33-AE82-5A43-F7575A4829FC}"/>
              </a:ext>
            </a:extLst>
          </p:cNvPr>
          <p:cNvGrpSpPr/>
          <p:nvPr/>
        </p:nvGrpSpPr>
        <p:grpSpPr>
          <a:xfrm>
            <a:off x="186432" y="3815548"/>
            <a:ext cx="6671568" cy="607602"/>
            <a:chOff x="186432" y="3519158"/>
            <a:chExt cx="6671568" cy="607602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B5F69DA-B550-9890-5AC0-761DE3F0457A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E88A759-8ED4-E7C1-F33F-85DCDA835FB5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95D8868-8A21-40EA-003E-889DF526B4AC}"/>
              </a:ext>
            </a:extLst>
          </p:cNvPr>
          <p:cNvSpPr txBox="1"/>
          <p:nvPr/>
        </p:nvSpPr>
        <p:spPr>
          <a:xfrm>
            <a:off x="323592" y="5336861"/>
            <a:ext cx="6170074" cy="3835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milieu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9B0B5B-09F9-3BBF-AF34-B5D31FC9CC2D}"/>
              </a:ext>
            </a:extLst>
          </p:cNvPr>
          <p:cNvSpPr txBox="1"/>
          <p:nvPr/>
        </p:nvSpPr>
        <p:spPr>
          <a:xfrm>
            <a:off x="323592" y="4449582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fin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/ille/ s’écrit « ....... » pour les noms masculins et « ....... » pour les noms féminins. </a:t>
            </a:r>
          </a:p>
        </p:txBody>
      </p:sp>
    </p:spTree>
    <p:extLst>
      <p:ext uri="{BB962C8B-B14F-4D97-AF65-F5344CB8AC3E}">
        <p14:creationId xmlns:p14="http://schemas.microsoft.com/office/powerpoint/2010/main" val="4171215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Argent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73" name="Image 72">
            <a:extLst>
              <a:ext uri="{FF2B5EF4-FFF2-40B4-BE49-F238E27FC236}">
                <a16:creationId xmlns:a16="http://schemas.microsoft.com/office/drawing/2014/main" id="{1F45C008-32C0-1229-9933-479AD0693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E75043-B269-9036-F158-9245E6CA4AB4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7CC4D-3026-92C3-F6BC-30EF55B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BD6239-B5F1-B078-EC91-1F39DB4EFB7E}"/>
              </a:ext>
            </a:extLst>
          </p:cNvPr>
          <p:cNvGrpSpPr/>
          <p:nvPr/>
        </p:nvGrpSpPr>
        <p:grpSpPr>
          <a:xfrm>
            <a:off x="186432" y="1047990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75C0F21-6DF9-C4CD-B407-BAA9115FB730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3E0948A-A6C0-1011-ABF4-3FE295B0E18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73A286F-BC2D-2556-557A-211CC82D293A}"/>
              </a:ext>
            </a:extLst>
          </p:cNvPr>
          <p:cNvGrpSpPr/>
          <p:nvPr/>
        </p:nvGrpSpPr>
        <p:grpSpPr>
          <a:xfrm>
            <a:off x="140424" y="1566995"/>
            <a:ext cx="6400563" cy="1900260"/>
            <a:chOff x="140424" y="1225756"/>
            <a:chExt cx="6400563" cy="190026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90C8574-13FB-E1BB-01B1-12B287C6D43D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AD1FE8C-B6BF-0245-9BE8-CCD964703F44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13CB11-71ED-9356-71B5-B60731DC53F6}"/>
              </a:ext>
            </a:extLst>
          </p:cNvPr>
          <p:cNvGrpSpPr/>
          <p:nvPr/>
        </p:nvGrpSpPr>
        <p:grpSpPr>
          <a:xfrm>
            <a:off x="186432" y="3815548"/>
            <a:ext cx="6671568" cy="607602"/>
            <a:chOff x="186432" y="3519158"/>
            <a:chExt cx="6671568" cy="607602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18167E8-C4A9-5638-0D64-40C2E15C07C6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9E90EEB-5247-21E4-711C-E9D6A78FE7D9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9B8EFAAB-9824-B0AB-9323-2A67240AA671}"/>
              </a:ext>
            </a:extLst>
          </p:cNvPr>
          <p:cNvSpPr txBox="1"/>
          <p:nvPr/>
        </p:nvSpPr>
        <p:spPr>
          <a:xfrm>
            <a:off x="323592" y="5336861"/>
            <a:ext cx="6170074" cy="3835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milieu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FAF223B-0AD5-D8E4-04E2-56EEFB8A4F66}"/>
              </a:ext>
            </a:extLst>
          </p:cNvPr>
          <p:cNvSpPr txBox="1"/>
          <p:nvPr/>
        </p:nvSpPr>
        <p:spPr>
          <a:xfrm>
            <a:off x="323592" y="4449582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fin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/ille/ s’écrit « ....... » pour les noms masculins et « ....... » pour les noms féminins.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1E2C1DD-BD7A-49F9-6F95-A28F23265C0A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0C7E5847-A693-F680-C5EE-8546BCB55F41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AE828F9-1653-E15E-7E1D-DBBC1BDC48F7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il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63A6751-BC56-606A-2C2E-FCD81DB72C85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5978B7A-EA17-117E-C353-3EFD9033ECFE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ore.....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conse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port.....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2D4D773-F27E-C887-A94F-1EECE3CBD8C4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boute..... 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brou.....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ard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feu.....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age</a:t>
              </a:r>
              <a:endParaRPr lang="fr-FR" sz="1400" i="1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citrou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373FDB8-363B-7A48-02B0-4C1267A53100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fenou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éventa.....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sole.....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fauteu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530EAF5-6690-E8DC-42F4-F7CB3FE6D894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631C02E5-1695-8DF8-CD2E-29D9C25B5BBC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BD76055E-ED77-300D-614D-F5E15AA97DF6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53348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Argent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16/18</a:t>
              </a:r>
            </a:p>
          </p:txBody>
        </p:sp>
      </p:grpSp>
      <p:pic>
        <p:nvPicPr>
          <p:cNvPr id="72" name="Image 71">
            <a:extLst>
              <a:ext uri="{FF2B5EF4-FFF2-40B4-BE49-F238E27FC236}">
                <a16:creationId xmlns:a16="http://schemas.microsoft.com/office/drawing/2014/main" id="{11C2A691-C99A-FE22-E444-5391F9C49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0CDFAA-920F-CD42-3C67-417CF3B6B83C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BFCA35-5F5E-AA1F-2346-BE2578C70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1075737-5DBC-BB25-D5D8-BB63746D2338}"/>
              </a:ext>
            </a:extLst>
          </p:cNvPr>
          <p:cNvGrpSpPr/>
          <p:nvPr/>
        </p:nvGrpSpPr>
        <p:grpSpPr>
          <a:xfrm>
            <a:off x="186432" y="1047990"/>
            <a:ext cx="6411275" cy="330603"/>
            <a:chOff x="186432" y="769697"/>
            <a:chExt cx="6411275" cy="3306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07E2F4D-FF50-923D-2C4C-FD5866B9E41B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AA57BED-B010-5C82-DA3A-0CDB1FBDAB90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58BFE75-762D-9026-C09C-6DDA6EE3340B}"/>
              </a:ext>
            </a:extLst>
          </p:cNvPr>
          <p:cNvGrpSpPr/>
          <p:nvPr/>
        </p:nvGrpSpPr>
        <p:grpSpPr>
          <a:xfrm>
            <a:off x="140424" y="1566995"/>
            <a:ext cx="6400563" cy="1900260"/>
            <a:chOff x="140424" y="1225756"/>
            <a:chExt cx="6400563" cy="190026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D66A81D-9A32-5C12-AC29-8F56307B32E2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5D282E3-4F94-723F-32C4-980CA726A12B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3F58D6C-BF5B-F227-D403-90AACC057E54}"/>
              </a:ext>
            </a:extLst>
          </p:cNvPr>
          <p:cNvGrpSpPr/>
          <p:nvPr/>
        </p:nvGrpSpPr>
        <p:grpSpPr>
          <a:xfrm>
            <a:off x="186432" y="3815548"/>
            <a:ext cx="6671568" cy="607602"/>
            <a:chOff x="186432" y="3519158"/>
            <a:chExt cx="6671568" cy="607602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EF1CC4D-17E7-50D6-402A-DD961F3E1B3D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(/2)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9D85408-665E-4E03-B5E9-673DC3315AFB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3CE26267-05D7-79E9-3140-F344B6A57CDA}"/>
              </a:ext>
            </a:extLst>
          </p:cNvPr>
          <p:cNvSpPr txBox="1"/>
          <p:nvPr/>
        </p:nvSpPr>
        <p:spPr>
          <a:xfrm>
            <a:off x="323592" y="5336861"/>
            <a:ext cx="6170074" cy="3835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milieu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ill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0373411-8B44-F037-38AD-2D579E7C6ADD}"/>
              </a:ext>
            </a:extLst>
          </p:cNvPr>
          <p:cNvSpPr txBox="1"/>
          <p:nvPr/>
        </p:nvSpPr>
        <p:spPr>
          <a:xfrm>
            <a:off x="323592" y="4449582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u="sng" dirty="0">
                <a:latin typeface="Script cole" panose="00000400000000000000" pitchFamily="2" charset="0"/>
              </a:rPr>
              <a:t>En fin de mot</a:t>
            </a:r>
            <a:r>
              <a:rPr lang="fr-FR" sz="1400" b="1" dirty="0">
                <a:latin typeface="Script cole" panose="00000400000000000000" pitchFamily="2" charset="0"/>
              </a:rPr>
              <a:t>, </a:t>
            </a:r>
            <a:r>
              <a:rPr lang="fr-FR" sz="1400" dirty="0">
                <a:latin typeface="Script cole" panose="00000400000000000000" pitchFamily="2" charset="0"/>
              </a:rPr>
              <a:t>le son /ille/ s’écrit « ....... » pour les noms masculins et « ....... » pour les noms féminins.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7716F2C-121C-0E5D-A4E9-3949F176DFAD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173FDA2-00D3-1DE3-E817-63054C65DC48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91A339E-2881-43FC-E19D-95EF79DDAC2A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correctement le son /</a:t>
                </a:r>
                <a:r>
                  <a:rPr lang="fr-FR" sz="1200" b="1" u="sng" dirty="0" err="1">
                    <a:latin typeface="Quicksand Bold" pitchFamily="50" charset="0"/>
                    <a:cs typeface="Arial" charset="0"/>
                  </a:rPr>
                  <a:t>ill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/ dans les mots: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il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 ou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 «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ille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E79B40E-3210-D921-BDD3-AA96A03C067D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7FAE1F9-93FA-BFB5-1609-F35DC4986A04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bata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grenou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feui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appare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E463076-33FC-1ADD-7577-BE6FAC4985BD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porta.....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fauteu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sole.....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citrou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FF0E1E1-C0E6-4724-6373-76E22051E6C9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corbe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trava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du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fenou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réve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D97809B-C202-85E5-086B-D2C7A306FD0B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B93DA0DA-114B-5015-D28C-E3714CD4164C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92CEE2A9-6C89-DB18-7589-13C5E4935672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2823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A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9466EA3-81B4-6B47-35A0-80094BCE0D23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16442C6A-2F73-08B4-6FA6-FC308EC57B03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5544E9C1-E65F-FC40-319F-2951B8496E36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0552A5C-F95E-0B5E-7641-17AD58398781}"/>
              </a:ext>
            </a:extLst>
          </p:cNvPr>
          <p:cNvGrpSpPr/>
          <p:nvPr/>
        </p:nvGrpSpPr>
        <p:grpSpPr>
          <a:xfrm>
            <a:off x="140424" y="1149556"/>
            <a:ext cx="6400563" cy="1900260"/>
            <a:chOff x="140424" y="1225756"/>
            <a:chExt cx="6400563" cy="1900260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5D4329EE-F46F-AFAC-22ED-25A8A5492711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C14D257C-B2CB-4D33-92B4-9D9C46ABCCDA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80" name="Image 79">
            <a:extLst>
              <a:ext uri="{FF2B5EF4-FFF2-40B4-BE49-F238E27FC236}">
                <a16:creationId xmlns:a16="http://schemas.microsoft.com/office/drawing/2014/main" id="{F25B87C0-0472-4A8F-A1E0-FE0CE8858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9E70790-4EEC-E61C-1225-C87FB9D1AF18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CA28560-32C2-BD91-2087-1E70EA201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9AE783F-7712-3514-DA33-47B9A63F4586}"/>
              </a:ext>
            </a:extLst>
          </p:cNvPr>
          <p:cNvGrpSpPr/>
          <p:nvPr/>
        </p:nvGrpSpPr>
        <p:grpSpPr>
          <a:xfrm>
            <a:off x="186432" y="3290312"/>
            <a:ext cx="6671568" cy="607602"/>
            <a:chOff x="186432" y="3519158"/>
            <a:chExt cx="6671568" cy="60760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11803B6-93B8-DB1D-84A2-68FEE25E79D9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A162BF5-2BA5-2504-5D5B-3FBC5D596863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6365582-C66A-4DC6-19CD-FEA7060B4363}"/>
              </a:ext>
            </a:extLst>
          </p:cNvPr>
          <p:cNvSpPr txBox="1"/>
          <p:nvPr/>
        </p:nvSpPr>
        <p:spPr>
          <a:xfrm>
            <a:off x="323592" y="4636755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ne sont pas dérivés des verbes.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C03092-5D5E-2D0F-9B01-3380E158AC21}"/>
              </a:ext>
            </a:extLst>
          </p:cNvPr>
          <p:cNvSpPr txBox="1"/>
          <p:nvPr/>
        </p:nvSpPr>
        <p:spPr>
          <a:xfrm>
            <a:off x="323592" y="3790996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èz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 sauf pour les ......................... et les ................................................................ 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FC2868-7360-252B-F9CE-C2E7EFFD44E6}"/>
              </a:ext>
            </a:extLst>
          </p:cNvPr>
          <p:cNvSpPr txBox="1"/>
          <p:nvPr/>
        </p:nvSpPr>
        <p:spPr>
          <a:xfrm>
            <a:off x="323592" y="5468280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sont dérivés des verbes.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07056DA-9AD6-2E61-AC4C-458383D65D8D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F66A4E-2783-B5D9-D168-98354AE4D5BC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8FD963B-4F88-DC05-7A59-A75999584E15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un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seulement quand c’est nécessaire.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C751CF-7117-8D04-75DE-FAFF26AA7C0F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259E389-EF70-CD78-FD94-7C3EAA4055B9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honnêté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armoir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vérité.....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tortu.....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DE9DBBB-0356-078B-751A-AA58F0C4B720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l’amitié.....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plai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plongeoir.....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homm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0B9DB62-3FB9-306F-A4BD-3E531C104368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décembr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plui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trèfl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terreur.....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DCA2155-9E69-BFC3-ECE2-58D30A6BF55C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36DE7D8C-8A23-C096-2FCB-7129A3263A98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D30AA78B-99DA-179B-A2A7-D41496221575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48554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74434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B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42502E5C-324B-9FA9-B46D-05EC8B2ECA8A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F8BB60BA-7CFF-907D-EA1A-9548DE79D1EE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E84205BE-F005-4035-70BD-CA83F6C491C7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65C1B895-4CBA-40DC-1676-EBA3586DD4B4}"/>
              </a:ext>
            </a:extLst>
          </p:cNvPr>
          <p:cNvGrpSpPr/>
          <p:nvPr/>
        </p:nvGrpSpPr>
        <p:grpSpPr>
          <a:xfrm>
            <a:off x="140424" y="1149556"/>
            <a:ext cx="6400563" cy="1900260"/>
            <a:chOff x="140424" y="1225756"/>
            <a:chExt cx="6400563" cy="1900260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24BC200-E9D2-240B-FB41-74B15CAEA1A7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52CD2542-DF2A-FF2E-9922-8A677247A0B0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85" name="Image 84">
            <a:extLst>
              <a:ext uri="{FF2B5EF4-FFF2-40B4-BE49-F238E27FC236}">
                <a16:creationId xmlns:a16="http://schemas.microsoft.com/office/drawing/2014/main" id="{C44CDEB6-D8A7-4054-526A-E626A8EDA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D5998F-24A6-3F19-D231-A46025F0E1B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0EF574-C313-AC01-A77E-C5C5453C2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7A8D0D1-C745-E553-F565-4F285D114FC8}"/>
              </a:ext>
            </a:extLst>
          </p:cNvPr>
          <p:cNvGrpSpPr/>
          <p:nvPr/>
        </p:nvGrpSpPr>
        <p:grpSpPr>
          <a:xfrm>
            <a:off x="186432" y="3290312"/>
            <a:ext cx="6671568" cy="607602"/>
            <a:chOff x="186432" y="3519158"/>
            <a:chExt cx="6671568" cy="60760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B9EDAE2-91C0-C8A5-86A1-59CAFEC20399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B954228-FF6D-B013-41E2-BC673DC6DB9C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0F7B50A-09AF-DBC5-FA61-218D7FA425AB}"/>
              </a:ext>
            </a:extLst>
          </p:cNvPr>
          <p:cNvSpPr txBox="1"/>
          <p:nvPr/>
        </p:nvSpPr>
        <p:spPr>
          <a:xfrm>
            <a:off x="323592" y="4636755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ne sont pas dérivés des verbes.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0DA18A-8EFE-D64C-B1FE-527C372E5238}"/>
              </a:ext>
            </a:extLst>
          </p:cNvPr>
          <p:cNvSpPr txBox="1"/>
          <p:nvPr/>
        </p:nvSpPr>
        <p:spPr>
          <a:xfrm>
            <a:off x="323592" y="3790996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èz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 sauf pour les ......................... et les ................................................................ 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0338F7-9647-C801-6A23-508879BA2AA7}"/>
              </a:ext>
            </a:extLst>
          </p:cNvPr>
          <p:cNvSpPr txBox="1"/>
          <p:nvPr/>
        </p:nvSpPr>
        <p:spPr>
          <a:xfrm>
            <a:off x="323592" y="5468280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sont dérivés des verbes.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6CC03F1-F7D3-B9F8-C12A-828015E949D4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BF7F26E-392C-A0C1-8F72-89F68D5B6ED7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A0B2E04-BE69-3209-7586-7B608E3C6FE1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un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seulement quand c’est nécessaire.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EE0AD29-D679-3D31-7C62-1B3C1775FE95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ACC5FC6-7039-12B6-F4A4-11845F07DAD3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honnêté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armoir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beauté.....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histoir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F8A8FCD-F5B2-F583-F829-0E99B30F1AB0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moitié.....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perchoir.....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flamm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1CA05AE-6CB7-DBD9-E2E1-B13C873012A6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livr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vi.....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ongl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peur.....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5E96E1C-A1F3-A852-8FB8-D6BE304412AD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93E38BEA-B087-0611-7081-4DDC767C4791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AE118345-82D2-AB15-C0DF-6C042D44BACB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7241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64">
            <a:extLst>
              <a:ext uri="{FF2B5EF4-FFF2-40B4-BE49-F238E27FC236}">
                <a16:creationId xmlns:a16="http://schemas.microsoft.com/office/drawing/2014/main" id="{E659BB5B-7ED0-4B44-8ABF-0F645DDC61D0}"/>
              </a:ext>
            </a:extLst>
          </p:cNvPr>
          <p:cNvSpPr txBox="1"/>
          <p:nvPr/>
        </p:nvSpPr>
        <p:spPr>
          <a:xfrm>
            <a:off x="1" y="8090"/>
            <a:ext cx="280846" cy="2308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 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0AB5EF7-7AE1-483F-A0EF-749080A3B527}"/>
              </a:ext>
            </a:extLst>
          </p:cNvPr>
          <p:cNvGrpSpPr/>
          <p:nvPr/>
        </p:nvGrpSpPr>
        <p:grpSpPr>
          <a:xfrm>
            <a:off x="0" y="88681"/>
            <a:ext cx="6858000" cy="558255"/>
            <a:chOff x="0" y="88681"/>
            <a:chExt cx="6858000" cy="558255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682A6A5-918D-42D8-83CF-A5DBB926F771}"/>
                </a:ext>
              </a:extLst>
            </p:cNvPr>
            <p:cNvCxnSpPr/>
            <p:nvPr/>
          </p:nvCxnSpPr>
          <p:spPr>
            <a:xfrm>
              <a:off x="0" y="646936"/>
              <a:ext cx="6858000" cy="0"/>
            </a:xfrm>
            <a:prstGeom prst="line">
              <a:avLst/>
            </a:prstGeom>
            <a:ln w="57150" cmpd="dbl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472B90-1F87-4E1C-88C3-D4DF5EA84D67}"/>
                </a:ext>
              </a:extLst>
            </p:cNvPr>
            <p:cNvSpPr txBox="1"/>
            <p:nvPr/>
          </p:nvSpPr>
          <p:spPr>
            <a:xfrm>
              <a:off x="3428999" y="88681"/>
              <a:ext cx="266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>
                  <a:latin typeface="Quicksand Bold" pitchFamily="50" charset="0"/>
                  <a:ea typeface="Abadi MT Condensed Extra Bold" charset="0"/>
                  <a:cs typeface="Abadi MT Condensed Extra Bold" charset="0"/>
                </a:rPr>
                <a:t>ORTHOGRAPHE - Etoile Or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78CD24E2-43B6-45C4-B364-7461675E9737}"/>
                </a:ext>
              </a:extLst>
            </p:cNvPr>
            <p:cNvSpPr txBox="1"/>
            <p:nvPr/>
          </p:nvSpPr>
          <p:spPr>
            <a:xfrm>
              <a:off x="4390401" y="356134"/>
              <a:ext cx="106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Calibri" charset="0"/>
                </a:rPr>
                <a:t>Objectif 17/19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B263205F-2C43-EA1B-D90E-A76297BF1081}"/>
              </a:ext>
            </a:extLst>
          </p:cNvPr>
          <p:cNvGrpSpPr/>
          <p:nvPr/>
        </p:nvGrpSpPr>
        <p:grpSpPr>
          <a:xfrm>
            <a:off x="186432" y="769697"/>
            <a:ext cx="6411275" cy="330603"/>
            <a:chOff x="186432" y="769697"/>
            <a:chExt cx="6411275" cy="330603"/>
          </a:xfrm>
        </p:grpSpPr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3638056C-3451-0301-DDCE-763B6A047610}"/>
                </a:ext>
              </a:extLst>
            </p:cNvPr>
            <p:cNvSpPr txBox="1"/>
            <p:nvPr/>
          </p:nvSpPr>
          <p:spPr>
            <a:xfrm>
              <a:off x="444675" y="769697"/>
              <a:ext cx="6153032" cy="330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Ecris les mots que tu entends. (/10)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F8B250DA-E4B9-968D-7CD9-E5CE32F14482}"/>
                </a:ext>
              </a:extLst>
            </p:cNvPr>
            <p:cNvSpPr txBox="1"/>
            <p:nvPr/>
          </p:nvSpPr>
          <p:spPr>
            <a:xfrm>
              <a:off x="186432" y="790176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9DCD7FFC-C9F4-00D2-5E46-5E6DE1CB7149}"/>
              </a:ext>
            </a:extLst>
          </p:cNvPr>
          <p:cNvGrpSpPr/>
          <p:nvPr/>
        </p:nvGrpSpPr>
        <p:grpSpPr>
          <a:xfrm>
            <a:off x="140424" y="1149556"/>
            <a:ext cx="6400563" cy="1900260"/>
            <a:chOff x="140424" y="1225756"/>
            <a:chExt cx="6400563" cy="1900260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4B8EB42F-B87A-78AF-D14D-A0AFEF1287ED}"/>
                </a:ext>
              </a:extLst>
            </p:cNvPr>
            <p:cNvSpPr txBox="1"/>
            <p:nvPr/>
          </p:nvSpPr>
          <p:spPr>
            <a:xfrm>
              <a:off x="140424" y="122575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2)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3)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4)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5) …………………………………………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16FE9E54-B6D4-BB0C-992A-441AD2B316E5}"/>
                </a:ext>
              </a:extLst>
            </p:cNvPr>
            <p:cNvSpPr txBox="1"/>
            <p:nvPr/>
          </p:nvSpPr>
          <p:spPr>
            <a:xfrm>
              <a:off x="3603411" y="1237486"/>
              <a:ext cx="2937576" cy="188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6) ………………………………………… 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7)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8)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9) …………………………………………</a:t>
              </a:r>
            </a:p>
            <a:p>
              <a:pPr>
                <a:lnSpc>
                  <a:spcPct val="200000"/>
                </a:lnSpc>
              </a:pPr>
              <a:r>
                <a:rPr lang="fr-FR" sz="12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10) …………………………………………</a:t>
              </a: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A303E591-F46A-1BD2-9BD7-10588C723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494" y="52744"/>
            <a:ext cx="558800" cy="540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6E6FFB-2AA7-586A-C38B-6D793A4047D5}"/>
              </a:ext>
            </a:extLst>
          </p:cNvPr>
          <p:cNvSpPr txBox="1"/>
          <p:nvPr/>
        </p:nvSpPr>
        <p:spPr>
          <a:xfrm>
            <a:off x="271364" y="-3282"/>
            <a:ext cx="2809385" cy="54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Prénom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  <a:p>
            <a:pPr>
              <a:lnSpc>
                <a:spcPct val="200000"/>
              </a:lnSpc>
            </a:pPr>
            <a:r>
              <a:rPr lang="fr-FR" sz="800" dirty="0">
                <a:latin typeface="Quicksand Bold" pitchFamily="50" charset="0"/>
                <a:ea typeface="Calibri" charset="0"/>
                <a:cs typeface="Calibri" charset="0"/>
              </a:rPr>
              <a:t>Date :</a:t>
            </a:r>
            <a:r>
              <a:rPr lang="fr-FR" sz="800" dirty="0">
                <a:latin typeface="Calibri" charset="0"/>
                <a:ea typeface="Calibri" charset="0"/>
                <a:cs typeface="Calibri" charset="0"/>
              </a:rPr>
              <a:t> __________________________________________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F43B22-3513-0E99-2715-058934C86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4" y="112940"/>
            <a:ext cx="392177" cy="39217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90E74E-3B7B-FF81-C6C9-88C0C7F5D963}"/>
              </a:ext>
            </a:extLst>
          </p:cNvPr>
          <p:cNvGrpSpPr/>
          <p:nvPr/>
        </p:nvGrpSpPr>
        <p:grpSpPr>
          <a:xfrm>
            <a:off x="186432" y="3290312"/>
            <a:ext cx="6671568" cy="607602"/>
            <a:chOff x="186432" y="3519158"/>
            <a:chExt cx="6671568" cy="60760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906A4B3-2927-4F4F-53FE-689BE3E40576}"/>
                </a:ext>
              </a:extLst>
            </p:cNvPr>
            <p:cNvSpPr txBox="1"/>
            <p:nvPr/>
          </p:nvSpPr>
          <p:spPr>
            <a:xfrm>
              <a:off x="444674" y="3519158"/>
              <a:ext cx="6413326" cy="60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u="sng" dirty="0">
                  <a:latin typeface="Quicksand Bold" pitchFamily="50" charset="0"/>
                  <a:cs typeface="Arial" charset="0"/>
                </a:rPr>
                <a:t>Complète les phrases ci-dessous. (/3)</a:t>
              </a:r>
              <a:endParaRPr lang="fr-FR" sz="1200" i="1" u="sng" dirty="0">
                <a:latin typeface="Quicksand Bold" pitchFamily="50" charset="0"/>
                <a:ea typeface="Calibri" charset="0"/>
                <a:cs typeface="Calibri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200" b="1" dirty="0">
                  <a:latin typeface="Quicksand Bold" pitchFamily="50" charset="0"/>
                  <a:ea typeface="Calibri" charset="0"/>
                  <a:cs typeface="Arial" charset="0"/>
                </a:rPr>
                <a:t>                </a:t>
              </a:r>
              <a:endParaRPr lang="fr-FR" sz="1200" dirty="0">
                <a:latin typeface="Quicksand Bold" pitchFamily="50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5B54944-8148-6321-A30B-62A0F4B43599}"/>
                </a:ext>
              </a:extLst>
            </p:cNvPr>
            <p:cNvSpPr txBox="1"/>
            <p:nvPr/>
          </p:nvSpPr>
          <p:spPr>
            <a:xfrm>
              <a:off x="186432" y="3568021"/>
              <a:ext cx="274320" cy="3029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EF047EA-32FC-6C77-62D6-20CBDFE857F5}"/>
              </a:ext>
            </a:extLst>
          </p:cNvPr>
          <p:cNvSpPr txBox="1"/>
          <p:nvPr/>
        </p:nvSpPr>
        <p:spPr>
          <a:xfrm>
            <a:off x="323592" y="4636755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ne sont pas dérivés des verbes.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B55524F-83D9-8E7F-C150-079C8EF4A6A2}"/>
              </a:ext>
            </a:extLst>
          </p:cNvPr>
          <p:cNvSpPr txBox="1"/>
          <p:nvPr/>
        </p:nvSpPr>
        <p:spPr>
          <a:xfrm>
            <a:off x="323592" y="3790996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èz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 » sauf pour les ......................... et les ................................................................ 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59C3B7-E2EC-63D9-24F4-46B44EEFC1B9}"/>
              </a:ext>
            </a:extLst>
          </p:cNvPr>
          <p:cNvSpPr txBox="1"/>
          <p:nvPr/>
        </p:nvSpPr>
        <p:spPr>
          <a:xfrm>
            <a:off x="323592" y="5468280"/>
            <a:ext cx="6170074" cy="706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latin typeface="Script cole" panose="00000400000000000000" pitchFamily="2" charset="0"/>
              </a:rPr>
              <a:t>Le son /</a:t>
            </a:r>
            <a:r>
              <a:rPr lang="fr-FR" sz="1400" dirty="0" err="1">
                <a:latin typeface="Script cole" panose="00000400000000000000" pitchFamily="2" charset="0"/>
              </a:rPr>
              <a:t>is</a:t>
            </a:r>
            <a:r>
              <a:rPr lang="fr-FR" sz="1400" dirty="0">
                <a:latin typeface="Script cole" panose="00000400000000000000" pitchFamily="2" charset="0"/>
              </a:rPr>
              <a:t>/ s’écrit plus souvent « ......... » pour les noms qui sont dérivés des verbes.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7E374FF-BD57-F2F4-891D-A7BB56E6F457}"/>
              </a:ext>
            </a:extLst>
          </p:cNvPr>
          <p:cNvGrpSpPr/>
          <p:nvPr/>
        </p:nvGrpSpPr>
        <p:grpSpPr>
          <a:xfrm>
            <a:off x="186432" y="6410107"/>
            <a:ext cx="6642414" cy="2290188"/>
            <a:chOff x="186432" y="6445887"/>
            <a:chExt cx="6642414" cy="229018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7D67A48-4032-1A74-76C6-63CD36472909}"/>
                </a:ext>
              </a:extLst>
            </p:cNvPr>
            <p:cNvGrpSpPr/>
            <p:nvPr/>
          </p:nvGrpSpPr>
          <p:grpSpPr>
            <a:xfrm>
              <a:off x="186432" y="6445887"/>
              <a:ext cx="6642414" cy="360694"/>
              <a:chOff x="186432" y="1687145"/>
              <a:chExt cx="6642414" cy="36069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48BEBDA-9E1C-A9FA-10FD-6C8983099456}"/>
                  </a:ext>
                </a:extLst>
              </p:cNvPr>
              <p:cNvSpPr txBox="1"/>
              <p:nvPr/>
            </p:nvSpPr>
            <p:spPr>
              <a:xfrm>
                <a:off x="473827" y="1687145"/>
                <a:ext cx="6355019" cy="33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Ecris un 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«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Quicksand Bold" pitchFamily="50" charset="0"/>
                    <a:cs typeface="Arial" charset="0"/>
                  </a:rPr>
                  <a:t> e </a:t>
                </a:r>
                <a:r>
                  <a:rPr lang="fr-FR" sz="1200" b="1" u="sng" dirty="0">
                    <a:highlight>
                      <a:srgbClr val="C0C0C0"/>
                    </a:highlight>
                    <a:latin typeface="Script cole" panose="00000400000000000000" pitchFamily="2" charset="0"/>
                    <a:cs typeface="Arial" charset="0"/>
                  </a:rPr>
                  <a:t>»</a:t>
                </a:r>
                <a:r>
                  <a:rPr lang="fr-FR" sz="1200" b="1" u="sng" dirty="0">
                    <a:latin typeface="Quicksand Bold" pitchFamily="50" charset="0"/>
                    <a:cs typeface="Arial" charset="0"/>
                  </a:rPr>
                  <a:t> seulement quand c’est nécessaire. (/6)</a:t>
                </a:r>
                <a:endParaRPr lang="fr-FR" sz="1200" i="1" u="sng" dirty="0">
                  <a:latin typeface="Quicksand Bold" pitchFamily="50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33E8F2F-1334-E940-9834-B80FD781AF8A}"/>
                  </a:ext>
                </a:extLst>
              </p:cNvPr>
              <p:cNvSpPr txBox="1"/>
              <p:nvPr/>
            </p:nvSpPr>
            <p:spPr>
              <a:xfrm>
                <a:off x="186432" y="1744884"/>
                <a:ext cx="274320" cy="30295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3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C261EA7-C8BC-770E-9C29-78B166F454E5}"/>
                </a:ext>
              </a:extLst>
            </p:cNvPr>
            <p:cNvSpPr txBox="1"/>
            <p:nvPr/>
          </p:nvSpPr>
          <p:spPr>
            <a:xfrm>
              <a:off x="4564519" y="6964779"/>
              <a:ext cx="2133461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trèfl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pitié.....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armoir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fleur.....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B6B1689-E80C-DCE1-876A-349012C5EFD2}"/>
                </a:ext>
              </a:extLst>
            </p:cNvPr>
            <p:cNvSpPr txBox="1"/>
            <p:nvPr/>
          </p:nvSpPr>
          <p:spPr>
            <a:xfrm>
              <a:off x="323592" y="6980530"/>
              <a:ext cx="1774605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la vérité.....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statue.....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 entonnoir.....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gomm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BC251EE-72EA-C9EF-944F-2F5A9DB71D66}"/>
                </a:ext>
              </a:extLst>
            </p:cNvPr>
            <p:cNvSpPr txBox="1"/>
            <p:nvPr/>
          </p:nvSpPr>
          <p:spPr>
            <a:xfrm>
              <a:off x="2403016" y="6975246"/>
              <a:ext cx="2055612" cy="175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octobr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l’amitié.....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</a:t>
              </a:r>
              <a:r>
                <a:rPr lang="fr-FR" sz="1400" i="1" dirty="0" err="1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jou</a:t>
              </a: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.....</a:t>
              </a:r>
            </a:p>
            <a:p>
              <a:pPr>
                <a:lnSpc>
                  <a:spcPct val="200000"/>
                </a:lnSpc>
              </a:pPr>
              <a:r>
                <a:rPr lang="fr-FR" sz="1400" i="1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● une couleur.....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905C9CFC-96C5-D020-78AF-5831A7204D99}"/>
                </a:ext>
              </a:extLst>
            </p:cNvPr>
            <p:cNvGrpSpPr/>
            <p:nvPr/>
          </p:nvGrpSpPr>
          <p:grpSpPr>
            <a:xfrm>
              <a:off x="2247900" y="7018020"/>
              <a:ext cx="2127261" cy="1682041"/>
              <a:chOff x="2247900" y="7018020"/>
              <a:chExt cx="2127261" cy="1682041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39ABEE58-6372-0858-047E-F57CC8729311}"/>
                  </a:ext>
                </a:extLst>
              </p:cNvPr>
              <p:cNvCxnSpPr/>
              <p:nvPr/>
            </p:nvCxnSpPr>
            <p:spPr>
              <a:xfrm>
                <a:off x="2247900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F4466347-63EC-55E1-3F83-DF8D8410E5CC}"/>
                  </a:ext>
                </a:extLst>
              </p:cNvPr>
              <p:cNvCxnSpPr/>
              <p:nvPr/>
            </p:nvCxnSpPr>
            <p:spPr>
              <a:xfrm>
                <a:off x="4375161" y="7018020"/>
                <a:ext cx="0" cy="1682041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070127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E0ADAA6-62BA-4238-B767-747765D0235A}">
  <we:reference id="wa200005594" version="1.0.0.0" store="fr-FR" storeType="OMEX"/>
  <we:alternateReferences>
    <we:reference id="wa200005594" version="1.0.0.0" store="wa200005594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17330</TotalTime>
  <Words>6752</Words>
  <Application>Microsoft Office PowerPoint</Application>
  <PresentationFormat>Affichage à l'écran (4:3)</PresentationFormat>
  <Paragraphs>1369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Calibri Light</vt:lpstr>
      <vt:lpstr>Cursive standard</vt:lpstr>
      <vt:lpstr>Quicksand Bold</vt:lpstr>
      <vt:lpstr>Script cole</vt:lpstr>
      <vt:lpstr>Script Ecole 2</vt:lpstr>
      <vt:lpstr>Wingdings</vt:lpstr>
      <vt:lpstr>Wolf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t</dc:creator>
  <cp:lastModifiedBy>Alizée</cp:lastModifiedBy>
  <cp:revision>627</cp:revision>
  <cp:lastPrinted>2018-07-24T16:26:37Z</cp:lastPrinted>
  <dcterms:created xsi:type="dcterms:W3CDTF">2017-08-15T13:40:53Z</dcterms:created>
  <dcterms:modified xsi:type="dcterms:W3CDTF">2025-06-09T15:02:21Z</dcterms:modified>
</cp:coreProperties>
</file>