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2F6"/>
    <a:srgbClr val="66FF66"/>
    <a:srgbClr val="9954CC"/>
    <a:srgbClr val="FF99FF"/>
    <a:srgbClr val="D8BFEB"/>
    <a:srgbClr val="C9A6E4"/>
    <a:srgbClr val="FF66CC"/>
    <a:srgbClr val="FF6600"/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50" d="100"/>
          <a:sy n="150" d="100"/>
        </p:scale>
        <p:origin x="108" y="-2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72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25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37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71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937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63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095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29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13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8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C5E69-1E19-4A7C-81F0-4FBFE88B64A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34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ADF5DB9-BCDA-48FF-8825-0A8178679A53}"/>
              </a:ext>
            </a:extLst>
          </p:cNvPr>
          <p:cNvGrpSpPr/>
          <p:nvPr/>
        </p:nvGrpSpPr>
        <p:grpSpPr>
          <a:xfrm>
            <a:off x="0" y="172941"/>
            <a:ext cx="6858000" cy="498462"/>
            <a:chOff x="0" y="43329"/>
            <a:chExt cx="9906000" cy="72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4BB39E-9532-42DF-B556-F13372AD8A60}"/>
                </a:ext>
              </a:extLst>
            </p:cNvPr>
            <p:cNvSpPr/>
            <p:nvPr/>
          </p:nvSpPr>
          <p:spPr>
            <a:xfrm>
              <a:off x="0" y="123825"/>
              <a:ext cx="9906000" cy="52322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46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1D6837-A51B-4AD0-8B8E-8D918525C292}"/>
                </a:ext>
              </a:extLst>
            </p:cNvPr>
            <p:cNvSpPr/>
            <p:nvPr/>
          </p:nvSpPr>
          <p:spPr>
            <a:xfrm>
              <a:off x="469939" y="43329"/>
              <a:ext cx="720000" cy="720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Biko" panose="02000000000000000000" pitchFamily="50" charset="0"/>
                </a:rPr>
                <a:t>CP</a:t>
              </a:r>
              <a:endParaRPr lang="fr-FR" sz="969" dirty="0">
                <a:solidFill>
                  <a:schemeClr val="tx1"/>
                </a:solidFill>
                <a:latin typeface="Biko" panose="02000000000000000000" pitchFamily="50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B5BB7297-F852-447C-A020-50B7BF80C962}"/>
              </a:ext>
            </a:extLst>
          </p:cNvPr>
          <p:cNvSpPr txBox="1"/>
          <p:nvPr/>
        </p:nvSpPr>
        <p:spPr>
          <a:xfrm>
            <a:off x="976204" y="244548"/>
            <a:ext cx="5124192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2" dirty="0">
                <a:solidFill>
                  <a:schemeClr val="bg1"/>
                </a:solidFill>
                <a:latin typeface="KG Always A Good Time" panose="02000505000000020003" pitchFamily="2" charset="0"/>
              </a:rPr>
              <a:t>Programmation Dictées</a:t>
            </a:r>
          </a:p>
        </p:txBody>
      </p:sp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59B6FD18-3A2A-BAE7-EAA7-D41FAFC5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28279"/>
              </p:ext>
            </p:extLst>
          </p:nvPr>
        </p:nvGraphicFramePr>
        <p:xfrm>
          <a:off x="165734" y="1097280"/>
          <a:ext cx="6476367" cy="369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512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701512">
                  <a:extLst>
                    <a:ext uri="{9D8B030D-6E8A-4147-A177-3AD203B41FA5}">
                      <a16:colId xmlns:a16="http://schemas.microsoft.com/office/drawing/2014/main" val="1807037456"/>
                    </a:ext>
                  </a:extLst>
                </a:gridCol>
                <a:gridCol w="524426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4548917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352937"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>
                          <a:latin typeface="Biko" panose="02000000000000000000" pitchFamily="50" charset="0"/>
                        </a:rPr>
                        <a:t>Semaine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>
                          <a:latin typeface="Biko" panose="02000000000000000000" pitchFamily="50" charset="0"/>
                        </a:rPr>
                        <a:t>Dictée 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Jour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A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939518"/>
                  </a:ext>
                </a:extLst>
              </a:tr>
              <a:tr h="282518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Rentrée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21721"/>
                  </a:ext>
                </a:extLst>
              </a:tr>
              <a:tr h="34048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EVALUATIONS NATIONALES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31033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D1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un ami / une lune / une moto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La lune a un ami.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785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D2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une jupe / une robe / un cheval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Le cheval a une jupe.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498689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D3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il y a / elle / une tomate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Il y a une tomate sur le cheval.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174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D4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et / est / c’est / un pirate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25671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C’est la robe du pirate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221140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726345"/>
            <a:ext cx="107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D712B3-326A-BC55-39D6-8AADB98BB1EA}"/>
              </a:ext>
            </a:extLst>
          </p:cNvPr>
          <p:cNvSpPr txBox="1"/>
          <p:nvPr/>
        </p:nvSpPr>
        <p:spPr>
          <a:xfrm>
            <a:off x="127222" y="498936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54893A-49BD-2900-6502-8F2DCD2604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4234" y="172941"/>
            <a:ext cx="578424" cy="589169"/>
          </a:xfrm>
          <a:prstGeom prst="rect">
            <a:avLst/>
          </a:prstGeom>
        </p:spPr>
      </p:pic>
      <p:graphicFrame>
        <p:nvGraphicFramePr>
          <p:cNvPr id="10" name="Tableau 6">
            <a:extLst>
              <a:ext uri="{FF2B5EF4-FFF2-40B4-BE49-F238E27FC236}">
                <a16:creationId xmlns:a16="http://schemas.microsoft.com/office/drawing/2014/main" id="{8B516067-9BD6-174F-AFC5-CFBA000E4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23065"/>
              </p:ext>
            </p:extLst>
          </p:nvPr>
        </p:nvGraphicFramePr>
        <p:xfrm>
          <a:off x="165734" y="5517117"/>
          <a:ext cx="6476367" cy="421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618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704173">
                  <a:extLst>
                    <a:ext uri="{9D8B030D-6E8A-4147-A177-3AD203B41FA5}">
                      <a16:colId xmlns:a16="http://schemas.microsoft.com/office/drawing/2014/main" val="1304579095"/>
                    </a:ext>
                  </a:extLst>
                </a:gridCol>
                <a:gridCol w="565348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4479228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352937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Semaine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Dictée 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Jour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A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939518"/>
                  </a:ext>
                </a:extLst>
              </a:tr>
              <a:tr h="141259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D5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latin typeface="Print Bold" panose="02000000000000000000" pitchFamily="50" charset="0"/>
                        </a:rPr>
                        <a:t>une banane / un arbre / un vélo / l’école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21721"/>
                  </a:ext>
                </a:extLst>
              </a:tr>
              <a:tr h="1412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3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C’est un vélo de l’école.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479836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D6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latin typeface="Print Bold" panose="02000000000000000000" pitchFamily="50" charset="0"/>
                        </a:rPr>
                        <a:t>les / des /ses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3103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3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latin typeface="Print Bold" panose="02000000000000000000" pitchFamily="50" charset="0"/>
                        </a:rPr>
                        <a:t>Il y a des tomates et des bananes à l’école.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197575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D7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latin typeface="Print Bold" panose="02000000000000000000" pitchFamily="50" charset="0"/>
                        </a:rPr>
                        <a:t>du chocolat / un chat / huit / un fruit / un lit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3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C’est le lit des huit chats.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785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D8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latin typeface="Print Bold" panose="02000000000000000000" pitchFamily="50" charset="0"/>
                        </a:rPr>
                        <a:t>un renard / un lézard / un regard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3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Le renard suit le lézard du regard.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498689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D9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latin typeface="Print Bold" panose="02000000000000000000" pitchFamily="50" charset="0"/>
                        </a:rPr>
                        <a:t>au / autre / autour / autrefois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3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Le renard a vu des fruits sur l’arbre.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174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D10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latin typeface="Print Bold" panose="02000000000000000000" pitchFamily="50" charset="0"/>
                        </a:rPr>
                        <a:t>jaune / gauche / chaud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960208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3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Print Bold" panose="02000000000000000000" pitchFamily="50" charset="0"/>
                        </a:rPr>
                        <a:t>Le fruit jaune est à gauche du chocolat chaud.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221140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378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21199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D712B3-326A-BC55-39D6-8AADB98BB1EA}"/>
              </a:ext>
            </a:extLst>
          </p:cNvPr>
          <p:cNvSpPr txBox="1"/>
          <p:nvPr/>
        </p:nvSpPr>
        <p:spPr>
          <a:xfrm>
            <a:off x="165733" y="5311622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4</a:t>
            </a:r>
          </a:p>
        </p:txBody>
      </p:sp>
      <p:graphicFrame>
        <p:nvGraphicFramePr>
          <p:cNvPr id="10" name="Tableau 6">
            <a:extLst>
              <a:ext uri="{FF2B5EF4-FFF2-40B4-BE49-F238E27FC236}">
                <a16:creationId xmlns:a16="http://schemas.microsoft.com/office/drawing/2014/main" id="{8B516067-9BD6-174F-AFC5-CFBA000E4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032681"/>
              </p:ext>
            </p:extLst>
          </p:nvPr>
        </p:nvGraphicFramePr>
        <p:xfrm>
          <a:off x="165733" y="5748892"/>
          <a:ext cx="6489065" cy="3792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382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715670">
                  <a:extLst>
                    <a:ext uri="{9D8B030D-6E8A-4147-A177-3AD203B41FA5}">
                      <a16:colId xmlns:a16="http://schemas.microsoft.com/office/drawing/2014/main" val="2885751053"/>
                    </a:ext>
                  </a:extLst>
                </a:gridCol>
                <a:gridCol w="576332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4502681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35293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Semaine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Dictée 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Jour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A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939518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 gant / avant / devant / un enfant / pendant / dans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3103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Le gant de l’enfant est dans l’école.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197575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dimanche / une chambre / une jambe / une lampe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Ma lampe est dans ma chambre.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785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en / ensuite / encore / une dent / le vent / souvent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Il a encore souvent les dents sales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498689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trente / vendredi / une enveloppe / novembre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Vendredi onze novembre, il a acheté trente enveloppes.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174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une reine / treize / seize / un nez / chez / assez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862162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La reine en a assez de son grand nez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601663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1F3BB695-8AB8-6D97-B267-059C2A60A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053876"/>
              </p:ext>
            </p:extLst>
          </p:nvPr>
        </p:nvGraphicFramePr>
        <p:xfrm>
          <a:off x="165733" y="631983"/>
          <a:ext cx="6489067" cy="4402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351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684457">
                  <a:extLst>
                    <a:ext uri="{9D8B030D-6E8A-4147-A177-3AD203B41FA5}">
                      <a16:colId xmlns:a16="http://schemas.microsoft.com/office/drawing/2014/main" val="3506701807"/>
                    </a:ext>
                  </a:extLst>
                </a:gridCol>
                <a:gridCol w="655259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4445000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352937"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>
                          <a:latin typeface="Biko" panose="02000000000000000000" pitchFamily="50" charset="0"/>
                        </a:rPr>
                        <a:t>Semaine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Dictée 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Jour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A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939518"/>
                  </a:ext>
                </a:extLst>
              </a:tr>
              <a:tr h="141259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une étoile / une voiture / trois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21721"/>
                  </a:ext>
                </a:extLst>
              </a:tr>
              <a:tr h="1412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Il y a trois étoiles sur la voiture.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479836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beau / un cadeau / un rideau / un chapeau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3103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Ce chapeau jaune est un beau cadeau.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197575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 chameau / un couteau / un bateau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85112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Elle colorie un chameau et un bateau.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785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nous / vous / sous / un ours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Sous le rideau, c’est mon doudou ours.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498689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une toupie / un loup / beaucoup / une moustache / douze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Le loup a beaucoup de chocolat sur les moustaches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17491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onze / un pont / un melon / un avion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335320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Sur le pont du bateau, il y a onze avions.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517181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693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0BD6BFC-BAC2-2713-2F6C-7B6224870FF3}"/>
              </a:ext>
            </a:extLst>
          </p:cNvPr>
          <p:cNvSpPr txBox="1"/>
          <p:nvPr/>
        </p:nvSpPr>
        <p:spPr>
          <a:xfrm>
            <a:off x="127222" y="211995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amaeQueNosFaz" panose="020B0603050302020204" pitchFamily="34" charset="0"/>
              </a:rPr>
              <a:t>Période 5</a:t>
            </a: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1F3BB695-8AB8-6D97-B267-059C2A60A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240319"/>
              </p:ext>
            </p:extLst>
          </p:nvPr>
        </p:nvGraphicFramePr>
        <p:xfrm>
          <a:off x="165734" y="631983"/>
          <a:ext cx="6539867" cy="5337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845">
                  <a:extLst>
                    <a:ext uri="{9D8B030D-6E8A-4147-A177-3AD203B41FA5}">
                      <a16:colId xmlns:a16="http://schemas.microsoft.com/office/drawing/2014/main" val="2510528193"/>
                    </a:ext>
                  </a:extLst>
                </a:gridCol>
                <a:gridCol w="737894">
                  <a:extLst>
                    <a:ext uri="{9D8B030D-6E8A-4147-A177-3AD203B41FA5}">
                      <a16:colId xmlns:a16="http://schemas.microsoft.com/office/drawing/2014/main" val="4092921442"/>
                    </a:ext>
                  </a:extLst>
                </a:gridCol>
                <a:gridCol w="601440">
                  <a:extLst>
                    <a:ext uri="{9D8B030D-6E8A-4147-A177-3AD203B41FA5}">
                      <a16:colId xmlns:a16="http://schemas.microsoft.com/office/drawing/2014/main" val="4070263790"/>
                    </a:ext>
                  </a:extLst>
                </a:gridCol>
                <a:gridCol w="4505688">
                  <a:extLst>
                    <a:ext uri="{9D8B030D-6E8A-4147-A177-3AD203B41FA5}">
                      <a16:colId xmlns:a16="http://schemas.microsoft.com/office/drawing/2014/main" val="2591490107"/>
                    </a:ext>
                  </a:extLst>
                </a:gridCol>
              </a:tblGrid>
              <a:tr h="35293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Semaine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Dictée n°</a:t>
                      </a:r>
                      <a:endParaRPr lang="fr-FR" sz="1100" b="0" dirty="0">
                        <a:latin typeface="Biko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Jour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latin typeface="Biko" panose="02000000000000000000" pitchFamily="50" charset="0"/>
                        </a:rPr>
                        <a:t>A dicter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5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939518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une fée / une fusée / une épée / une poupée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53103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Dans ma chambre, il y a des poupées et une fusée.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197575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 rêve / une tête / une fenêtre / une forêt / même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3416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Par la fenêtre, je vois même la fête dans la forêt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498689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 jouet / un paquet / un robinet / un secret / violet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2237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C’est un joli paquet violet et c’est un secret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17491"/>
                  </a:ext>
                </a:extLst>
              </a:tr>
              <a:tr h="54391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Pont de l’Ascension - 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201520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rint Bold" panose="02000000000000000000" pitchFamily="50" charset="0"/>
                        </a:rPr>
                        <a:t>un lapin / un sapin / un jardin / un chemin / un timbre / grimper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02132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Le lapin est sur le chemin dans le jardin.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242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juin / cinq / vingt / quinze / plein / un peintre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166966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En juin, elle a fait venir vingt peintres à l’école.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478756"/>
                  </a:ext>
                </a:extLst>
              </a:tr>
              <a:tr h="271955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D27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Lundi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une main / demain / un bain / un copain / un train / la faim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064403"/>
                  </a:ext>
                </a:extLst>
              </a:tr>
              <a:tr h="271955">
                <a:tc v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Jeudi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Print Bold" panose="02000000000000000000" pitchFamily="50" charset="0"/>
                        </a:rPr>
                        <a:t>Mon copain est dans le train et il a faim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875376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46127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S9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BF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  <a:endParaRPr lang="fr-FR" sz="1400" i="1" dirty="0"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latin typeface="Print Bold" panose="02000000000000000000" pitchFamily="50" charset="0"/>
                        </a:rPr>
                        <a:t>Révisions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086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8420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2733</TotalTime>
  <Words>698</Words>
  <Application>Microsoft Office PowerPoint</Application>
  <PresentationFormat>Format A4 (210 x 297 mm)</PresentationFormat>
  <Paragraphs>207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Biko</vt:lpstr>
      <vt:lpstr>Calibri</vt:lpstr>
      <vt:lpstr>Calibri Light</vt:lpstr>
      <vt:lpstr>KG Always A Good Time</vt:lpstr>
      <vt:lpstr>MamaeQueNosFaz</vt:lpstr>
      <vt:lpstr>Print Bold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242</cp:revision>
  <dcterms:created xsi:type="dcterms:W3CDTF">2021-06-17T10:56:22Z</dcterms:created>
  <dcterms:modified xsi:type="dcterms:W3CDTF">2025-06-09T15:54:24Z</dcterms:modified>
</cp:coreProperties>
</file>