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200" d="100"/>
          <a:sy n="200" d="100"/>
        </p:scale>
        <p:origin x="-2106" y="-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80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717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536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6964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350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1694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8579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4346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139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234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58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7B46E-E971-4578-B247-BD77C86DEDA3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23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8A21EA73-2C4B-483C-A682-80AE5A4557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639066"/>
              </p:ext>
            </p:extLst>
          </p:nvPr>
        </p:nvGraphicFramePr>
        <p:xfrm>
          <a:off x="156835" y="466142"/>
          <a:ext cx="6551859" cy="9319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934">
                  <a:extLst>
                    <a:ext uri="{9D8B030D-6E8A-4147-A177-3AD203B41FA5}">
                      <a16:colId xmlns:a16="http://schemas.microsoft.com/office/drawing/2014/main" val="612398408"/>
                    </a:ext>
                  </a:extLst>
                </a:gridCol>
                <a:gridCol w="1370905">
                  <a:extLst>
                    <a:ext uri="{9D8B030D-6E8A-4147-A177-3AD203B41FA5}">
                      <a16:colId xmlns:a16="http://schemas.microsoft.com/office/drawing/2014/main" val="22793922"/>
                    </a:ext>
                  </a:extLst>
                </a:gridCol>
                <a:gridCol w="4736020">
                  <a:extLst>
                    <a:ext uri="{9D8B030D-6E8A-4147-A177-3AD203B41FA5}">
                      <a16:colId xmlns:a16="http://schemas.microsoft.com/office/drawing/2014/main" val="3984945110"/>
                    </a:ext>
                  </a:extLst>
                </a:gridCol>
              </a:tblGrid>
              <a:tr h="275585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N°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Thème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Tous les calculs se font de tête 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616852"/>
                  </a:ext>
                </a:extLst>
              </a:tr>
              <a:tr h="428689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Représenter les nombres jusqu’à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Trouve les nombres représentés le </a:t>
                      </a:r>
                    </a:p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plus vite possible (sans compter!)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202153"/>
                  </a:ext>
                </a:extLst>
              </a:tr>
              <a:tr h="428689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Représenter les nombres jusqu’à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Trouve les nombres représentés le </a:t>
                      </a:r>
                    </a:p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plus vite possible (sans compter!)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651784"/>
                  </a:ext>
                </a:extLst>
              </a:tr>
              <a:tr h="428689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Représenter les nombres jusqu’à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Trouve les nombres représentés le </a:t>
                      </a:r>
                    </a:p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plus vite possible (sans compter!)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674131"/>
                  </a:ext>
                </a:extLst>
              </a:tr>
              <a:tr h="428689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Représenter les nombres jusqu’à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Trouve les nombres représentés le </a:t>
                      </a:r>
                    </a:p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plus vite possible (sans compter!)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902060"/>
                  </a:ext>
                </a:extLst>
              </a:tr>
              <a:tr h="304952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jusqu’à 5 + 5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2 + 2 = ...                4 + 4 = ...             double de 1 = ...              double de ... = 6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204323"/>
                  </a:ext>
                </a:extLst>
              </a:tr>
              <a:tr h="304952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jusqu’à 5 + 5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 + 5 = ...                 2 + 2 = ...            double de 0 = ...              double de ... = 8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076871"/>
                  </a:ext>
                </a:extLst>
              </a:tr>
              <a:tr h="428689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jusqu’à 5 + 5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3 + 3 = ...                 1 + 1 = ...            double de 4 = ...              double de ... = 10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141782"/>
                  </a:ext>
                </a:extLst>
              </a:tr>
              <a:tr h="428689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jusqu’à 5 + 5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 + 4 = ...                 5 + 5 = ...            double de 3 = ...              double de ... = 4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37918"/>
                  </a:ext>
                </a:extLst>
              </a:tr>
              <a:tr h="367447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Compléments à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3 + ... = 5                  ... + 1 = 5                   5 + ... = 5                 5 = ... + 2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693301"/>
                  </a:ext>
                </a:extLst>
              </a:tr>
              <a:tr h="367447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Compléments à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2 + ... = 5                  ... + 3 = 5                   4 + ... = 5                 5= ... + 1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628862"/>
                  </a:ext>
                </a:extLst>
              </a:tr>
              <a:tr h="304952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Compléments à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0 + ... = 5                  ... + 4 = 5                   2 + ... = 5                 5 = ... + 3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994390"/>
                  </a:ext>
                </a:extLst>
              </a:tr>
              <a:tr h="304952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Compléments à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 + ... = 5                  ... + 5 = 5                   3 + ... = 5                 5 = ... + 4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79303"/>
                  </a:ext>
                </a:extLst>
              </a:tr>
              <a:tr h="40244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en 5 + 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5+ ...... = 8                5+ ...... = 7                 5+ ...... = 9                  6 = 5+ ......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735218"/>
                  </a:ext>
                </a:extLst>
              </a:tr>
              <a:tr h="40244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en 5 + 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5+ ...... = 9                5+ ...... = 6                 5+ ...... = 7                  8 = 5+ ......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675657"/>
                  </a:ext>
                </a:extLst>
              </a:tr>
              <a:tr h="40244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ou enlever 1 ou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 + 1 = ...                  7 + 2 = ...               6 – 1 = ...                7 – 2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541599"/>
                  </a:ext>
                </a:extLst>
              </a:tr>
              <a:tr h="40244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ou enlever 1 ou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8 + 1 = ...                  6 + 2 = ...              10 – 1 = ...               9 – 2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063656"/>
                  </a:ext>
                </a:extLst>
              </a:tr>
              <a:tr h="354427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ou enlever 1 ou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12 + 1 = ...                11 + 2 = ...             14 – 1 = ...               12 – 2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707360"/>
                  </a:ext>
                </a:extLst>
              </a:tr>
              <a:tr h="354427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ou enlever 1 ou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17 + 1 = ...                16 + 2 = ...             19 – 1 = ...               15 – 2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205065"/>
                  </a:ext>
                </a:extLst>
              </a:tr>
              <a:tr h="410216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 nombre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5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Prends 6 objets (</a:t>
                      </a:r>
                      <a:r>
                        <a:rPr lang="fr-FR" sz="1050" dirty="0" err="1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legos</a:t>
                      </a:r>
                      <a:r>
                        <a:rPr lang="fr-FR" sz="105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, perles, pâtes, écrous, ...) et trouve le plus de façons de décomposer 6 en 2 parties (0 et 6, 1 et 5, 2 et 4, 3 et 3, 4 et 2, 5 et 1, 6 et 0).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698413"/>
                  </a:ext>
                </a:extLst>
              </a:tr>
              <a:tr h="354427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CM20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 nombre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5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Même chose que la veille mais avec d’autres objets.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194364"/>
                  </a:ext>
                </a:extLst>
              </a:tr>
              <a:tr h="410216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CM21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 nombre 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5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Prends 7 objets (</a:t>
                      </a:r>
                      <a:r>
                        <a:rPr lang="fr-FR" sz="1050" dirty="0" err="1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legos</a:t>
                      </a:r>
                      <a:r>
                        <a:rPr lang="fr-FR" sz="105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, perles, pâtes, écrous, ...) et trouve le plus de façons de décomposer 7 en 2 parties.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904064"/>
                  </a:ext>
                </a:extLst>
              </a:tr>
              <a:tr h="304952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 nombre 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5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Même chose que la veille mais avec d’autres objets.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538189"/>
                  </a:ext>
                </a:extLst>
              </a:tr>
              <a:tr h="410216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CM23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 nombre 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5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Prends 8 objets (</a:t>
                      </a:r>
                      <a:r>
                        <a:rPr lang="fr-FR" sz="1050" dirty="0" err="1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legos</a:t>
                      </a:r>
                      <a:r>
                        <a:rPr lang="fr-FR" sz="105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, perles, pâtes, écrous, ...) et trouve le plus de façons de décomposer 8 en 2 parties.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047471"/>
                  </a:ext>
                </a:extLst>
              </a:tr>
              <a:tr h="304952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CM24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 nombre 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5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Même chose que la veille mais avec d’autres objets.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350703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3A332B7B-5CD0-49EA-866F-2E757FA0E9C6}"/>
              </a:ext>
            </a:extLst>
          </p:cNvPr>
          <p:cNvGrpSpPr/>
          <p:nvPr/>
        </p:nvGrpSpPr>
        <p:grpSpPr>
          <a:xfrm>
            <a:off x="0" y="58569"/>
            <a:ext cx="6858000" cy="360000"/>
            <a:chOff x="0" y="58569"/>
            <a:chExt cx="6858000" cy="36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CEA463E-11B1-4ACB-9281-E951DFC75468}"/>
                </a:ext>
              </a:extLst>
            </p:cNvPr>
            <p:cNvSpPr/>
            <p:nvPr/>
          </p:nvSpPr>
          <p:spPr>
            <a:xfrm>
              <a:off x="0" y="123825"/>
              <a:ext cx="6858000" cy="24955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A32B0EC-3646-4743-A36A-E7FC91C1C35F}"/>
                </a:ext>
              </a:extLst>
            </p:cNvPr>
            <p:cNvGrpSpPr/>
            <p:nvPr/>
          </p:nvGrpSpPr>
          <p:grpSpPr>
            <a:xfrm>
              <a:off x="465993" y="58569"/>
              <a:ext cx="5393895" cy="360000"/>
              <a:chOff x="465993" y="172869"/>
              <a:chExt cx="5393895" cy="360000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3DC12E2A-742B-4CFA-B6E3-346CCE6B658E}"/>
                  </a:ext>
                </a:extLst>
              </p:cNvPr>
              <p:cNvSpPr/>
              <p:nvPr/>
            </p:nvSpPr>
            <p:spPr>
              <a:xfrm>
                <a:off x="465993" y="172869"/>
                <a:ext cx="360000" cy="36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fr-FR" sz="1100" dirty="0">
                    <a:solidFill>
                      <a:schemeClr val="tx1"/>
                    </a:solidFill>
                    <a:latin typeface="Biko" panose="02000000000000000000" pitchFamily="50" charset="0"/>
                  </a:rPr>
                  <a:t>CP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1E56B45-0040-42ED-9DB9-1BA55E8CE340}"/>
                  </a:ext>
                </a:extLst>
              </p:cNvPr>
              <p:cNvSpPr txBox="1"/>
              <p:nvPr/>
            </p:nvSpPr>
            <p:spPr>
              <a:xfrm>
                <a:off x="1291986" y="194315"/>
                <a:ext cx="45679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Devoirs de Calcul mental</a:t>
                </a:r>
              </a:p>
            </p:txBody>
          </p: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D89C384-3A2C-488B-93A8-40DBF220C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5" y="146228"/>
            <a:ext cx="163798" cy="20474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FFAFEC3-242B-40BE-9E05-F9CE90C8FCF7}"/>
              </a:ext>
            </a:extLst>
          </p:cNvPr>
          <p:cNvSpPr txBox="1"/>
          <p:nvPr/>
        </p:nvSpPr>
        <p:spPr>
          <a:xfrm>
            <a:off x="5859888" y="81908"/>
            <a:ext cx="8488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  <a:latin typeface="eurofurence" panose="020F0402020203080204" pitchFamily="34" charset="0"/>
              </a:rPr>
              <a:t>Période 1</a:t>
            </a:r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5AA4C2BA-2CD7-720E-FB61-AF3DB57BFDDD}"/>
              </a:ext>
            </a:extLst>
          </p:cNvPr>
          <p:cNvGrpSpPr/>
          <p:nvPr/>
        </p:nvGrpSpPr>
        <p:grpSpPr>
          <a:xfrm>
            <a:off x="4139406" y="776287"/>
            <a:ext cx="2395970" cy="360000"/>
            <a:chOff x="4069556" y="776287"/>
            <a:chExt cx="2395970" cy="360000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888C960E-0848-6CD5-2ECA-A1A2F70E5EDD}"/>
                </a:ext>
              </a:extLst>
            </p:cNvPr>
            <p:cNvSpPr/>
            <p:nvPr/>
          </p:nvSpPr>
          <p:spPr>
            <a:xfrm>
              <a:off x="4069556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dirty="0">
                  <a:solidFill>
                    <a:schemeClr val="tx1"/>
                  </a:solidFill>
                  <a:latin typeface="Boites10" panose="02000503000000000000" pitchFamily="2" charset="0"/>
                </a:rPr>
                <a:t>5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B074B32-14AB-6C99-6C11-99F3D6738267}"/>
                </a:ext>
              </a:extLst>
            </p:cNvPr>
            <p:cNvSpPr/>
            <p:nvPr/>
          </p:nvSpPr>
          <p:spPr>
            <a:xfrm>
              <a:off x="4476750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  <a:latin typeface="Pictchou" panose="02000000000000000000" pitchFamily="2" charset="0"/>
                </a:rPr>
                <a:t>Q</a:t>
              </a:r>
              <a:endParaRPr lang="fr-FR" sz="2400" dirty="0">
                <a:solidFill>
                  <a:schemeClr val="tx1"/>
                </a:solidFill>
                <a:latin typeface="Pictchou" panose="02000000000000000000" pitchFamily="2" charset="0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87DDC69-1185-F508-2141-CC26B195E5D5}"/>
                </a:ext>
              </a:extLst>
            </p:cNvPr>
            <p:cNvSpPr/>
            <p:nvPr/>
          </p:nvSpPr>
          <p:spPr>
            <a:xfrm>
              <a:off x="4883944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  <a:latin typeface="Des" panose="02000000000000000000" pitchFamily="2" charset="0"/>
                </a:rPr>
                <a:t>4</a:t>
              </a: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3C7910D1-F67C-1C98-4104-1A137A82B07F}"/>
                </a:ext>
              </a:extLst>
            </p:cNvPr>
            <p:cNvSpPr/>
            <p:nvPr/>
          </p:nvSpPr>
          <p:spPr>
            <a:xfrm>
              <a:off x="5291138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Des" panose="02000000000000000000" pitchFamily="2" charset="0"/>
                </a:rPr>
                <a:t>53</a:t>
              </a:r>
            </a:p>
          </p:txBody>
        </p:sp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AA220559-39AD-6D3D-960A-BA8E8E74FCC9}"/>
                </a:ext>
              </a:extLst>
            </p:cNvPr>
            <p:cNvSpPr/>
            <p:nvPr/>
          </p:nvSpPr>
          <p:spPr>
            <a:xfrm>
              <a:off x="5698332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dirty="0">
                  <a:solidFill>
                    <a:schemeClr val="tx1"/>
                  </a:solidFill>
                  <a:latin typeface="Boites10" panose="02000503000000000000" pitchFamily="2" charset="0"/>
                </a:rPr>
                <a:t>)</a:t>
              </a:r>
            </a:p>
          </p:txBody>
        </p:sp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981E336A-F6B1-7BDB-40D2-2EEA7E260975}"/>
                </a:ext>
              </a:extLst>
            </p:cNvPr>
            <p:cNvSpPr/>
            <p:nvPr/>
          </p:nvSpPr>
          <p:spPr>
            <a:xfrm>
              <a:off x="6105526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  <a:latin typeface="Pictchou" panose="02000000000000000000" pitchFamily="2" charset="0"/>
                </a:rPr>
                <a:t>M</a:t>
              </a:r>
              <a:endParaRPr lang="fr-FR" sz="2400" dirty="0">
                <a:solidFill>
                  <a:schemeClr val="tx1"/>
                </a:solidFill>
                <a:latin typeface="Pictchou" panose="02000000000000000000" pitchFamily="2" charset="0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7C5E2F4-62D7-2723-2E7A-6438FC5DED1C}"/>
              </a:ext>
            </a:extLst>
          </p:cNvPr>
          <p:cNvGrpSpPr/>
          <p:nvPr/>
        </p:nvGrpSpPr>
        <p:grpSpPr>
          <a:xfrm>
            <a:off x="4143012" y="1206394"/>
            <a:ext cx="2395970" cy="360000"/>
            <a:chOff x="4069556" y="776287"/>
            <a:chExt cx="2395970" cy="360000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B355262F-0859-C203-5BED-0DA0D316876A}"/>
                </a:ext>
              </a:extLst>
            </p:cNvPr>
            <p:cNvSpPr/>
            <p:nvPr/>
          </p:nvSpPr>
          <p:spPr>
            <a:xfrm>
              <a:off x="4069556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  <a:latin typeface="Des" panose="02000000000000000000" pitchFamily="2" charset="0"/>
                </a:rPr>
                <a:t>5</a:t>
              </a:r>
            </a:p>
          </p:txBody>
        </p:sp>
        <p:sp>
          <p:nvSpPr>
            <p:cNvPr id="59" name="Rectangle : coins arrondis 58">
              <a:extLst>
                <a:ext uri="{FF2B5EF4-FFF2-40B4-BE49-F238E27FC236}">
                  <a16:creationId xmlns:a16="http://schemas.microsoft.com/office/drawing/2014/main" id="{13947B27-C9DD-C964-DBBC-7359049FB0F3}"/>
                </a:ext>
              </a:extLst>
            </p:cNvPr>
            <p:cNvSpPr/>
            <p:nvPr/>
          </p:nvSpPr>
          <p:spPr>
            <a:xfrm>
              <a:off x="4476750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dirty="0">
                  <a:solidFill>
                    <a:schemeClr val="tx1"/>
                  </a:solidFill>
                  <a:latin typeface="Boites10" panose="02000503000000000000" pitchFamily="2" charset="0"/>
                </a:rPr>
                <a:t>4</a:t>
              </a:r>
            </a:p>
          </p:txBody>
        </p:sp>
        <p:sp>
          <p:nvSpPr>
            <p:cNvPr id="60" name="Rectangle : coins arrondis 59">
              <a:extLst>
                <a:ext uri="{FF2B5EF4-FFF2-40B4-BE49-F238E27FC236}">
                  <a16:creationId xmlns:a16="http://schemas.microsoft.com/office/drawing/2014/main" id="{37ADA225-0CDC-71C0-B331-68D19C616D96}"/>
                </a:ext>
              </a:extLst>
            </p:cNvPr>
            <p:cNvSpPr/>
            <p:nvPr/>
          </p:nvSpPr>
          <p:spPr>
            <a:xfrm>
              <a:off x="4883944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  <a:latin typeface="Pictchou" panose="02000000000000000000" pitchFamily="2" charset="0"/>
                </a:rPr>
                <a:t>O</a:t>
              </a:r>
            </a:p>
          </p:txBody>
        </p:sp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3CFA8A62-FAF7-00F4-1105-BF8EA96719D4}"/>
                </a:ext>
              </a:extLst>
            </p:cNvPr>
            <p:cNvSpPr/>
            <p:nvPr/>
          </p:nvSpPr>
          <p:spPr>
            <a:xfrm>
              <a:off x="5291138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  <a:latin typeface="Pictchou" panose="02000000000000000000" pitchFamily="2" charset="0"/>
                </a:rPr>
                <a:t>T</a:t>
              </a:r>
            </a:p>
          </p:txBody>
        </p:sp>
        <p:sp>
          <p:nvSpPr>
            <p:cNvPr id="62" name="Rectangle : coins arrondis 61">
              <a:extLst>
                <a:ext uri="{FF2B5EF4-FFF2-40B4-BE49-F238E27FC236}">
                  <a16:creationId xmlns:a16="http://schemas.microsoft.com/office/drawing/2014/main" id="{5B020234-8C20-B60C-66D4-2D4D8617CC4E}"/>
                </a:ext>
              </a:extLst>
            </p:cNvPr>
            <p:cNvSpPr/>
            <p:nvPr/>
          </p:nvSpPr>
          <p:spPr>
            <a:xfrm>
              <a:off x="5698332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Des" panose="02000000000000000000" pitchFamily="2" charset="0"/>
                </a:rPr>
                <a:t>54</a:t>
              </a:r>
              <a:endParaRPr lang="fr-FR" dirty="0">
                <a:solidFill>
                  <a:schemeClr val="tx1"/>
                </a:solidFill>
                <a:latin typeface="Des" panose="02000000000000000000" pitchFamily="2" charset="0"/>
              </a:endParaRPr>
            </a:p>
          </p:txBody>
        </p:sp>
        <p:sp>
          <p:nvSpPr>
            <p:cNvPr id="63" name="Rectangle : coins arrondis 62">
              <a:extLst>
                <a:ext uri="{FF2B5EF4-FFF2-40B4-BE49-F238E27FC236}">
                  <a16:creationId xmlns:a16="http://schemas.microsoft.com/office/drawing/2014/main" id="{C7CCC181-4EC0-B47B-CB77-F69A87C9C3CE}"/>
                </a:ext>
              </a:extLst>
            </p:cNvPr>
            <p:cNvSpPr/>
            <p:nvPr/>
          </p:nvSpPr>
          <p:spPr>
            <a:xfrm>
              <a:off x="6105526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dirty="0">
                  <a:solidFill>
                    <a:schemeClr val="tx1"/>
                  </a:solidFill>
                  <a:latin typeface="Boites10" panose="02000503000000000000" pitchFamily="2" charset="0"/>
                </a:rPr>
                <a:t>è</a:t>
              </a:r>
            </a:p>
          </p:txBody>
        </p:sp>
      </p:grp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FEDCC982-286D-A766-83E0-76F60C158366}"/>
              </a:ext>
            </a:extLst>
          </p:cNvPr>
          <p:cNvGrpSpPr/>
          <p:nvPr/>
        </p:nvGrpSpPr>
        <p:grpSpPr>
          <a:xfrm>
            <a:off x="4152106" y="1630961"/>
            <a:ext cx="2395970" cy="360000"/>
            <a:chOff x="4069556" y="776287"/>
            <a:chExt cx="2395970" cy="360000"/>
          </a:xfrm>
        </p:grpSpPr>
        <p:sp>
          <p:nvSpPr>
            <p:cNvPr id="65" name="Rectangle : coins arrondis 64">
              <a:extLst>
                <a:ext uri="{FF2B5EF4-FFF2-40B4-BE49-F238E27FC236}">
                  <a16:creationId xmlns:a16="http://schemas.microsoft.com/office/drawing/2014/main" id="{D906BE83-2BCF-E661-F866-B0407B99C313}"/>
                </a:ext>
              </a:extLst>
            </p:cNvPr>
            <p:cNvSpPr/>
            <p:nvPr/>
          </p:nvSpPr>
          <p:spPr>
            <a:xfrm>
              <a:off x="4069556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  <a:latin typeface="Pictchou" panose="02000000000000000000" pitchFamily="2" charset="0"/>
                </a:rPr>
                <a:t>R</a:t>
              </a:r>
            </a:p>
          </p:txBody>
        </p:sp>
        <p:sp>
          <p:nvSpPr>
            <p:cNvPr id="66" name="Rectangle : coins arrondis 65">
              <a:extLst>
                <a:ext uri="{FF2B5EF4-FFF2-40B4-BE49-F238E27FC236}">
                  <a16:creationId xmlns:a16="http://schemas.microsoft.com/office/drawing/2014/main" id="{544C052E-C5C9-0627-688F-EEF94EE2F653}"/>
                </a:ext>
              </a:extLst>
            </p:cNvPr>
            <p:cNvSpPr/>
            <p:nvPr/>
          </p:nvSpPr>
          <p:spPr>
            <a:xfrm>
              <a:off x="4476750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Des" panose="02000000000000000000" pitchFamily="2" charset="0"/>
                </a:rPr>
                <a:t>52</a:t>
              </a:r>
            </a:p>
          </p:txBody>
        </p:sp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B0368C30-2201-9BB3-30B0-AC660DA87474}"/>
                </a:ext>
              </a:extLst>
            </p:cNvPr>
            <p:cNvSpPr/>
            <p:nvPr/>
          </p:nvSpPr>
          <p:spPr>
            <a:xfrm>
              <a:off x="4883944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dirty="0">
                  <a:solidFill>
                    <a:schemeClr val="tx1"/>
                  </a:solidFill>
                  <a:latin typeface="Boites10" panose="02000503000000000000" pitchFamily="2" charset="0"/>
                </a:rPr>
                <a:t>-</a:t>
              </a:r>
            </a:p>
          </p:txBody>
        </p:sp>
        <p:sp>
          <p:nvSpPr>
            <p:cNvPr id="68" name="Rectangle : coins arrondis 67">
              <a:extLst>
                <a:ext uri="{FF2B5EF4-FFF2-40B4-BE49-F238E27FC236}">
                  <a16:creationId xmlns:a16="http://schemas.microsoft.com/office/drawing/2014/main" id="{0A683A00-8030-ADA9-4B01-E22E77A22103}"/>
                </a:ext>
              </a:extLst>
            </p:cNvPr>
            <p:cNvSpPr/>
            <p:nvPr/>
          </p:nvSpPr>
          <p:spPr>
            <a:xfrm>
              <a:off x="5291138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dirty="0">
                  <a:solidFill>
                    <a:schemeClr val="tx1"/>
                  </a:solidFill>
                  <a:latin typeface="Boites10" panose="02000503000000000000" pitchFamily="2" charset="0"/>
                </a:rPr>
                <a:t>0</a:t>
              </a:r>
            </a:p>
          </p:txBody>
        </p:sp>
        <p:sp>
          <p:nvSpPr>
            <p:cNvPr id="69" name="Rectangle : coins arrondis 68">
              <a:extLst>
                <a:ext uri="{FF2B5EF4-FFF2-40B4-BE49-F238E27FC236}">
                  <a16:creationId xmlns:a16="http://schemas.microsoft.com/office/drawing/2014/main" id="{7B455C27-3C1E-B60A-2D7C-F075FB9614D7}"/>
                </a:ext>
              </a:extLst>
            </p:cNvPr>
            <p:cNvSpPr/>
            <p:nvPr/>
          </p:nvSpPr>
          <p:spPr>
            <a:xfrm>
              <a:off x="5698332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  <a:latin typeface="Pictchou" panose="02000000000000000000" pitchFamily="2" charset="0"/>
                </a:rPr>
                <a:t>N</a:t>
              </a:r>
            </a:p>
          </p:txBody>
        </p:sp>
        <p:sp>
          <p:nvSpPr>
            <p:cNvPr id="70" name="Rectangle : coins arrondis 69">
              <a:extLst>
                <a:ext uri="{FF2B5EF4-FFF2-40B4-BE49-F238E27FC236}">
                  <a16:creationId xmlns:a16="http://schemas.microsoft.com/office/drawing/2014/main" id="{3F99577E-19C6-F2EF-8A1F-C76535B56654}"/>
                </a:ext>
              </a:extLst>
            </p:cNvPr>
            <p:cNvSpPr/>
            <p:nvPr/>
          </p:nvSpPr>
          <p:spPr>
            <a:xfrm>
              <a:off x="6105526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Des" panose="02000000000000000000" pitchFamily="2" charset="0"/>
                </a:rPr>
                <a:t>51</a:t>
              </a:r>
              <a:endParaRPr lang="fr-FR" dirty="0">
                <a:solidFill>
                  <a:schemeClr val="tx1"/>
                </a:solidFill>
                <a:latin typeface="Des" panose="02000000000000000000" pitchFamily="2" charset="0"/>
              </a:endParaRPr>
            </a:p>
          </p:txBody>
        </p:sp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F8B9B68F-AE26-9FA2-E5F0-81DCD7C345C7}"/>
              </a:ext>
            </a:extLst>
          </p:cNvPr>
          <p:cNvGrpSpPr/>
          <p:nvPr/>
        </p:nvGrpSpPr>
        <p:grpSpPr>
          <a:xfrm>
            <a:off x="4163003" y="2061878"/>
            <a:ext cx="2395970" cy="360000"/>
            <a:chOff x="4069556" y="776287"/>
            <a:chExt cx="2395970" cy="360000"/>
          </a:xfrm>
        </p:grpSpPr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9076F79E-889D-1925-2BC0-1EC77BEAAE1B}"/>
                </a:ext>
              </a:extLst>
            </p:cNvPr>
            <p:cNvSpPr/>
            <p:nvPr/>
          </p:nvSpPr>
          <p:spPr>
            <a:xfrm>
              <a:off x="4069556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  <a:latin typeface="Des" panose="02000000000000000000" pitchFamily="2" charset="0"/>
                </a:rPr>
                <a:t>0</a:t>
              </a:r>
            </a:p>
          </p:txBody>
        </p:sp>
        <p:sp>
          <p:nvSpPr>
            <p:cNvPr id="73" name="Rectangle : coins arrondis 72">
              <a:extLst>
                <a:ext uri="{FF2B5EF4-FFF2-40B4-BE49-F238E27FC236}">
                  <a16:creationId xmlns:a16="http://schemas.microsoft.com/office/drawing/2014/main" id="{22ADC386-859D-1106-E669-4109EC6FA244}"/>
                </a:ext>
              </a:extLst>
            </p:cNvPr>
            <p:cNvSpPr/>
            <p:nvPr/>
          </p:nvSpPr>
          <p:spPr>
            <a:xfrm>
              <a:off x="4476750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dirty="0">
                  <a:solidFill>
                    <a:schemeClr val="tx1"/>
                  </a:solidFill>
                  <a:latin typeface="Boites10" panose="02000503000000000000" pitchFamily="2" charset="0"/>
                </a:rPr>
                <a:t>ç</a:t>
              </a:r>
            </a:p>
          </p:txBody>
        </p:sp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76394ADE-C304-48C9-F7A1-0686F79C238F}"/>
                </a:ext>
              </a:extLst>
            </p:cNvPr>
            <p:cNvSpPr/>
            <p:nvPr/>
          </p:nvSpPr>
          <p:spPr>
            <a:xfrm>
              <a:off x="4883944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  <a:latin typeface="Pictchou" panose="02000000000000000000" pitchFamily="2" charset="0"/>
                </a:rPr>
                <a:t>U</a:t>
              </a: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E1774E99-B94B-CC80-E409-1296B7A4BE69}"/>
                </a:ext>
              </a:extLst>
            </p:cNvPr>
            <p:cNvSpPr/>
            <p:nvPr/>
          </p:nvSpPr>
          <p:spPr>
            <a:xfrm>
              <a:off x="5291138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Des" panose="02000000000000000000" pitchFamily="2" charset="0"/>
                </a:rPr>
                <a:t>55</a:t>
              </a:r>
              <a:endParaRPr lang="fr-FR" sz="1600" dirty="0">
                <a:solidFill>
                  <a:schemeClr val="tx1"/>
                </a:solidFill>
                <a:latin typeface="Des" panose="02000000000000000000" pitchFamily="2" charset="0"/>
              </a:endParaRPr>
            </a:p>
          </p:txBody>
        </p:sp>
        <p:sp>
          <p:nvSpPr>
            <p:cNvPr id="76" name="Rectangle : coins arrondis 75">
              <a:extLst>
                <a:ext uri="{FF2B5EF4-FFF2-40B4-BE49-F238E27FC236}">
                  <a16:creationId xmlns:a16="http://schemas.microsoft.com/office/drawing/2014/main" id="{1504A464-DB60-D684-3AC0-28A2D7A31AFD}"/>
                </a:ext>
              </a:extLst>
            </p:cNvPr>
            <p:cNvSpPr/>
            <p:nvPr/>
          </p:nvSpPr>
          <p:spPr>
            <a:xfrm>
              <a:off x="5698332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dirty="0">
                  <a:solidFill>
                    <a:schemeClr val="tx1"/>
                  </a:solidFill>
                  <a:latin typeface="Boites10" panose="02000503000000000000" pitchFamily="2" charset="0"/>
                </a:rPr>
                <a:t>_</a:t>
              </a:r>
            </a:p>
          </p:txBody>
        </p:sp>
        <p:sp>
          <p:nvSpPr>
            <p:cNvPr id="77" name="Rectangle : coins arrondis 76">
              <a:extLst>
                <a:ext uri="{FF2B5EF4-FFF2-40B4-BE49-F238E27FC236}">
                  <a16:creationId xmlns:a16="http://schemas.microsoft.com/office/drawing/2014/main" id="{88E96C93-C1C1-BAAB-7DF5-81EE5A11DB35}"/>
                </a:ext>
              </a:extLst>
            </p:cNvPr>
            <p:cNvSpPr/>
            <p:nvPr/>
          </p:nvSpPr>
          <p:spPr>
            <a:xfrm>
              <a:off x="6105526" y="776287"/>
              <a:ext cx="360000" cy="3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  <a:latin typeface="Pictchou" panose="02000000000000000000" pitchFamily="2" charset="0"/>
                </a:rPr>
                <a:t>S</a:t>
              </a:r>
              <a:endParaRPr lang="fr-FR" sz="2400" dirty="0">
                <a:solidFill>
                  <a:schemeClr val="tx1"/>
                </a:solidFill>
                <a:latin typeface="Pictchou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0533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8A21EA73-2C4B-483C-A682-80AE5A4557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2698849"/>
              </p:ext>
            </p:extLst>
          </p:nvPr>
        </p:nvGraphicFramePr>
        <p:xfrm>
          <a:off x="156835" y="466142"/>
          <a:ext cx="6551859" cy="8797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336">
                  <a:extLst>
                    <a:ext uri="{9D8B030D-6E8A-4147-A177-3AD203B41FA5}">
                      <a16:colId xmlns:a16="http://schemas.microsoft.com/office/drawing/2014/main" val="612398408"/>
                    </a:ext>
                  </a:extLst>
                </a:gridCol>
                <a:gridCol w="1290503">
                  <a:extLst>
                    <a:ext uri="{9D8B030D-6E8A-4147-A177-3AD203B41FA5}">
                      <a16:colId xmlns:a16="http://schemas.microsoft.com/office/drawing/2014/main" val="22793922"/>
                    </a:ext>
                  </a:extLst>
                </a:gridCol>
                <a:gridCol w="4736020">
                  <a:extLst>
                    <a:ext uri="{9D8B030D-6E8A-4147-A177-3AD203B41FA5}">
                      <a16:colId xmlns:a16="http://schemas.microsoft.com/office/drawing/2014/main" val="3984945110"/>
                    </a:ext>
                  </a:extLst>
                </a:gridCol>
              </a:tblGrid>
              <a:tr h="262404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N°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Thème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Tous les calculs se font de tête 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616852"/>
                  </a:ext>
                </a:extLst>
              </a:tr>
              <a:tr h="349873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 nombre 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Prends 9 objets (</a:t>
                      </a:r>
                      <a:r>
                        <a:rPr lang="fr-FR" sz="1100" dirty="0" err="1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legos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, perles, pâtes, écrous, ...) et trouve le plus de façons de décomposer 9 en 2 parties.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202153"/>
                  </a:ext>
                </a:extLst>
              </a:tr>
              <a:tr h="349873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 nombre 9</a:t>
                      </a:r>
                      <a:endParaRPr lang="fr-FR" sz="9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Même chose que la veille mais avec d’autres objets.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651784"/>
                  </a:ext>
                </a:extLst>
              </a:tr>
              <a:tr h="349873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Comparer des écritures additives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Egal ou pas égal?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3 + 4 ...... 4 + 3    /   2 + 5 ...... 6 + 2   /    7 + 2 ...... 6 + 3    /    6 + 4 ...... 2 + 2 + 6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674131"/>
                  </a:ext>
                </a:extLst>
              </a:tr>
              <a:tr h="349873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Comparer des écritures additives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Egal ou pas égal?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2 + 6 ...... 1 + 7   /    5 + 3 ...... 3 + 5   /    3 + 6 ...... 7 + 4    /    3 + 5 ...... 2 + 2 + 3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902060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jusqu’à 10 + 10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8 + 8 = ...               7 + 7 = ...              double de 6 = ...              double de ... = 18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204323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jusqu’à 10 + 10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7 + 7 = ...               6 + 6 = ...              double de 9 = ...              double de ... = 16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076871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jusqu’à 10 + 10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6 + 6 = ...               9 + 9 = ...              double de 8 = ...              double de ... = 14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141782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jusqu’à 10 + 10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9 + 9 = ...               8 + 8 = ...              double de 7 = ...              double de ... = 12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37918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Compléments à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 + ... = 10              ... + 9 = 10                6 + ... = 10              10 = ... + 2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693301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Compléments à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8 + ... = 10              ... + 4 = 10                7 + ... = 10              10 = 0 + 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628862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Compléments à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10 + ... = 10            ... + 6 = 10                 2 + ... = 10              10 = ... + 3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994390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Compléments à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 + ... = 10              ... + 5 = 10                 3 + ... = 10              10 = 4 + 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79303"/>
                  </a:ext>
                </a:extLst>
              </a:tr>
              <a:tr h="356842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3 nombres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Calcule vite en te servant des compléments à 10:</a:t>
                      </a:r>
                    </a:p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6 + 4 + 5 = ...           7 + 2 + 8 = ...            4 + 3 + 6 = ...           9 + 7 + 1 = 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735218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3 nombres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Calcule vite en te servant des compléments à 10:</a:t>
                      </a:r>
                    </a:p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 + 4 + 5 = ...           3 + 6 + 7 = ...            2 + 8 + 5 = ...           7 + 1 + 3 = 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675657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3 nombres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Calcule vite en te servant des compléments à 10:</a:t>
                      </a:r>
                    </a:p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6 + 3 + 7 = ...           1 + 5 + 9 = ...            3 + 6 + 7 = ...           8 + 9 + 2 = 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541599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3 nombres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Calcule vite en te servant des compléments à 10:</a:t>
                      </a:r>
                    </a:p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 + 9 + 3 = ...           2 + 4 + 6 = ...            2 + 7 + 8 = ...           5 + 9 + 1 = 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063656"/>
                  </a:ext>
                </a:extLst>
              </a:tr>
              <a:tr h="325352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en 10 + 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12 = 10 + ......        15 = 10 + ......           18 = 10 + ......           10 + ...... = 17 </a:t>
                      </a:r>
                      <a:endParaRPr lang="fr-FR" sz="11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707360"/>
                  </a:ext>
                </a:extLst>
              </a:tr>
              <a:tr h="345672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en 10 + 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11 = 10 + ......        14 = 10 + ......           13 = 10 + ......           10 + ...... = 19</a:t>
                      </a:r>
                      <a:endParaRPr lang="fr-FR" sz="11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205065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 nombre 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11 = 4 + ...              11 = 6 + ...             11 = ... + 7              9 + ... = 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698413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 nombre 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11 = 8 + ...              11 = 3 + ...             11 = ... + 5              2 + ... = 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194364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 nombre 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12 = 4 + ...              12 = 6 + ...             12 = ... + 7             9 + ... = 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904064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 nombre 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12 = 8 + ...              12 = 3 + ...             12 = ... + 5             2 + ... = 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538189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 nombre 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13 = 4 + ...              13 = 6 + ...             13 = ... + 7             9 + ... = 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047471"/>
                  </a:ext>
                </a:extLst>
              </a:tr>
              <a:tr h="32071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 nombre 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13 = 8 + ...              13 = 3 + ...             13 = ... + 5             2 + ... = 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350703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3A332B7B-5CD0-49EA-866F-2E757FA0E9C6}"/>
              </a:ext>
            </a:extLst>
          </p:cNvPr>
          <p:cNvGrpSpPr/>
          <p:nvPr/>
        </p:nvGrpSpPr>
        <p:grpSpPr>
          <a:xfrm>
            <a:off x="0" y="58569"/>
            <a:ext cx="6858000" cy="360000"/>
            <a:chOff x="0" y="58569"/>
            <a:chExt cx="6858000" cy="36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CEA463E-11B1-4ACB-9281-E951DFC75468}"/>
                </a:ext>
              </a:extLst>
            </p:cNvPr>
            <p:cNvSpPr/>
            <p:nvPr/>
          </p:nvSpPr>
          <p:spPr>
            <a:xfrm>
              <a:off x="0" y="123825"/>
              <a:ext cx="6858000" cy="24955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A32B0EC-3646-4743-A36A-E7FC91C1C35F}"/>
                </a:ext>
              </a:extLst>
            </p:cNvPr>
            <p:cNvGrpSpPr/>
            <p:nvPr/>
          </p:nvGrpSpPr>
          <p:grpSpPr>
            <a:xfrm>
              <a:off x="465993" y="58569"/>
              <a:ext cx="5393895" cy="360000"/>
              <a:chOff x="465993" y="172869"/>
              <a:chExt cx="5393895" cy="360000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3DC12E2A-742B-4CFA-B6E3-346CCE6B658E}"/>
                  </a:ext>
                </a:extLst>
              </p:cNvPr>
              <p:cNvSpPr/>
              <p:nvPr/>
            </p:nvSpPr>
            <p:spPr>
              <a:xfrm>
                <a:off x="465993" y="172869"/>
                <a:ext cx="360000" cy="36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fr-FR" sz="1100" dirty="0">
                    <a:solidFill>
                      <a:schemeClr val="tx1"/>
                    </a:solidFill>
                    <a:latin typeface="Biko" panose="02000000000000000000" pitchFamily="50" charset="0"/>
                  </a:rPr>
                  <a:t>CP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1E56B45-0040-42ED-9DB9-1BA55E8CE340}"/>
                  </a:ext>
                </a:extLst>
              </p:cNvPr>
              <p:cNvSpPr txBox="1"/>
              <p:nvPr/>
            </p:nvSpPr>
            <p:spPr>
              <a:xfrm>
                <a:off x="1291986" y="194315"/>
                <a:ext cx="45679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Devoirs de Calcul mental</a:t>
                </a:r>
              </a:p>
            </p:txBody>
          </p: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D89C384-3A2C-488B-93A8-40DBF220C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5" y="146228"/>
            <a:ext cx="163798" cy="20474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FFAFEC3-242B-40BE-9E05-F9CE90C8FCF7}"/>
              </a:ext>
            </a:extLst>
          </p:cNvPr>
          <p:cNvSpPr txBox="1"/>
          <p:nvPr/>
        </p:nvSpPr>
        <p:spPr>
          <a:xfrm>
            <a:off x="5859888" y="81908"/>
            <a:ext cx="8488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  <a:latin typeface="eurofurence" panose="020F0402020203080204" pitchFamily="34" charset="0"/>
              </a:rPr>
              <a:t>Période 2</a:t>
            </a:r>
          </a:p>
        </p:txBody>
      </p:sp>
    </p:spTree>
    <p:extLst>
      <p:ext uri="{BB962C8B-B14F-4D97-AF65-F5344CB8AC3E}">
        <p14:creationId xmlns:p14="http://schemas.microsoft.com/office/powerpoint/2010/main" val="3551458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8A21EA73-2C4B-483C-A682-80AE5A4557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156881"/>
              </p:ext>
            </p:extLst>
          </p:nvPr>
        </p:nvGraphicFramePr>
        <p:xfrm>
          <a:off x="156835" y="466142"/>
          <a:ext cx="6551859" cy="9285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9851">
                  <a:extLst>
                    <a:ext uri="{9D8B030D-6E8A-4147-A177-3AD203B41FA5}">
                      <a16:colId xmlns:a16="http://schemas.microsoft.com/office/drawing/2014/main" val="612398408"/>
                    </a:ext>
                  </a:extLst>
                </a:gridCol>
                <a:gridCol w="1275988">
                  <a:extLst>
                    <a:ext uri="{9D8B030D-6E8A-4147-A177-3AD203B41FA5}">
                      <a16:colId xmlns:a16="http://schemas.microsoft.com/office/drawing/2014/main" val="22793922"/>
                    </a:ext>
                  </a:extLst>
                </a:gridCol>
                <a:gridCol w="4736020">
                  <a:extLst>
                    <a:ext uri="{9D8B030D-6E8A-4147-A177-3AD203B41FA5}">
                      <a16:colId xmlns:a16="http://schemas.microsoft.com/office/drawing/2014/main" val="3984945110"/>
                    </a:ext>
                  </a:extLst>
                </a:gridCol>
              </a:tblGrid>
              <a:tr h="264881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N°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Thème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Tous les calculs se font de tête 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616852"/>
                  </a:ext>
                </a:extLst>
              </a:tr>
              <a:tr h="412038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 nombre 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14 = 4 + ...              14 = 6 + ...             14 = ... + 7             9 + ... = 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202153"/>
                  </a:ext>
                </a:extLst>
              </a:tr>
              <a:tr h="412038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 nombre 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14 = 8 + ...              14 = 3 + ...             14 = ... + 5             6 + ... = 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651784"/>
                  </a:ext>
                </a:extLst>
              </a:tr>
              <a:tr h="412038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CM51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les nombres 15 et 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15 = 14 + ...              15 = ... + 4               16 = ... + 4                 14 + ... = 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674131"/>
                  </a:ext>
                </a:extLst>
              </a:tr>
              <a:tr h="412038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les nombres 15 et 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15 = 13 + ...              15 = ... + 8               16 = ... + 6                 8 + ... = 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902060"/>
                  </a:ext>
                </a:extLst>
              </a:tr>
              <a:tr h="353175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CM53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les nombres 16 et 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16 = 9 + ...               16 = ... + 12               17 = ... + 4                 14 + ... = 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204323"/>
                  </a:ext>
                </a:extLst>
              </a:tr>
              <a:tr h="353175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les nombres 16 et 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16 = 7 + ...               16 = ... + 11               17 = ... + 6                 8 + ... = 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076871"/>
                  </a:ext>
                </a:extLst>
              </a:tr>
              <a:tr h="412038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les nombres 18 et 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18 = 13 + ...              18 = ... + 6               19 = ... + 6                 15 + ... = 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141782"/>
                  </a:ext>
                </a:extLst>
              </a:tr>
              <a:tr h="412038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les nombres 18 et 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18 = 15 + ...              18 = ... + 4               19 = ... + 8                 12 + ... = 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37918"/>
                  </a:ext>
                </a:extLst>
              </a:tr>
              <a:tr h="412038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CM57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les nombres 18 et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18 = 11 + ...              18 = ... + 9               20 = ... + 9                 14 + ... =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693301"/>
                  </a:ext>
                </a:extLst>
              </a:tr>
              <a:tr h="412038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Décomposer les nombres 18 et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18 = 14 + ...              18 = ... + 7               20 = ... + 7                 12 + ... =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628862"/>
                  </a:ext>
                </a:extLst>
              </a:tr>
              <a:tr h="412038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CM59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Tables d’addition de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2 + 5 = ...                 7 + 2 = ...              2 + ... = 11                 7 – 2 = ...        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994390"/>
                  </a:ext>
                </a:extLst>
              </a:tr>
              <a:tr h="412038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Tables d’addition de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2 + 7 = ...                 4 + 2 = ...              ... + 2 = 8                  11 – 2 = ...        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79303"/>
                  </a:ext>
                </a:extLst>
              </a:tr>
              <a:tr h="334800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CM61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Tables d’addition de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3 + 9 = ...                 3 + 4 = ...              3 + ... = 11                 10 – 3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735218"/>
                  </a:ext>
                </a:extLst>
              </a:tr>
              <a:tr h="334800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CM62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Tables d’addition de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3 + 8 = ...                 6 + 3 = ...              ... + 3 = 12                 12 – 3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675657"/>
                  </a:ext>
                </a:extLst>
              </a:tr>
              <a:tr h="334800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CM63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Convertir en dizaines ou en unités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6d 2u = ...        6u 2d = ...      37, c’est ... dizaines et ... unités       56, c’est ...d et ...u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541599"/>
                  </a:ext>
                </a:extLst>
              </a:tr>
              <a:tr h="334800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CM64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Convertir en dizaines ou en unités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3d 9u = ...        3u 4d = ...      40, c’est ... dizaines et ... unités       93, c’est ...d et ...u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063656"/>
                  </a:ext>
                </a:extLst>
              </a:tr>
              <a:tr h="323744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Convertir en dizaines ou en unités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9d 1u = ...        8u 5d = ...      59, c’est ... dizaines et ... unités       74, c’est ...d et ...u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707360"/>
                  </a:ext>
                </a:extLst>
              </a:tr>
              <a:tr h="323744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CM66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Convertir en dizaines ou en unités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7d 0u = ...        9u 6d = ...      84, c’est ... dizaines et ... unités       65, c’est ...d et ...u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205065"/>
                  </a:ext>
                </a:extLst>
              </a:tr>
              <a:tr h="323744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et enlever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16 + 10 = ...                24 – 10 = ...             ... – 10 = 37            ... + 10 = 45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698413"/>
                  </a:ext>
                </a:extLst>
              </a:tr>
              <a:tr h="323744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CM68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et enlever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23 + 10 = ...                31 – 10 = ...             ... – 10 = 48            ... + 10 = 63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194364"/>
                  </a:ext>
                </a:extLst>
              </a:tr>
              <a:tr h="323744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CM69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et enlever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32 + 10 = ...                45 – 10 = ...             ... – 10 = 24            ... + 10 = 57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904064"/>
                  </a:ext>
                </a:extLst>
              </a:tr>
              <a:tr h="323744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et enlever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48 + 10 = ...                56 – 10 = ...             ... – 10 = 69            ... – 10 = 32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538189"/>
                  </a:ext>
                </a:extLst>
              </a:tr>
              <a:tr h="323744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CM71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Compléments à la dizaine supérieure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56 + …… = 60            65 + …….. = 70         62 + …….. = 70            70 = 64 + 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047471"/>
                  </a:ext>
                </a:extLst>
              </a:tr>
              <a:tr h="323744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CM72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Compléments à la dizaine supérieure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76 + …… = 80            85 + …….. = 90         82 + …….. = 90            100 = 94 + ……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350703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3A332B7B-5CD0-49EA-866F-2E757FA0E9C6}"/>
              </a:ext>
            </a:extLst>
          </p:cNvPr>
          <p:cNvGrpSpPr/>
          <p:nvPr/>
        </p:nvGrpSpPr>
        <p:grpSpPr>
          <a:xfrm>
            <a:off x="0" y="58569"/>
            <a:ext cx="6858000" cy="360000"/>
            <a:chOff x="0" y="58569"/>
            <a:chExt cx="6858000" cy="36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CEA463E-11B1-4ACB-9281-E951DFC75468}"/>
                </a:ext>
              </a:extLst>
            </p:cNvPr>
            <p:cNvSpPr/>
            <p:nvPr/>
          </p:nvSpPr>
          <p:spPr>
            <a:xfrm>
              <a:off x="0" y="123825"/>
              <a:ext cx="6858000" cy="24955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A32B0EC-3646-4743-A36A-E7FC91C1C35F}"/>
                </a:ext>
              </a:extLst>
            </p:cNvPr>
            <p:cNvGrpSpPr/>
            <p:nvPr/>
          </p:nvGrpSpPr>
          <p:grpSpPr>
            <a:xfrm>
              <a:off x="465993" y="58569"/>
              <a:ext cx="5393895" cy="360000"/>
              <a:chOff x="465993" y="172869"/>
              <a:chExt cx="5393895" cy="360000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3DC12E2A-742B-4CFA-B6E3-346CCE6B658E}"/>
                  </a:ext>
                </a:extLst>
              </p:cNvPr>
              <p:cNvSpPr/>
              <p:nvPr/>
            </p:nvSpPr>
            <p:spPr>
              <a:xfrm>
                <a:off x="465993" y="172869"/>
                <a:ext cx="360000" cy="36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fr-FR" sz="1100" dirty="0">
                    <a:solidFill>
                      <a:schemeClr val="tx1"/>
                    </a:solidFill>
                    <a:latin typeface="Biko" panose="02000000000000000000" pitchFamily="50" charset="0"/>
                  </a:rPr>
                  <a:t>CP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1E56B45-0040-42ED-9DB9-1BA55E8CE340}"/>
                  </a:ext>
                </a:extLst>
              </p:cNvPr>
              <p:cNvSpPr txBox="1"/>
              <p:nvPr/>
            </p:nvSpPr>
            <p:spPr>
              <a:xfrm>
                <a:off x="1291986" y="194315"/>
                <a:ext cx="45679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Devoirs de Calcul mental</a:t>
                </a:r>
              </a:p>
            </p:txBody>
          </p: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D89C384-3A2C-488B-93A8-40DBF220C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5" y="146228"/>
            <a:ext cx="163798" cy="20474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FFAFEC3-242B-40BE-9E05-F9CE90C8FCF7}"/>
              </a:ext>
            </a:extLst>
          </p:cNvPr>
          <p:cNvSpPr txBox="1"/>
          <p:nvPr/>
        </p:nvSpPr>
        <p:spPr>
          <a:xfrm>
            <a:off x="5859888" y="81908"/>
            <a:ext cx="8488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  <a:latin typeface="eurofurence" panose="020F0402020203080204" pitchFamily="34" charset="0"/>
              </a:rPr>
              <a:t>Période 3</a:t>
            </a:r>
          </a:p>
        </p:txBody>
      </p:sp>
    </p:spTree>
    <p:extLst>
      <p:ext uri="{BB962C8B-B14F-4D97-AF65-F5344CB8AC3E}">
        <p14:creationId xmlns:p14="http://schemas.microsoft.com/office/powerpoint/2010/main" val="1662762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8A21EA73-2C4B-483C-A682-80AE5A4557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927380"/>
              </p:ext>
            </p:extLst>
          </p:nvPr>
        </p:nvGraphicFramePr>
        <p:xfrm>
          <a:off x="156835" y="466142"/>
          <a:ext cx="6551859" cy="9356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336">
                  <a:extLst>
                    <a:ext uri="{9D8B030D-6E8A-4147-A177-3AD203B41FA5}">
                      <a16:colId xmlns:a16="http://schemas.microsoft.com/office/drawing/2014/main" val="612398408"/>
                    </a:ext>
                  </a:extLst>
                </a:gridCol>
                <a:gridCol w="1290503">
                  <a:extLst>
                    <a:ext uri="{9D8B030D-6E8A-4147-A177-3AD203B41FA5}">
                      <a16:colId xmlns:a16="http://schemas.microsoft.com/office/drawing/2014/main" val="22793922"/>
                    </a:ext>
                  </a:extLst>
                </a:gridCol>
                <a:gridCol w="4736020">
                  <a:extLst>
                    <a:ext uri="{9D8B030D-6E8A-4147-A177-3AD203B41FA5}">
                      <a16:colId xmlns:a16="http://schemas.microsoft.com/office/drawing/2014/main" val="3984945110"/>
                    </a:ext>
                  </a:extLst>
                </a:gridCol>
              </a:tblGrid>
              <a:tr h="273743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N°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Thème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Tous les calculs se font de tête 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616852"/>
                  </a:ext>
                </a:extLst>
              </a:tr>
              <a:tr h="364991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CM73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jusqu’à 15 + 15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12 + 12 = ...            14 + 14 = ...         double de 15 = ...              double de ... = 22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202153"/>
                  </a:ext>
                </a:extLst>
              </a:tr>
              <a:tr h="364991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CM74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jusqu’à 15 + 15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13 + 13 = ...            11 + 11 = ...         double de 14 = ...              double de ... = 30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651784"/>
                  </a:ext>
                </a:extLst>
              </a:tr>
              <a:tr h="364991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jusqu’à 15 + 15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12 + 12 = ...            14 + 14 = ...         double de 13 = ...              double de ... = 26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674131"/>
                  </a:ext>
                </a:extLst>
              </a:tr>
              <a:tr h="364991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CM76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jusqu’à 15 + 15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13 + 13 = ...            11 + 11 = ...         double de 15 = ...              double de ... = 24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902060"/>
                  </a:ext>
                </a:extLst>
              </a:tr>
              <a:tr h="364991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CM77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Presque doubles jusqu’à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Calcule vite en te servant des doubles.</a:t>
                      </a:r>
                    </a:p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 + 6 = ………             3 + 4 = ……….         7 + 8 = ………..                8 + 9 = ………..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204323"/>
                  </a:ext>
                </a:extLst>
              </a:tr>
              <a:tr h="364991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CM78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Presque doubles jusqu’à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Calcule vite en te servant des doubles.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4 + 5 = ………             3 + 2 = ……….         9 + 8 = ………..                8 + 7 = ………..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076871"/>
                  </a:ext>
                </a:extLst>
              </a:tr>
              <a:tr h="425822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Presque doubles jusqu’à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Calcule vite en te servant des doubles.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7 + 6= ………              5 + 4 = ……….         8 + 7 = ………..                6 + 5 = ………..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141782"/>
                  </a:ext>
                </a:extLst>
              </a:tr>
              <a:tr h="425822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Presque doubles jusqu’à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Calcule vite en te servant des doubles.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4 + 5 = ………             6 + 7 = ……….         4 + 5 = ………..                9 + 8 = ………..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37918"/>
                  </a:ext>
                </a:extLst>
              </a:tr>
              <a:tr h="334575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CM81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de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 + 3 = ...                   4 + 2 = ...                4 + ... = 13               11 – 4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693301"/>
                  </a:ext>
                </a:extLst>
              </a:tr>
              <a:tr h="334575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de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 + 5 = ...                   4 + 6 = ...                ... + 4 = 12               13 – 4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628862"/>
                  </a:ext>
                </a:extLst>
              </a:tr>
              <a:tr h="334575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de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8 + 5 = ...                   5 + 4 = ...                5 + ... = 12               11 – 5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994390"/>
                  </a:ext>
                </a:extLst>
              </a:tr>
              <a:tr h="334575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CM84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de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9 + 5 = ...                   5 + 6 = ...                ... + 5 = 13               12 – 5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79303"/>
                  </a:ext>
                </a:extLst>
              </a:tr>
              <a:tr h="43889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des dizaines entières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10 + 10 = ...           40 + 40 = ...        double de 30 = ...              double de ... = 40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735218"/>
                  </a:ext>
                </a:extLst>
              </a:tr>
              <a:tr h="43889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CM86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des dizaines entières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40 + 40 = ...           30 + 30 = ...        double de 20 = ...             double de ... = 100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675657"/>
                  </a:ext>
                </a:extLst>
              </a:tr>
              <a:tr h="43889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CM87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des dizaines entières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20 + 20 = ...           50 + 50 = ...        double de 10 = ...             double de ... = 60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541599"/>
                  </a:ext>
                </a:extLst>
              </a:tr>
              <a:tr h="43889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CM88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Doubles des dizaines entières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30 + 30 = ...           20 + 20 = ...        double de 50 = ...             double de ... = 80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063656"/>
                  </a:ext>
                </a:extLst>
              </a:tr>
              <a:tr h="386529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CM89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et soustraire des dizaines entières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43 + 30 = ...                51 – 20 = ...             68 + 30 = ...            75 – 30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707360"/>
                  </a:ext>
                </a:extLst>
              </a:tr>
              <a:tr h="386529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et soustraire des dizaines entières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56 + 30 = ...                64 – 30 = ...             76 + 20 = ...            79 – 40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205065"/>
                  </a:ext>
                </a:extLst>
              </a:tr>
              <a:tr h="386529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CM91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et soustraire des dizaines entières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67 + 20 = ...                73 – 40 = ...             82 + 10 = ...            94 – 50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698413"/>
                  </a:ext>
                </a:extLst>
              </a:tr>
              <a:tr h="386529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CM92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et soustraire des dizaines entières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79 + 20 = ...                80 – 10 = ...             51 + 40 = ...            100 – 10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194364"/>
                  </a:ext>
                </a:extLst>
              </a:tr>
              <a:tr h="334575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CM93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+6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6 + 3 = ...                  3 + 6  = ...                6 + ... = 15               8 – 6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904064"/>
                  </a:ext>
                </a:extLst>
              </a:tr>
              <a:tr h="334575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CM94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+6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6 + 9 = ...                  6 + 5  = ...                ... + 6 = 14               10 – 6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538189"/>
                  </a:ext>
                </a:extLst>
              </a:tr>
              <a:tr h="334575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CM95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+7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7 + 2 = ...                  9 + 7  = ...                7 + ... = 13               15 – 7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047471"/>
                  </a:ext>
                </a:extLst>
              </a:tr>
              <a:tr h="334575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CM96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+7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7 + 5 = ...                  6 + 7 = ...                 ... + 7 = 16               11 – 7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350703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3A332B7B-5CD0-49EA-866F-2E757FA0E9C6}"/>
              </a:ext>
            </a:extLst>
          </p:cNvPr>
          <p:cNvGrpSpPr/>
          <p:nvPr/>
        </p:nvGrpSpPr>
        <p:grpSpPr>
          <a:xfrm>
            <a:off x="0" y="58569"/>
            <a:ext cx="6858000" cy="360000"/>
            <a:chOff x="0" y="58569"/>
            <a:chExt cx="6858000" cy="36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CEA463E-11B1-4ACB-9281-E951DFC75468}"/>
                </a:ext>
              </a:extLst>
            </p:cNvPr>
            <p:cNvSpPr/>
            <p:nvPr/>
          </p:nvSpPr>
          <p:spPr>
            <a:xfrm>
              <a:off x="0" y="123825"/>
              <a:ext cx="6858000" cy="24955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A32B0EC-3646-4743-A36A-E7FC91C1C35F}"/>
                </a:ext>
              </a:extLst>
            </p:cNvPr>
            <p:cNvGrpSpPr/>
            <p:nvPr/>
          </p:nvGrpSpPr>
          <p:grpSpPr>
            <a:xfrm>
              <a:off x="465993" y="58569"/>
              <a:ext cx="5393895" cy="360000"/>
              <a:chOff x="465993" y="172869"/>
              <a:chExt cx="5393895" cy="360000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3DC12E2A-742B-4CFA-B6E3-346CCE6B658E}"/>
                  </a:ext>
                </a:extLst>
              </p:cNvPr>
              <p:cNvSpPr/>
              <p:nvPr/>
            </p:nvSpPr>
            <p:spPr>
              <a:xfrm>
                <a:off x="465993" y="172869"/>
                <a:ext cx="360000" cy="36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fr-FR" sz="1100" dirty="0">
                    <a:solidFill>
                      <a:schemeClr val="tx1"/>
                    </a:solidFill>
                    <a:latin typeface="Biko" panose="02000000000000000000" pitchFamily="50" charset="0"/>
                  </a:rPr>
                  <a:t>CP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1E56B45-0040-42ED-9DB9-1BA55E8CE340}"/>
                  </a:ext>
                </a:extLst>
              </p:cNvPr>
              <p:cNvSpPr txBox="1"/>
              <p:nvPr/>
            </p:nvSpPr>
            <p:spPr>
              <a:xfrm>
                <a:off x="1291986" y="194315"/>
                <a:ext cx="45679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Devoirs de Calcul mental</a:t>
                </a:r>
              </a:p>
            </p:txBody>
          </p: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D89C384-3A2C-488B-93A8-40DBF220C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5" y="146228"/>
            <a:ext cx="163798" cy="20474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FFAFEC3-242B-40BE-9E05-F9CE90C8FCF7}"/>
              </a:ext>
            </a:extLst>
          </p:cNvPr>
          <p:cNvSpPr txBox="1"/>
          <p:nvPr/>
        </p:nvSpPr>
        <p:spPr>
          <a:xfrm>
            <a:off x="5859888" y="81908"/>
            <a:ext cx="8488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  <a:latin typeface="eurofurence" panose="020F0402020203080204" pitchFamily="34" charset="0"/>
              </a:rPr>
              <a:t>Période 4</a:t>
            </a:r>
          </a:p>
        </p:txBody>
      </p:sp>
    </p:spTree>
    <p:extLst>
      <p:ext uri="{BB962C8B-B14F-4D97-AF65-F5344CB8AC3E}">
        <p14:creationId xmlns:p14="http://schemas.microsoft.com/office/powerpoint/2010/main" val="875595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8A21EA73-2C4B-483C-A682-80AE5A4557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753917"/>
              </p:ext>
            </p:extLst>
          </p:nvPr>
        </p:nvGraphicFramePr>
        <p:xfrm>
          <a:off x="156835" y="466142"/>
          <a:ext cx="6551859" cy="931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141">
                  <a:extLst>
                    <a:ext uri="{9D8B030D-6E8A-4147-A177-3AD203B41FA5}">
                      <a16:colId xmlns:a16="http://schemas.microsoft.com/office/drawing/2014/main" val="612398408"/>
                    </a:ext>
                  </a:extLst>
                </a:gridCol>
                <a:gridCol w="1269698">
                  <a:extLst>
                    <a:ext uri="{9D8B030D-6E8A-4147-A177-3AD203B41FA5}">
                      <a16:colId xmlns:a16="http://schemas.microsoft.com/office/drawing/2014/main" val="22793922"/>
                    </a:ext>
                  </a:extLst>
                </a:gridCol>
                <a:gridCol w="4736020">
                  <a:extLst>
                    <a:ext uri="{9D8B030D-6E8A-4147-A177-3AD203B41FA5}">
                      <a16:colId xmlns:a16="http://schemas.microsoft.com/office/drawing/2014/main" val="3984945110"/>
                    </a:ext>
                  </a:extLst>
                </a:gridCol>
              </a:tblGrid>
              <a:tr h="270434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N°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Thème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Tous les calculs se font de tête 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616852"/>
                  </a:ext>
                </a:extLst>
              </a:tr>
              <a:tr h="325111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+8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8 + 5 = ….               8 + 3 =…..                8 + ... = 15               12 – 8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202153"/>
                  </a:ext>
                </a:extLst>
              </a:tr>
              <a:tr h="325111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CM98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+8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8 + 6 =…..               8 + 9 =…..                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... + 5 = 13               11 – 8 = ... 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651784"/>
                  </a:ext>
                </a:extLst>
              </a:tr>
              <a:tr h="325111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CM99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+9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9 + 5 = ….                  9 + 3 =…..             9 + ... = 16               18 – 9 = ...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674131"/>
                  </a:ext>
                </a:extLst>
              </a:tr>
              <a:tr h="325111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Table d’addition +9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9 + 3 = ….                  9 + 4 =…..             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... + 9 = 15               14 – 9 = ... 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902060"/>
                  </a:ext>
                </a:extLst>
              </a:tr>
              <a:tr h="34923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Moitiés jusqu’à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 de  2          Moitié de 14              Moitié de 8              Moitié de ...... = 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204323"/>
                  </a:ext>
                </a:extLst>
              </a:tr>
              <a:tr h="34923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Moitiés jusqu’à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 de  4          Moitié de 18              Moitié de 20            Moitié de ...... =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076871"/>
                  </a:ext>
                </a:extLst>
              </a:tr>
              <a:tr h="407442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Moitiés jusqu’à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 de  6          Moitié de 16              Moitié de 12            Moitié de ...... = 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141782"/>
                  </a:ext>
                </a:extLst>
              </a:tr>
              <a:tr h="407442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Moitiés jusqu’à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 de  8          Moitié de 20              Moitié de 14            Moitié de ...... =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37918"/>
                  </a:ext>
                </a:extLst>
              </a:tr>
              <a:tr h="360578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Moitiés des nombres pairs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 de  20          Moitié de 80             Moitié de 24          Moitié de ...... = 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693301"/>
                  </a:ext>
                </a:extLst>
              </a:tr>
              <a:tr h="360578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Moitiés des nombres pairs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 de  40          Moitié de 60             Moitié de 68          Moitié de ...... = 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628862"/>
                  </a:ext>
                </a:extLst>
              </a:tr>
              <a:tr h="360578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CM107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Moitiés des nombres pairs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 de  60          Moitié de 40             Moitié de 42          Moitié de ...... = 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994390"/>
                  </a:ext>
                </a:extLst>
              </a:tr>
              <a:tr h="360578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Moitiés des nombres pairs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Moitié de  80          Moitié de 20             Moitié de 86          Moitié de ...... = 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79303"/>
                  </a:ext>
                </a:extLst>
              </a:tr>
              <a:tr h="430683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un nombre &lt;10 à un nombre à 2 chiffres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12 + 3 = ...              52 + 4 = ...             25 + 2 = ...              68 + 7 = 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735218"/>
                  </a:ext>
                </a:extLst>
              </a:tr>
              <a:tr h="430683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un nombre &lt;10 à un nombre à 2 chiffres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24 + 3 = ...              63 + 5 = ...             37 + 2 = ...              49 + 4 = 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675657"/>
                  </a:ext>
                </a:extLst>
              </a:tr>
              <a:tr h="495795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Soustraire un nombre &lt;10 à un nombre à 2 chiffres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35 – 5 = ...              69 – 3 = ...             58 – 4 = ...              41 – 8 = 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541599"/>
                  </a:ext>
                </a:extLst>
              </a:tr>
              <a:tr h="495795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Soustraire un nombre &lt;10 à un nombre à 2 chiffres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46 – 3 = ...              76 – 2 = ...             89 – 5 = ...              94 – 7 = 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063656"/>
                  </a:ext>
                </a:extLst>
              </a:tr>
              <a:tr h="37929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Additionner 2 nombres jusqu’à 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25 + 33 = …..              43 + 42 =……           45 + 15 = …..         48 + 12 =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………</a:t>
                      </a:r>
                      <a:endParaRPr lang="fr-FR" sz="11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707360"/>
                  </a:ext>
                </a:extLst>
              </a:tr>
              <a:tr h="37929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Additionner 2 nombres jusqu’à 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55 + 33 = ……              73 + 12 =……..         35 + 16 = ……..        49 + 21 =   ………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205065"/>
                  </a:ext>
                </a:extLst>
              </a:tr>
              <a:tr h="37929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Additionner 2 nombres jusqu’à 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65 + 30 = …..              62 + 35 = ……         65 + 25 = …           78 + 13 = ………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698413"/>
                  </a:ext>
                </a:extLst>
              </a:tr>
              <a:tr h="37929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Additionner 2 nombres jusqu’à 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52 + 64 =….               63 + 17 = …..           45 + 17= ….            88 + 11 =……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194364"/>
                  </a:ext>
                </a:extLst>
              </a:tr>
              <a:tr h="34923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56 + 9 = ………        9 + 32 = ……….               27 + 9 = ……..             9 + 86 = ……..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904064"/>
                  </a:ext>
                </a:extLst>
              </a:tr>
              <a:tr h="34923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65 + 9 = ………        9 + 72 = ……….               58 + 9 = ……..             9 + 39 = ……..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538189"/>
                  </a:ext>
                </a:extLst>
              </a:tr>
              <a:tr h="34923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73 + 9 = ………        9 + 85 = ……….               64 + 9 = ……..             9 + 53 = ……..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047471"/>
                  </a:ext>
                </a:extLst>
              </a:tr>
              <a:tr h="34923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Biko" panose="02000000000000000000" pitchFamily="50" charset="0"/>
                        </a:rPr>
                        <a:t>CM120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Ajouter 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41 + 9 = ………        9 + 69 = ……….               83 + 9 = ……..             9 + 91 = ……..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350703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3A332B7B-5CD0-49EA-866F-2E757FA0E9C6}"/>
              </a:ext>
            </a:extLst>
          </p:cNvPr>
          <p:cNvGrpSpPr/>
          <p:nvPr/>
        </p:nvGrpSpPr>
        <p:grpSpPr>
          <a:xfrm>
            <a:off x="0" y="58569"/>
            <a:ext cx="6858000" cy="360000"/>
            <a:chOff x="0" y="58569"/>
            <a:chExt cx="6858000" cy="36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CEA463E-11B1-4ACB-9281-E951DFC75468}"/>
                </a:ext>
              </a:extLst>
            </p:cNvPr>
            <p:cNvSpPr/>
            <p:nvPr/>
          </p:nvSpPr>
          <p:spPr>
            <a:xfrm>
              <a:off x="0" y="123825"/>
              <a:ext cx="6858000" cy="24955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A32B0EC-3646-4743-A36A-E7FC91C1C35F}"/>
                </a:ext>
              </a:extLst>
            </p:cNvPr>
            <p:cNvGrpSpPr/>
            <p:nvPr/>
          </p:nvGrpSpPr>
          <p:grpSpPr>
            <a:xfrm>
              <a:off x="465993" y="58569"/>
              <a:ext cx="5393895" cy="360000"/>
              <a:chOff x="465993" y="172869"/>
              <a:chExt cx="5393895" cy="360000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3DC12E2A-742B-4CFA-B6E3-346CCE6B658E}"/>
                  </a:ext>
                </a:extLst>
              </p:cNvPr>
              <p:cNvSpPr/>
              <p:nvPr/>
            </p:nvSpPr>
            <p:spPr>
              <a:xfrm>
                <a:off x="465993" y="172869"/>
                <a:ext cx="360000" cy="36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fr-FR" sz="1100" dirty="0">
                    <a:solidFill>
                      <a:schemeClr val="tx1"/>
                    </a:solidFill>
                    <a:latin typeface="Biko" panose="02000000000000000000" pitchFamily="50" charset="0"/>
                  </a:rPr>
                  <a:t>CP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1E56B45-0040-42ED-9DB9-1BA55E8CE340}"/>
                  </a:ext>
                </a:extLst>
              </p:cNvPr>
              <p:cNvSpPr txBox="1"/>
              <p:nvPr/>
            </p:nvSpPr>
            <p:spPr>
              <a:xfrm>
                <a:off x="1291986" y="194315"/>
                <a:ext cx="45679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Devoirs de Calcul mental</a:t>
                </a:r>
              </a:p>
            </p:txBody>
          </p: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D89C384-3A2C-488B-93A8-40DBF220C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5" y="146228"/>
            <a:ext cx="163798" cy="20474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FFAFEC3-242B-40BE-9E05-F9CE90C8FCF7}"/>
              </a:ext>
            </a:extLst>
          </p:cNvPr>
          <p:cNvSpPr txBox="1"/>
          <p:nvPr/>
        </p:nvSpPr>
        <p:spPr>
          <a:xfrm>
            <a:off x="5859888" y="81908"/>
            <a:ext cx="8488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  <a:latin typeface="eurofurence" panose="020F0402020203080204" pitchFamily="34" charset="0"/>
              </a:rPr>
              <a:t>Période 5</a:t>
            </a:r>
          </a:p>
        </p:txBody>
      </p:sp>
    </p:spTree>
    <p:extLst>
      <p:ext uri="{BB962C8B-B14F-4D97-AF65-F5344CB8AC3E}">
        <p14:creationId xmlns:p14="http://schemas.microsoft.com/office/powerpoint/2010/main" val="78760771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1" id="{3E2FDD04-9666-4F3A-9710-936B2B116748}" vid="{0791DBA9-69CA-4F0B-B7FC-B79AEEF1F2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471</TotalTime>
  <Words>3263</Words>
  <Application>Microsoft Office PowerPoint</Application>
  <PresentationFormat>Format A4 (210 x 297 mm)</PresentationFormat>
  <Paragraphs>428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6" baseType="lpstr">
      <vt:lpstr>Arial</vt:lpstr>
      <vt:lpstr>Biko</vt:lpstr>
      <vt:lpstr>Boites10</vt:lpstr>
      <vt:lpstr>Calibri</vt:lpstr>
      <vt:lpstr>Calibri Light</vt:lpstr>
      <vt:lpstr>Des</vt:lpstr>
      <vt:lpstr>eurofurence</vt:lpstr>
      <vt:lpstr>Pictchou</vt:lpstr>
      <vt:lpstr>Print Bold</vt:lpstr>
      <vt:lpstr>Wolf Sans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Alizée</dc:creator>
  <cp:lastModifiedBy>Alizée</cp:lastModifiedBy>
  <cp:revision>74</cp:revision>
  <dcterms:created xsi:type="dcterms:W3CDTF">2021-08-28T13:02:26Z</dcterms:created>
  <dcterms:modified xsi:type="dcterms:W3CDTF">2025-08-18T17:58:56Z</dcterms:modified>
</cp:coreProperties>
</file>