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FF66"/>
    <a:srgbClr val="FF66CC"/>
    <a:srgbClr val="FF0066"/>
    <a:srgbClr val="FFCCCC"/>
    <a:srgbClr val="FF9999"/>
    <a:srgbClr val="CC99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-1224" y="-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86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27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11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84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29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511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041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62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09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88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6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C5E69-1E19-4A7C-81F0-4FBFE88B64AE}" type="datetimeFigureOut">
              <a:rPr lang="fr-FR" smtClean="0"/>
              <a:t>23/08/2025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4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ADF5DB9-BCDA-48FF-8825-0A8178679A53}"/>
              </a:ext>
            </a:extLst>
          </p:cNvPr>
          <p:cNvGrpSpPr/>
          <p:nvPr/>
        </p:nvGrpSpPr>
        <p:grpSpPr>
          <a:xfrm>
            <a:off x="0" y="84894"/>
            <a:ext cx="9906000" cy="720000"/>
            <a:chOff x="0" y="43329"/>
            <a:chExt cx="9906000" cy="72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4BB39E-9532-42DF-B556-F13372AD8A60}"/>
                </a:ext>
              </a:extLst>
            </p:cNvPr>
            <p:cNvSpPr/>
            <p:nvPr/>
          </p:nvSpPr>
          <p:spPr>
            <a:xfrm>
              <a:off x="0" y="123825"/>
              <a:ext cx="9906000" cy="523220"/>
            </a:xfrm>
            <a:prstGeom prst="rect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F1D6837-A51B-4AD0-8B8E-8D918525C292}"/>
                </a:ext>
              </a:extLst>
            </p:cNvPr>
            <p:cNvSpPr/>
            <p:nvPr/>
          </p:nvSpPr>
          <p:spPr>
            <a:xfrm>
              <a:off x="469939" y="43329"/>
              <a:ext cx="720000" cy="720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Biko" panose="02000000000000000000" pitchFamily="50" charset="0"/>
                </a:rPr>
                <a:t>Cycle 2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5D9919-0687-41F9-8404-E459B39BF5FE}"/>
              </a:ext>
            </a:extLst>
          </p:cNvPr>
          <p:cNvGrpSpPr/>
          <p:nvPr/>
        </p:nvGrpSpPr>
        <p:grpSpPr>
          <a:xfrm>
            <a:off x="165694" y="945362"/>
            <a:ext cx="9574612" cy="323266"/>
            <a:chOff x="165694" y="945362"/>
            <a:chExt cx="9574612" cy="323266"/>
          </a:xfrm>
          <a:solidFill>
            <a:srgbClr val="FFCCCC"/>
          </a:solidFill>
        </p:grpSpPr>
        <p:sp>
          <p:nvSpPr>
            <p:cNvPr id="15" name="Rectangle : avec coins arrondis en haut 14">
              <a:extLst>
                <a:ext uri="{FF2B5EF4-FFF2-40B4-BE49-F238E27FC236}">
                  <a16:creationId xmlns:a16="http://schemas.microsoft.com/office/drawing/2014/main" id="{5C9D86F3-9E1B-4E01-B1AB-170AEFEEA200}"/>
                </a:ext>
              </a:extLst>
            </p:cNvPr>
            <p:cNvSpPr/>
            <p:nvPr/>
          </p:nvSpPr>
          <p:spPr>
            <a:xfrm>
              <a:off x="165694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CP</a:t>
              </a:r>
            </a:p>
          </p:txBody>
        </p:sp>
        <p:sp>
          <p:nvSpPr>
            <p:cNvPr id="18" name="Rectangle : avec coins arrondis en haut 17">
              <a:extLst>
                <a:ext uri="{FF2B5EF4-FFF2-40B4-BE49-F238E27FC236}">
                  <a16:creationId xmlns:a16="http://schemas.microsoft.com/office/drawing/2014/main" id="{FBFAE2CF-A74F-478E-8BFE-A2B6EB009799}"/>
                </a:ext>
              </a:extLst>
            </p:cNvPr>
            <p:cNvSpPr/>
            <p:nvPr/>
          </p:nvSpPr>
          <p:spPr>
            <a:xfrm>
              <a:off x="3407937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CE1</a:t>
              </a:r>
            </a:p>
          </p:txBody>
        </p:sp>
        <p:sp>
          <p:nvSpPr>
            <p:cNvPr id="19" name="Rectangle : avec coins arrondis en haut 18">
              <a:extLst>
                <a:ext uri="{FF2B5EF4-FFF2-40B4-BE49-F238E27FC236}">
                  <a16:creationId xmlns:a16="http://schemas.microsoft.com/office/drawing/2014/main" id="{DEDF9BB2-E0C5-406D-9E35-06165A7B7707}"/>
                </a:ext>
              </a:extLst>
            </p:cNvPr>
            <p:cNvSpPr/>
            <p:nvPr/>
          </p:nvSpPr>
          <p:spPr>
            <a:xfrm>
              <a:off x="6650182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CE2</a:t>
              </a:r>
            </a:p>
          </p:txBody>
        </p:sp>
      </p:grpSp>
      <p:graphicFrame>
        <p:nvGraphicFramePr>
          <p:cNvPr id="21" name="Tableau 21">
            <a:extLst>
              <a:ext uri="{FF2B5EF4-FFF2-40B4-BE49-F238E27FC236}">
                <a16:creationId xmlns:a16="http://schemas.microsoft.com/office/drawing/2014/main" id="{09AE1501-6369-4B15-BD19-C9A6C6DA3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801364"/>
              </p:ext>
            </p:extLst>
          </p:nvPr>
        </p:nvGraphicFramePr>
        <p:xfrm>
          <a:off x="164305" y="1268628"/>
          <a:ext cx="3090124" cy="3992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1: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CM1: Représenter les nombres de 0 à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CM2: Connaitre les doubles jusqu’à 5 + 5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CM3: Connaitre les compléments à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CM4: Mémoriser et utiliser le répertoire additif (5+...)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CM5: Ajouter ou enlever 1 ou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CM6: Connaitre toutes les décompositions de 6 et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CM7: Connaitre toutes les décompositions de 8 et 9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2: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CM8: Comparer des écritures additives (égales ou non)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CM9: Connaitre les doubles jusqu’à 10 + 10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CM10: Connaitre les compléments à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CM11: Calculer la somme de 3 nombres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CM12: Décomposer un nombre inférieur à 20 en 10 + ...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CM13: </a:t>
                      </a:r>
                      <a:r>
                        <a:rPr lang="fr-FR" sz="11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Connaitre toutes les décompositions de 11 et 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CM14: Connaitre toutes les décompositions de 13 et 14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36536"/>
                  </a:ext>
                </a:extLst>
              </a:tr>
              <a:tr h="275692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3: </a:t>
                      </a:r>
                    </a:p>
                    <a:p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CM15: Décomposer les nombres 15, 16 et 17</a:t>
                      </a:r>
                    </a:p>
                    <a:p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CM16: Décomposer les nombres 18, 19 et 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CM17: Mémoriser les tables d’addition de 2 et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CM18: Convertir en dizaines et en unités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CM19: Ajouter ou retirer 10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92340"/>
                  </a:ext>
                </a:extLst>
              </a:tr>
            </a:tbl>
          </a:graphicData>
        </a:graphic>
      </p:graphicFrame>
      <p:graphicFrame>
        <p:nvGraphicFramePr>
          <p:cNvPr id="13" name="Tableau 21">
            <a:extLst>
              <a:ext uri="{FF2B5EF4-FFF2-40B4-BE49-F238E27FC236}">
                <a16:creationId xmlns:a16="http://schemas.microsoft.com/office/drawing/2014/main" id="{AA3B02B6-7DAC-4AF5-95D7-D777537ED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571444"/>
              </p:ext>
            </p:extLst>
          </p:nvPr>
        </p:nvGraphicFramePr>
        <p:xfrm>
          <a:off x="3407933" y="1268628"/>
          <a:ext cx="3090124" cy="40843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1: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CM1: Connaître les compléments à 10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CM2: Connaître les doubles jusqu’à 15 + 15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CM3: </a:t>
                      </a: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Calculer la somme de 3 nombres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CM4: </a:t>
                      </a: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Ajouter ou enlever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CM5: Utiliser la technique des «  presque doubles » &lt; 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CM6: Revoir les tables d’addition +2, +3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CM7: Additionner ou soustraire des dizaines entières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2: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CM8: Revoir les tables d’addition +4, +5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CM9: Connaître les compléments à 100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CM10: Revoir les tables d’addition +6, +7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CM11: Trouver le complément à la dizaine supérieure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CM12: Revoir les tables d’addition +8, +9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CM13: Trouver la moitié des nombres &lt;30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CM14: Trouver le complément à un nombre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3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3: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CM15: Additionner deux nombres (&lt; 100)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CM16: Connaitre les doubles de 20 à 50 (5 en 5)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CM17: Ajouter 9, 19, 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CM18: Trouver les doubles de 100 à 500 </a:t>
                      </a:r>
                      <a:r>
                        <a:rPr lang="fr-FR" sz="10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(50 en 50)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CM19: Enlever 9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92340"/>
                  </a:ext>
                </a:extLst>
              </a:tr>
            </a:tbl>
          </a:graphicData>
        </a:graphic>
      </p:graphicFrame>
      <p:graphicFrame>
        <p:nvGraphicFramePr>
          <p:cNvPr id="14" name="Tableau 21">
            <a:extLst>
              <a:ext uri="{FF2B5EF4-FFF2-40B4-BE49-F238E27FC236}">
                <a16:creationId xmlns:a16="http://schemas.microsoft.com/office/drawing/2014/main" id="{CF87C6DC-002E-434B-B226-B168831A9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355420"/>
              </p:ext>
            </p:extLst>
          </p:nvPr>
        </p:nvGraphicFramePr>
        <p:xfrm>
          <a:off x="6650176" y="1268628"/>
          <a:ext cx="3090124" cy="4343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1: </a:t>
                      </a:r>
                    </a:p>
                    <a:p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CM1: Connaître les compléments à 10 et à 100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CM2: Connaitre les doubles fréquents (&lt;40, </a:t>
                      </a:r>
                      <a:r>
                        <a:rPr lang="fr-FR" sz="1100" b="0" u="none" kern="1200" dirty="0" err="1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diz</a:t>
                      </a: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, cent)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CM3: Utiliser la technique des «  presque double 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CM4: Revoir les tables d’addition + 2 à +5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CM5: Revoir les tables d’addition + 6 à +9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CM6: Additionner ou soustraire des dizaines et des centaines entières &lt;1 000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CM7: Connaitre les moitiés des nombres pairs &lt;40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2: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CM8: Connaitre les moitiés des dizaines et centaines entières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CM9: Ajouter 9, 19, 29, 39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CM10: Ajouter 8, 18, 28, 38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CM11: Revoir les tables de multiplication ×2 et ×4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CM12: Revoir la table de multiplication ×5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CM13: Enlever 9, 19, 29, 39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CM14: Enlever 8, 18, 28, 38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3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3: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CM15: Revoir les tables de multiplication ×3 et ×6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CM16: Additionner deux nombres &lt;100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CM17: Revoir la table de multiplication ×8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CM18: Revoir la table de multiplication ×9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CM19: Soustraire </a:t>
                      </a: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deux nombres &lt;100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92340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B5BB7297-F852-447C-A020-50B7BF80C962}"/>
              </a:ext>
            </a:extLst>
          </p:cNvPr>
          <p:cNvSpPr txBox="1"/>
          <p:nvPr/>
        </p:nvSpPr>
        <p:spPr>
          <a:xfrm>
            <a:off x="1538856" y="210022"/>
            <a:ext cx="6966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KG Always A Good Time" panose="02000505000000020003" pitchFamily="2" charset="0"/>
              </a:rPr>
              <a:t>Programmation de calcul mental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D3AE009-95FD-E4F4-00F3-2AEF05F986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06473" y="50251"/>
            <a:ext cx="629588" cy="75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8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ADF5DB9-BCDA-48FF-8825-0A8178679A53}"/>
              </a:ext>
            </a:extLst>
          </p:cNvPr>
          <p:cNvGrpSpPr/>
          <p:nvPr/>
        </p:nvGrpSpPr>
        <p:grpSpPr>
          <a:xfrm>
            <a:off x="0" y="84894"/>
            <a:ext cx="9906000" cy="720000"/>
            <a:chOff x="0" y="43329"/>
            <a:chExt cx="9906000" cy="72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4BB39E-9532-42DF-B556-F13372AD8A60}"/>
                </a:ext>
              </a:extLst>
            </p:cNvPr>
            <p:cNvSpPr/>
            <p:nvPr/>
          </p:nvSpPr>
          <p:spPr>
            <a:xfrm>
              <a:off x="0" y="123825"/>
              <a:ext cx="9906000" cy="523220"/>
            </a:xfrm>
            <a:prstGeom prst="rect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F1D6837-A51B-4AD0-8B8E-8D918525C292}"/>
                </a:ext>
              </a:extLst>
            </p:cNvPr>
            <p:cNvSpPr/>
            <p:nvPr/>
          </p:nvSpPr>
          <p:spPr>
            <a:xfrm>
              <a:off x="469939" y="43329"/>
              <a:ext cx="720000" cy="720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Biko" panose="02000000000000000000" pitchFamily="50" charset="0"/>
                </a:rPr>
                <a:t>Cycle 2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5D9919-0687-41F9-8404-E459B39BF5FE}"/>
              </a:ext>
            </a:extLst>
          </p:cNvPr>
          <p:cNvGrpSpPr/>
          <p:nvPr/>
        </p:nvGrpSpPr>
        <p:grpSpPr>
          <a:xfrm>
            <a:off x="165694" y="945362"/>
            <a:ext cx="9574612" cy="323266"/>
            <a:chOff x="165694" y="945362"/>
            <a:chExt cx="9574612" cy="323266"/>
          </a:xfrm>
          <a:solidFill>
            <a:srgbClr val="FFCCCC"/>
          </a:solidFill>
        </p:grpSpPr>
        <p:sp>
          <p:nvSpPr>
            <p:cNvPr id="15" name="Rectangle : avec coins arrondis en haut 14">
              <a:extLst>
                <a:ext uri="{FF2B5EF4-FFF2-40B4-BE49-F238E27FC236}">
                  <a16:creationId xmlns:a16="http://schemas.microsoft.com/office/drawing/2014/main" id="{5C9D86F3-9E1B-4E01-B1AB-170AEFEEA200}"/>
                </a:ext>
              </a:extLst>
            </p:cNvPr>
            <p:cNvSpPr/>
            <p:nvPr/>
          </p:nvSpPr>
          <p:spPr>
            <a:xfrm>
              <a:off x="165694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CP</a:t>
              </a:r>
            </a:p>
          </p:txBody>
        </p:sp>
        <p:sp>
          <p:nvSpPr>
            <p:cNvPr id="18" name="Rectangle : avec coins arrondis en haut 17">
              <a:extLst>
                <a:ext uri="{FF2B5EF4-FFF2-40B4-BE49-F238E27FC236}">
                  <a16:creationId xmlns:a16="http://schemas.microsoft.com/office/drawing/2014/main" id="{FBFAE2CF-A74F-478E-8BFE-A2B6EB009799}"/>
                </a:ext>
              </a:extLst>
            </p:cNvPr>
            <p:cNvSpPr/>
            <p:nvPr/>
          </p:nvSpPr>
          <p:spPr>
            <a:xfrm>
              <a:off x="3407937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CE1</a:t>
              </a:r>
            </a:p>
          </p:txBody>
        </p:sp>
        <p:sp>
          <p:nvSpPr>
            <p:cNvPr id="19" name="Rectangle : avec coins arrondis en haut 18">
              <a:extLst>
                <a:ext uri="{FF2B5EF4-FFF2-40B4-BE49-F238E27FC236}">
                  <a16:creationId xmlns:a16="http://schemas.microsoft.com/office/drawing/2014/main" id="{DEDF9BB2-E0C5-406D-9E35-06165A7B7707}"/>
                </a:ext>
              </a:extLst>
            </p:cNvPr>
            <p:cNvSpPr/>
            <p:nvPr/>
          </p:nvSpPr>
          <p:spPr>
            <a:xfrm>
              <a:off x="6650182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CE2</a:t>
              </a:r>
            </a:p>
          </p:txBody>
        </p:sp>
      </p:grpSp>
      <p:graphicFrame>
        <p:nvGraphicFramePr>
          <p:cNvPr id="21" name="Tableau 21">
            <a:extLst>
              <a:ext uri="{FF2B5EF4-FFF2-40B4-BE49-F238E27FC236}">
                <a16:creationId xmlns:a16="http://schemas.microsoft.com/office/drawing/2014/main" id="{09AE1501-6369-4B15-BD19-C9A6C6DA3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064081"/>
              </p:ext>
            </p:extLst>
          </p:nvPr>
        </p:nvGraphicFramePr>
        <p:xfrm>
          <a:off x="164305" y="1268628"/>
          <a:ext cx="3090124" cy="3733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275692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4: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CM20: Trouver le complément à la dizaine supérieure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CM21: Connaitre les doubles jusqu’à 15 + 15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CM22: Utiliser la technique des « presque doubles » &lt;20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CM23: Mémoriser la table d’addition de 4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CM24: Mémoriser la table d’addition de 5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CM25: Connaitre le double des dizaines entières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863356"/>
                  </a:ext>
                </a:extLst>
              </a:tr>
              <a:tr h="275692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5: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CM26: Ajouter ou enlever des dizaines entières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CM27: Mémoriser les tables d’addition de 6 et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CM28: Mémoriser les tables d’addition de 8 et 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CM29: Connaitre les moitiés des nombres pairs &lt;20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CM30: Connaitre les moitiés des nombres pairs &lt;100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CM31</a:t>
                      </a:r>
                      <a:r>
                        <a:rPr lang="fr-FR" sz="1100" b="0" i="0" u="none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: Additionner </a:t>
                      </a: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un nombre inférieur à 9 à un nombre à 2 chiffres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CM32: Soustraire un nombre inférieur à 10 à un nombre à 2 chiffres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CM33: Additionner 2 nombres à 2 chiffres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CM34: Ajouter 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CM35: Revoir les tables d’addition jusqu’à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CM36: Révisions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386983"/>
                  </a:ext>
                </a:extLst>
              </a:tr>
            </a:tbl>
          </a:graphicData>
        </a:graphic>
      </p:graphicFrame>
      <p:graphicFrame>
        <p:nvGraphicFramePr>
          <p:cNvPr id="13" name="Tableau 21">
            <a:extLst>
              <a:ext uri="{FF2B5EF4-FFF2-40B4-BE49-F238E27FC236}">
                <a16:creationId xmlns:a16="http://schemas.microsoft.com/office/drawing/2014/main" id="{AA3B02B6-7DAC-4AF5-95D7-D777537ED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087253"/>
              </p:ext>
            </p:extLst>
          </p:nvPr>
        </p:nvGraphicFramePr>
        <p:xfrm>
          <a:off x="3407933" y="1268628"/>
          <a:ext cx="3090124" cy="3901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/>
                        </a:rPr>
                        <a:t>Période 4: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CM20: Connaitre la moitié des dizaines entières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CM21: Connaitre la table X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CM22: Multiplier par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CM23: Connaitre la table X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CM24: Connaitre la table X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CM25: Connaitre la table X 4 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65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5: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CM26: Connaitre la moitié des centaines entières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CM27: Additionner ou soustraire un nombre de dizaines à un nombre à 3 chiffres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CM28: Additionner ou soustraire un nombre de centaines à un nombre à 3 chiffres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CM29: Additionner ou soustraire un nombre inférieur à 9 à un nombre à 3 chiffres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CM30: Connaitre les tables X 6 et X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CM31: Connaitre les tables X 8 et X 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CM32: Calculer le produit d’un nombre &lt;20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CM33: Trouver la moitié d’un nombre pair &lt;1 000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CM34: Connaitre les multiples de 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CM35: Revoir les tables de multiplication jusqu’à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CM36: Révisions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613353"/>
                  </a:ext>
                </a:extLst>
              </a:tr>
            </a:tbl>
          </a:graphicData>
        </a:graphic>
      </p:graphicFrame>
      <p:graphicFrame>
        <p:nvGraphicFramePr>
          <p:cNvPr id="14" name="Tableau 21">
            <a:extLst>
              <a:ext uri="{FF2B5EF4-FFF2-40B4-BE49-F238E27FC236}">
                <a16:creationId xmlns:a16="http://schemas.microsoft.com/office/drawing/2014/main" id="{CF87C6DC-002E-434B-B226-B168831A9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450934"/>
              </p:ext>
            </p:extLst>
          </p:nvPr>
        </p:nvGraphicFramePr>
        <p:xfrm>
          <a:off x="6650176" y="1268628"/>
          <a:ext cx="3090124" cy="40690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4: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CM20: Revoir la table de multiplication ×7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CM21: Multiplier par 10, 100 ou 1 000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CM22: Multiplier par un multiple de 10, 100 ou 1 000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CM23: Connaitre les multiples de 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CM24: Revoir toutes les tables de multiplication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CM25: Trouver le double d’un nombre &lt;100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68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5: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CM26: Multiplier un nombre par 4 ou par 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CM27: Calculer astucieusement en mariant 2 nombres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CM28: Additionner ou soustraire des dizaines et centaines entières à des nombres &lt;10 000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CM29: Connaitre les décompositions de 60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CM30: Calculer le produit d’un nombre &lt;100 (distributivité)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CM31: Additionner ou soustraire des dizaines, centaines et nombres &lt;9 sur des nombres &lt;1 000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CM32: Trouver le double des nombres &lt;1 000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CM33: Trouver la moitié des nombres &lt;1 000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CM34: Additionner ou soustraire des dizaines, centaines et nombres &lt;9 sur des nombres &lt;1 000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CM35: Revoir toutes les tables de multiplication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CM36: Révisions</a:t>
                      </a:r>
                    </a:p>
                  </a:txBody>
                  <a:tcPr>
                    <a:lnL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120442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B5BB7297-F852-447C-A020-50B7BF80C962}"/>
              </a:ext>
            </a:extLst>
          </p:cNvPr>
          <p:cNvSpPr txBox="1"/>
          <p:nvPr/>
        </p:nvSpPr>
        <p:spPr>
          <a:xfrm>
            <a:off x="1538856" y="210022"/>
            <a:ext cx="6966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KG Always A Good Time" panose="02000505000000020003" pitchFamily="2" charset="0"/>
              </a:rPr>
              <a:t>Programmation de calcul mental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EEBC20-AD44-19CD-BA01-0004D544BD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06473" y="50251"/>
            <a:ext cx="629588" cy="75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222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2205</TotalTime>
  <Words>1092</Words>
  <Application>Microsoft Office PowerPoint</Application>
  <PresentationFormat>Format A4 (210 x 297 mm)</PresentationFormat>
  <Paragraphs>133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Arial</vt:lpstr>
      <vt:lpstr>Biko</vt:lpstr>
      <vt:lpstr>Calibri</vt:lpstr>
      <vt:lpstr>Calibri Light</vt:lpstr>
      <vt:lpstr>KG Always A Good Time</vt:lpstr>
      <vt:lpstr>KG Primary Penmanship 2</vt:lpstr>
      <vt:lpstr>Print Bold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Alizée</cp:lastModifiedBy>
  <cp:revision>244</cp:revision>
  <dcterms:created xsi:type="dcterms:W3CDTF">2021-06-17T10:56:22Z</dcterms:created>
  <dcterms:modified xsi:type="dcterms:W3CDTF">2025-08-23T14:07:48Z</dcterms:modified>
</cp:coreProperties>
</file>