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54CC"/>
    <a:srgbClr val="EDE2F6"/>
    <a:srgbClr val="66FF66"/>
    <a:srgbClr val="FF99FF"/>
    <a:srgbClr val="D8BFEB"/>
    <a:srgbClr val="C9A6E4"/>
    <a:srgbClr val="FF66CC"/>
    <a:srgbClr val="FF6600"/>
    <a:srgbClr val="CC99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4660"/>
  </p:normalViewPr>
  <p:slideViewPr>
    <p:cSldViewPr snapToGrid="0">
      <p:cViewPr varScale="1">
        <p:scale>
          <a:sx n="48" d="100"/>
          <a:sy n="48" d="100"/>
        </p:scale>
        <p:origin x="229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7720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257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4379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710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937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633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7095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29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133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8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12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4349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6ADF5DB9-BCDA-48FF-8825-0A8178679A53}"/>
              </a:ext>
            </a:extLst>
          </p:cNvPr>
          <p:cNvGrpSpPr/>
          <p:nvPr/>
        </p:nvGrpSpPr>
        <p:grpSpPr>
          <a:xfrm>
            <a:off x="0" y="172941"/>
            <a:ext cx="6858000" cy="498462"/>
            <a:chOff x="0" y="43329"/>
            <a:chExt cx="9906000" cy="720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4BB39E-9532-42DF-B556-F13372AD8A60}"/>
                </a:ext>
              </a:extLst>
            </p:cNvPr>
            <p:cNvSpPr/>
            <p:nvPr/>
          </p:nvSpPr>
          <p:spPr>
            <a:xfrm>
              <a:off x="0" y="123825"/>
              <a:ext cx="9906000" cy="523220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46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4F1D6837-A51B-4AD0-8B8E-8D918525C292}"/>
                </a:ext>
              </a:extLst>
            </p:cNvPr>
            <p:cNvSpPr/>
            <p:nvPr/>
          </p:nvSpPr>
          <p:spPr>
            <a:xfrm>
              <a:off x="469939" y="43329"/>
              <a:ext cx="720000" cy="720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Biko" panose="02000000000000000000" pitchFamily="50" charset="0"/>
                </a:rPr>
                <a:t>CE1</a:t>
              </a:r>
              <a:endParaRPr lang="fr-FR" sz="969" dirty="0">
                <a:solidFill>
                  <a:schemeClr val="tx1"/>
                </a:solidFill>
                <a:latin typeface="Biko" panose="02000000000000000000" pitchFamily="50" charset="0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B5BB7297-F852-447C-A020-50B7BF80C962}"/>
              </a:ext>
            </a:extLst>
          </p:cNvPr>
          <p:cNvSpPr txBox="1"/>
          <p:nvPr/>
        </p:nvSpPr>
        <p:spPr>
          <a:xfrm>
            <a:off x="976204" y="244548"/>
            <a:ext cx="5124192" cy="34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62" dirty="0">
                <a:solidFill>
                  <a:schemeClr val="bg1"/>
                </a:solidFill>
                <a:latin typeface="KG Always A Good Time" panose="02000505000000020003" pitchFamily="2" charset="0"/>
              </a:rPr>
              <a:t>Programmation Dictées</a:t>
            </a:r>
          </a:p>
        </p:txBody>
      </p:sp>
      <p:graphicFrame>
        <p:nvGraphicFramePr>
          <p:cNvPr id="4" name="Tableau 6">
            <a:extLst>
              <a:ext uri="{FF2B5EF4-FFF2-40B4-BE49-F238E27FC236}">
                <a16:creationId xmlns:a16="http://schemas.microsoft.com/office/drawing/2014/main" id="{59B6FD18-3A2A-BAE7-EAA7-D41FAFC5E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970092"/>
              </p:ext>
            </p:extLst>
          </p:nvPr>
        </p:nvGraphicFramePr>
        <p:xfrm>
          <a:off x="165733" y="1097281"/>
          <a:ext cx="6366926" cy="8750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314">
                  <a:extLst>
                    <a:ext uri="{9D8B030D-6E8A-4147-A177-3AD203B41FA5}">
                      <a16:colId xmlns:a16="http://schemas.microsoft.com/office/drawing/2014/main" val="2510528193"/>
                    </a:ext>
                  </a:extLst>
                </a:gridCol>
                <a:gridCol w="318314">
                  <a:extLst>
                    <a:ext uri="{9D8B030D-6E8A-4147-A177-3AD203B41FA5}">
                      <a16:colId xmlns:a16="http://schemas.microsoft.com/office/drawing/2014/main" val="1821091918"/>
                    </a:ext>
                  </a:extLst>
                </a:gridCol>
                <a:gridCol w="687019">
                  <a:extLst>
                    <a:ext uri="{9D8B030D-6E8A-4147-A177-3AD203B41FA5}">
                      <a16:colId xmlns:a16="http://schemas.microsoft.com/office/drawing/2014/main" val="4070263790"/>
                    </a:ext>
                  </a:extLst>
                </a:gridCol>
                <a:gridCol w="5043279">
                  <a:extLst>
                    <a:ext uri="{9D8B030D-6E8A-4147-A177-3AD203B41FA5}">
                      <a16:colId xmlns:a16="http://schemas.microsoft.com/office/drawing/2014/main" val="2591490107"/>
                    </a:ext>
                  </a:extLst>
                </a:gridCol>
              </a:tblGrid>
              <a:tr h="224551"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b="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Rentrée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9021721"/>
                  </a:ext>
                </a:extLst>
              </a:tr>
              <a:tr h="210516">
                <a:tc rowSpan="4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D1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EVALUATIONS NATIONALES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531033"/>
                  </a:ext>
                </a:extLst>
              </a:tr>
              <a:tr h="22455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kern="12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Les consonnes muettes en fin de mot (T, S, X, 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792818"/>
                  </a:ext>
                </a:extLst>
              </a:tr>
              <a:tr h="36489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tro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robo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gigo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por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mor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spor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enfan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éléphan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biscui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frui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bra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cadena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souri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tapi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troi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boi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amoureu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vieu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épou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jalou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renar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d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gran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d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chau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d </a:t>
                      </a:r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23 mots</a:t>
                      </a:r>
                      <a:endParaRPr lang="fr-FR" sz="1000" kern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034944"/>
                  </a:ext>
                </a:extLst>
              </a:tr>
              <a:tr h="224551">
                <a:tc vMerge="1"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grand, trois, amoureux, fruit, renard, tapis, chaud, pendant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199924"/>
                  </a:ext>
                </a:extLst>
              </a:tr>
              <a:tr h="224551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D2</a:t>
                      </a: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b="1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b et 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9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Le « m » devant m, b, 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785112"/>
                  </a:ext>
                </a:extLst>
              </a:tr>
              <a:tr h="4210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homophone et/est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sujet-verbe au PRESENT (-e/-</a:t>
                      </a:r>
                      <a:r>
                        <a:rPr lang="fr-FR" sz="800" dirty="0" err="1"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800" dirty="0">
                          <a:latin typeface="Print Bold" panose="02000000000000000000" pitchFamily="50" charset="0"/>
                        </a:rPr>
                        <a:t>)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272891"/>
                  </a:ext>
                </a:extLst>
              </a:tr>
              <a:tr h="5052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latin typeface="Print Bold" panose="02000000000000000000" pitchFamily="50" charset="0"/>
                        </a:rPr>
                        <a:t>po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pier, co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bien, to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ber, épo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ge, te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ps, septe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bre, déce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bre, tre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bler, 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mener, 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brasser, 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se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ble, 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core, 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suite, pare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t, ve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dredi, cha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bre, ja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be, dima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che, si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ple, 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portant, gri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per, 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vitation </a:t>
                      </a:r>
                      <a:r>
                        <a:rPr lang="fr-FR" sz="10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22 mots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4834193"/>
                  </a:ext>
                </a:extLst>
              </a:tr>
              <a:tr h="22455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to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b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er,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p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are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t, ja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b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e, gri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p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er, cha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b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re, é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p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ge, nove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b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re, 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b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le</a:t>
                      </a:r>
                      <a:endParaRPr lang="fr-FR" sz="1000" i="1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897228"/>
                  </a:ext>
                </a:extLst>
              </a:tr>
              <a:tr h="22455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La </a:t>
                      </a:r>
                      <a:r>
                        <a:rPr lang="fr-FR" sz="1000" i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p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oule gri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i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p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e </a:t>
                      </a:r>
                      <a:r>
                        <a:rPr lang="fr-FR" sz="1000" i="0" u="sng" dirty="0">
                          <a:latin typeface="Print Bold" panose="02000000000000000000" pitchFamily="50" charset="0"/>
                        </a:rPr>
                        <a:t>et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 elle to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i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b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e tout le te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ps!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716855"/>
                  </a:ext>
                </a:extLst>
              </a:tr>
              <a:tr h="22455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Les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p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oule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gri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p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elles to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b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tout le te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ps!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185707"/>
                  </a:ext>
                </a:extLst>
              </a:tr>
              <a:tr h="224551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D3</a:t>
                      </a: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m et 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9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L’astuce de la maison hantée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534166"/>
                  </a:ext>
                </a:extLst>
              </a:tr>
              <a:tr h="30875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sujet-verbe au PRESENT (-e/-</a:t>
                      </a:r>
                      <a:r>
                        <a:rPr lang="fr-FR" sz="800" dirty="0" err="1"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800" dirty="0">
                          <a:latin typeface="Print Bold" panose="02000000000000000000" pitchFamily="50" charset="0"/>
                        </a:rPr>
                        <a:t>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052767"/>
                  </a:ext>
                </a:extLst>
              </a:tr>
              <a:tr h="36489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latin typeface="Print Bold" panose="02000000000000000000" pitchFamily="50" charset="0"/>
                        </a:rPr>
                        <a:t>pourt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dev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restaur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cepend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mainten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flam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diam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aim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éléph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immigr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c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souv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vraim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comm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rapidem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monum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docum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jum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,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contin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ent 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20 mots</a:t>
                      </a:r>
                      <a:endParaRPr lang="fr-FR" sz="10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8144"/>
                  </a:ext>
                </a:extLst>
              </a:tr>
              <a:tr h="22455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n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u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, fla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, dia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, ju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, ai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, docu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, i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mm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igr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, conti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220545"/>
                  </a:ext>
                </a:extLst>
              </a:tr>
              <a:tr h="22455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Il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ontre son docu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en arriv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au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u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ent dev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le restaur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888421"/>
                  </a:ext>
                </a:extLst>
              </a:tr>
              <a:tr h="22455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Il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ontr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leur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docu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en arriv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au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u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ent dev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le restaur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934888"/>
                  </a:ext>
                </a:extLst>
              </a:tr>
              <a:tr h="224551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D4</a:t>
                      </a: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b et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9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Choisir entre « GN » et « NI 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722373"/>
                  </a:ext>
                </a:extLst>
              </a:tr>
              <a:tr h="30875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homophone et/est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68643"/>
                  </a:ext>
                </a:extLst>
              </a:tr>
              <a:tr h="36489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latin typeface="Print Bold" panose="02000000000000000000" pitchFamily="50" charset="0"/>
                        </a:rPr>
                        <a:t>ga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soi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bai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li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vi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campa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cy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pei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bru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on, mi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on, gro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on, champi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on, sai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ée, arai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ée, jardi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meu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der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pru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bana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opi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 </a:t>
                      </a:r>
                      <a:r>
                        <a:rPr lang="fr-FR" sz="10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20 mots</a:t>
                      </a: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693254"/>
                  </a:ext>
                </a:extLst>
              </a:tr>
              <a:tr h="22455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b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er,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ni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er,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b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ana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ni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er,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b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ru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on, jar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ni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er, pei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e, arai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ée, champi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44971"/>
                  </a:ext>
                </a:extLst>
              </a:tr>
              <a:tr h="22455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Le jar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b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 le cy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evant le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b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ana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le pru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59196"/>
                  </a:ext>
                </a:extLst>
              </a:tr>
              <a:tr h="22455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Le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jar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b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le cy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evant les </a:t>
                      </a:r>
                      <a:r>
                        <a:rPr lang="fr-FR" sz="1000" u="none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b</a:t>
                      </a:r>
                      <a:r>
                        <a:rPr lang="fr-FR" sz="1000" u="none" dirty="0">
                          <a:latin typeface="Print Bold" panose="02000000000000000000" pitchFamily="50" charset="0"/>
                        </a:rPr>
                        <a:t>ana</a:t>
                      </a:r>
                      <a:r>
                        <a:rPr lang="fr-FR" sz="1000" u="none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ni</a:t>
                      </a:r>
                      <a:r>
                        <a:rPr lang="fr-FR" sz="1000" u="none" dirty="0"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u="none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et</a:t>
                      </a:r>
                      <a:r>
                        <a:rPr lang="fr-FR" sz="1000" u="none" dirty="0">
                          <a:latin typeface="Print Bold" panose="02000000000000000000" pitchFamily="50" charset="0"/>
                        </a:rPr>
                        <a:t> les pru</a:t>
                      </a:r>
                      <a:r>
                        <a:rPr lang="fr-FR" sz="1000" u="none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ni</a:t>
                      </a:r>
                      <a:r>
                        <a:rPr lang="fr-FR" sz="1000" u="none" dirty="0"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998111"/>
                  </a:ext>
                </a:extLst>
              </a:tr>
              <a:tr h="224551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D5</a:t>
                      </a: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d et 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9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L’astuce des déesses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960208"/>
                  </a:ext>
                </a:extLst>
              </a:tr>
              <a:tr h="30875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sujet-verbe au PRESENT (-e/-</a:t>
                      </a:r>
                      <a:r>
                        <a:rPr lang="fr-FR" sz="800" dirty="0" err="1"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800" dirty="0">
                          <a:latin typeface="Print Bold" panose="02000000000000000000" pitchFamily="50" charset="0"/>
                        </a:rPr>
                        <a:t>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557294"/>
                  </a:ext>
                </a:extLst>
              </a:tr>
              <a:tr h="5052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latin typeface="Print Bold" panose="02000000000000000000" pitchFamily="50" charset="0"/>
                        </a:rPr>
                        <a:t>trè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auprè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toujour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temp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longtemp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tout le temp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pui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depui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dehor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alor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foi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parfoi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quelquefoi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autrefoi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ver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à traver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à l’enver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ailleur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mai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jamai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dedan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san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dessu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s, 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dessou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 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24 mots</a:t>
                      </a:r>
                      <a:endParaRPr lang="fr-FR" sz="10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450027"/>
                  </a:ext>
                </a:extLst>
              </a:tr>
              <a:tr h="22455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oujour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ehor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essou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essu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rè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epui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longtemp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423916"/>
                  </a:ext>
                </a:extLst>
              </a:tr>
              <a:tr h="22455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Quelquefoi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une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ame pé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ale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rè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vi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ehor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366037"/>
                  </a:ext>
                </a:extLst>
              </a:tr>
              <a:tr h="22455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Quelquefoi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roi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ame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pé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al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rè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vi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ehor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202658"/>
                  </a:ext>
                </a:extLst>
              </a:tr>
              <a:tr h="231568"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i="1" dirty="0">
                          <a:latin typeface="Print Bold" panose="02000000000000000000" pitchFamily="50" charset="0"/>
                        </a:rPr>
                        <a:t>Révisions</a:t>
                      </a:r>
                      <a:endParaRPr lang="fr-FR" sz="800" i="1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latin typeface="Print Bold" panose="02000000000000000000" pitchFamily="50" charset="0"/>
                        </a:rPr>
                        <a:t>Révisions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086020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00BD6BFC-BAC2-2713-2F6C-7B6224870FF3}"/>
              </a:ext>
            </a:extLst>
          </p:cNvPr>
          <p:cNvSpPr txBox="1"/>
          <p:nvPr/>
        </p:nvSpPr>
        <p:spPr>
          <a:xfrm>
            <a:off x="127222" y="726345"/>
            <a:ext cx="1076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MamaeQueNosFaz" panose="020B0603050302020204" pitchFamily="34" charset="0"/>
              </a:rPr>
              <a:t>Période 1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54893A-49BD-2900-6502-8F2DCD26042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54234" y="172941"/>
            <a:ext cx="578424" cy="58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781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6">
            <a:extLst>
              <a:ext uri="{FF2B5EF4-FFF2-40B4-BE49-F238E27FC236}">
                <a16:creationId xmlns:a16="http://schemas.microsoft.com/office/drawing/2014/main" id="{59B6FD18-3A2A-BAE7-EAA7-D41FAFC5E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098690"/>
              </p:ext>
            </p:extLst>
          </p:nvPr>
        </p:nvGraphicFramePr>
        <p:xfrm>
          <a:off x="165733" y="563881"/>
          <a:ext cx="6478906" cy="7284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909">
                  <a:extLst>
                    <a:ext uri="{9D8B030D-6E8A-4147-A177-3AD203B41FA5}">
                      <a16:colId xmlns:a16="http://schemas.microsoft.com/office/drawing/2014/main" val="2510528193"/>
                    </a:ext>
                  </a:extLst>
                </a:gridCol>
                <a:gridCol w="348909">
                  <a:extLst>
                    <a:ext uri="{9D8B030D-6E8A-4147-A177-3AD203B41FA5}">
                      <a16:colId xmlns:a16="http://schemas.microsoft.com/office/drawing/2014/main" val="551779807"/>
                    </a:ext>
                  </a:extLst>
                </a:gridCol>
                <a:gridCol w="753783">
                  <a:extLst>
                    <a:ext uri="{9D8B030D-6E8A-4147-A177-3AD203B41FA5}">
                      <a16:colId xmlns:a16="http://schemas.microsoft.com/office/drawing/2014/main" val="4070263790"/>
                    </a:ext>
                  </a:extLst>
                </a:gridCol>
                <a:gridCol w="5027305">
                  <a:extLst>
                    <a:ext uri="{9D8B030D-6E8A-4147-A177-3AD203B41FA5}">
                      <a16:colId xmlns:a16="http://schemas.microsoft.com/office/drawing/2014/main" val="2591490107"/>
                    </a:ext>
                  </a:extLst>
                </a:gridCol>
              </a:tblGrid>
              <a:tr h="216984">
                <a:tc rowSpan="6">
                  <a:txBody>
                    <a:bodyPr/>
                    <a:lstStyle/>
                    <a:p>
                      <a:pPr algn="ctr"/>
                      <a:r>
                        <a:rPr lang="fr-FR" sz="1050" b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1050" b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D6</a:t>
                      </a:r>
                    </a:p>
                    <a:p>
                      <a:pPr algn="ctr"/>
                      <a:endParaRPr lang="fr-FR" sz="1050" b="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1050" b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f et 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Le « E » muet (au féminin et au masculin)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785112"/>
                  </a:ext>
                </a:extLst>
              </a:tr>
              <a:tr h="33185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homophones et/est</a:t>
                      </a:r>
                    </a:p>
                    <a:p>
                      <a:pPr marL="177800" indent="-17780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272891"/>
                  </a:ext>
                </a:extLst>
              </a:tr>
              <a:tr h="35738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latin typeface="Print Bold" panose="02000000000000000000" pitchFamily="50" charset="0"/>
                        </a:rPr>
                        <a:t>plui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vi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vu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tortu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idé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épé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joi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proi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rou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jou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crai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plai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foir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histoir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fl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coul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beau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véri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ami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tié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moi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tié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livr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coffr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flamm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homm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24 mots</a:t>
                      </a:r>
                      <a:endParaRPr lang="fr-FR" sz="11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4834193"/>
                  </a:ext>
                </a:extLst>
              </a:tr>
              <a:tr h="2169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i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v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i</a:t>
                      </a:r>
                      <a:r>
                        <a:rPr lang="fr-FR" sz="11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100" i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f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oir</a:t>
                      </a:r>
                      <a:r>
                        <a:rPr lang="fr-FR" sz="11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100" i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f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l</a:t>
                      </a:r>
                      <a:r>
                        <a:rPr lang="fr-FR" sz="11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eur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, li</a:t>
                      </a:r>
                      <a:r>
                        <a:rPr lang="fr-FR" sz="1100" i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v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r</a:t>
                      </a:r>
                      <a:r>
                        <a:rPr lang="fr-FR" sz="11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, co</a:t>
                      </a:r>
                      <a:r>
                        <a:rPr lang="fr-FR" sz="1100" i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ff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r</a:t>
                      </a:r>
                      <a:r>
                        <a:rPr lang="fr-FR" sz="11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100" i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v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u</a:t>
                      </a:r>
                      <a:r>
                        <a:rPr lang="fr-FR" sz="11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100" i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v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éri</a:t>
                      </a:r>
                      <a:r>
                        <a:rPr lang="fr-FR" sz="11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té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100" i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f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lamm</a:t>
                      </a:r>
                      <a:r>
                        <a:rPr lang="fr-FR" sz="11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897228"/>
                  </a:ext>
                </a:extLst>
              </a:tr>
              <a:tr h="2169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Ce li</a:t>
                      </a:r>
                      <a:r>
                        <a:rPr lang="fr-FR" sz="1100" i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v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re sur la beau</a:t>
                      </a:r>
                      <a:r>
                        <a:rPr lang="fr-FR" sz="11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té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 des </a:t>
                      </a:r>
                      <a:r>
                        <a:rPr lang="fr-FR" sz="1100" i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f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l</a:t>
                      </a:r>
                      <a:r>
                        <a:rPr lang="fr-FR" sz="11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eur</a:t>
                      </a:r>
                      <a:r>
                        <a:rPr lang="fr-FR" sz="1100" i="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100" i="0" u="sng" dirty="0">
                          <a:latin typeface="Print Bold" panose="02000000000000000000" pitchFamily="50" charset="0"/>
                        </a:rPr>
                        <a:t>est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100" i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v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raiment très intéressant.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716855"/>
                  </a:ext>
                </a:extLst>
              </a:tr>
              <a:tr h="2169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Ce li</a:t>
                      </a:r>
                      <a:r>
                        <a:rPr lang="fr-FR" sz="1100" i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v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r</a:t>
                      </a:r>
                      <a:r>
                        <a:rPr lang="fr-FR" sz="11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 sur la </a:t>
                      </a:r>
                      <a:r>
                        <a:rPr lang="fr-FR" sz="1100" i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v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i</a:t>
                      </a:r>
                      <a:r>
                        <a:rPr lang="fr-FR" sz="11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 des tortu</a:t>
                      </a:r>
                      <a:r>
                        <a:rPr lang="fr-FR" sz="11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i="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100" i="0" u="sng" dirty="0">
                          <a:latin typeface="Print Bold" panose="02000000000000000000" pitchFamily="50" charset="0"/>
                        </a:rPr>
                        <a:t>est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100" i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v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raiment </a:t>
                      </a:r>
                      <a:r>
                        <a:rPr lang="fr-FR" sz="1100" i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f</a:t>
                      </a:r>
                      <a:r>
                        <a:rPr lang="fr-FR" sz="1100" i="0" dirty="0">
                          <a:latin typeface="Print Bold" panose="02000000000000000000" pitchFamily="50" charset="0"/>
                        </a:rPr>
                        <a:t>ormidable!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185707"/>
                  </a:ext>
                </a:extLst>
              </a:tr>
              <a:tr h="216984">
                <a:tc rowSpan="6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latin typeface="Print Bold" panose="02000000000000000000" pitchFamily="50" charset="0"/>
                        </a:rPr>
                        <a:t>S2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latin typeface="Print Bold" panose="02000000000000000000" pitchFamily="50" charset="0"/>
                        </a:rPr>
                        <a:t>D7</a:t>
                      </a:r>
                    </a:p>
                    <a:p>
                      <a:pPr algn="ctr"/>
                      <a:endParaRPr lang="fr-FR" sz="105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1050" dirty="0" err="1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05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 et </a:t>
                      </a:r>
                    </a:p>
                    <a:p>
                      <a:pPr algn="ctr"/>
                      <a:r>
                        <a:rPr lang="fr-FR" sz="105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Les différentes écritures du son /é/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534166"/>
                  </a:ext>
                </a:extLst>
              </a:tr>
              <a:tr h="33185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sujet-verbe au PRESENT (-e/-</a:t>
                      </a:r>
                      <a:r>
                        <a:rPr lang="fr-FR" sz="800" dirty="0" err="1"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800" dirty="0">
                          <a:latin typeface="Print Bold" panose="02000000000000000000" pitchFamily="50" charset="0"/>
                        </a:rPr>
                        <a:t>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déterminant-nom-adjectif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052767"/>
                  </a:ext>
                </a:extLst>
              </a:tr>
              <a:tr h="35738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toile, 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chelle, 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cole, 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cureuil, ch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ri, 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l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phone, r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cr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ation, cheminé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journé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idé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anné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canap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polici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jardini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châtaigni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cach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jou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chant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,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rus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isol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20 mots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8144"/>
                  </a:ext>
                </a:extLst>
              </a:tr>
              <a:tr h="2169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ri,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j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ardini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eminé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j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ou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j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ourné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elle,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âtaigni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,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220545"/>
                  </a:ext>
                </a:extLst>
              </a:tr>
              <a:tr h="2169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latin typeface="Print Bold" panose="02000000000000000000" pitchFamily="50" charset="0"/>
                        </a:rPr>
                        <a:t>Mon enfant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ri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j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oue au polici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sous le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âtaigni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toute la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j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ourn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888421"/>
                  </a:ext>
                </a:extLst>
              </a:tr>
              <a:tr h="2169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latin typeface="Print Bold" panose="02000000000000000000" pitchFamily="50" charset="0"/>
                        </a:rPr>
                        <a:t>Mes enfant</a:t>
                      </a:r>
                      <a:r>
                        <a:rPr lang="fr-FR" sz="11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ri</a:t>
                      </a:r>
                      <a:r>
                        <a:rPr lang="fr-FR" sz="11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j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ou</a:t>
                      </a:r>
                      <a:r>
                        <a:rPr lang="fr-FR" sz="1100" u="sng" dirty="0"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au</a:t>
                      </a:r>
                      <a:r>
                        <a:rPr lang="fr-FR" sz="1100" u="sng" dirty="0">
                          <a:latin typeface="Print Bold" panose="02000000000000000000" pitchFamily="50" charset="0"/>
                        </a:rPr>
                        <a:t>x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polici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sous le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âtaigni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toute la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j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ourn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934888"/>
                  </a:ext>
                </a:extLst>
              </a:tr>
              <a:tr h="216984">
                <a:tc rowSpan="6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latin typeface="Print Bold" panose="02000000000000000000" pitchFamily="50" charset="0"/>
                        </a:rPr>
                        <a:t>S3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latin typeface="Print Bold" panose="02000000000000000000" pitchFamily="50" charset="0"/>
                        </a:rPr>
                        <a:t>D8</a:t>
                      </a:r>
                    </a:p>
                    <a:p>
                      <a:pPr algn="ctr"/>
                      <a:endParaRPr lang="fr-FR" sz="105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1050" dirty="0" err="1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05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 et 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L’écriture du son /é/ à la fin des noms féminins et masculins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72237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sujet-verbe au PRESENT (-e/-</a:t>
                      </a:r>
                      <a:r>
                        <a:rPr lang="fr-FR" sz="800" dirty="0" err="1">
                          <a:latin typeface="Print Bold" panose="02000000000000000000" pitchFamily="50" charset="0"/>
                        </a:rPr>
                        <a:t>ons</a:t>
                      </a:r>
                      <a:r>
                        <a:rPr lang="fr-FR" sz="800" dirty="0">
                          <a:latin typeface="Print Bold" panose="02000000000000000000" pitchFamily="50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68643"/>
                  </a:ext>
                </a:extLst>
              </a:tr>
              <a:tr h="4977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latin typeface="Print Bold" panose="02000000000000000000" pitchFamily="50" charset="0"/>
                        </a:rPr>
                        <a:t>f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araign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soir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libert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sant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bouch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pâtissi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chevali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framboisi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peupli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saladi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calendri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oreill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voili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épervi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sangli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goût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janvi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févri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karat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pât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,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march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22 mots</a:t>
                      </a:r>
                      <a:endParaRPr lang="fr-FR" sz="11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693254"/>
                  </a:ext>
                </a:extLst>
              </a:tr>
              <a:tr h="2169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evali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ant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bou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mar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aladi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oir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angli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pâti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ss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44971"/>
                  </a:ext>
                </a:extLst>
              </a:tr>
              <a:tr h="2169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latin typeface="Print Bold" panose="02000000000000000000" pitchFamily="50" charset="0"/>
                        </a:rPr>
                        <a:t>Je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avoure le pât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de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angli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du bou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sur le mar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59196"/>
                  </a:ext>
                </a:extLst>
              </a:tr>
              <a:tr h="2169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latin typeface="Print Bold" panose="02000000000000000000" pitchFamily="50" charset="0"/>
                        </a:rPr>
                        <a:t>Nous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avour</a:t>
                      </a:r>
                      <a:r>
                        <a:rPr lang="fr-FR" sz="1100" u="sng" dirty="0">
                          <a:latin typeface="Print Bold" panose="02000000000000000000" pitchFamily="50" charset="0"/>
                        </a:rPr>
                        <a:t>ons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le pât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de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angli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du bou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sur le mar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998111"/>
                  </a:ext>
                </a:extLst>
              </a:tr>
              <a:tr h="216984">
                <a:tc rowSpan="6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latin typeface="Print Bold" panose="02000000000000000000" pitchFamily="50" charset="0"/>
                        </a:rPr>
                        <a:t>S4</a:t>
                      </a: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D9</a:t>
                      </a:r>
                    </a:p>
                    <a:p>
                      <a:pPr algn="ctr"/>
                      <a:endParaRPr lang="fr-FR" sz="100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 et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Orthographier le son /eu/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960208"/>
                  </a:ext>
                </a:extLst>
              </a:tr>
              <a:tr h="35000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sujet-verbe au PRESENT (-e/-</a:t>
                      </a:r>
                      <a:r>
                        <a:rPr lang="fr-FR" sz="800" dirty="0" err="1"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800" dirty="0">
                          <a:latin typeface="Print Bold" panose="02000000000000000000" pitchFamily="50" charset="0"/>
                        </a:rPr>
                        <a:t>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557294"/>
                  </a:ext>
                </a:extLst>
              </a:tr>
              <a:tr h="37917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val, gr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nier, r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pas, p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luche, r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garder, f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bl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un p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pn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li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cr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eux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vi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eux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curi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eux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gaz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eux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cour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euse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affr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euse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furi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euse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doct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chant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lect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1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20 mots</a:t>
                      </a:r>
                      <a:endParaRPr lang="fr-FR" sz="11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450027"/>
                  </a:ext>
                </a:extLst>
              </a:tr>
              <a:tr h="2169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r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eux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le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our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euse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uri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eux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r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nier, do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az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eux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, r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arder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423916"/>
                  </a:ext>
                </a:extLst>
              </a:tr>
              <a:tr h="2169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latin typeface="Print Bold" panose="02000000000000000000" pitchFamily="50" charset="0"/>
                        </a:rPr>
                        <a:t>Un le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uri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eux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r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arde un vi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eux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livre du do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au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oin du f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366037"/>
                  </a:ext>
                </a:extLst>
              </a:tr>
              <a:tr h="2169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eux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le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eur</a:t>
                      </a:r>
                      <a:r>
                        <a:rPr lang="fr-FR" sz="11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uri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eux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re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ard</a:t>
                      </a:r>
                      <a:r>
                        <a:rPr lang="fr-FR" sz="1100" u="sng" dirty="0"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des vi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eux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livre</a:t>
                      </a:r>
                      <a:r>
                        <a:rPr lang="fr-FR" sz="11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du do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eur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au </a:t>
                      </a:r>
                      <a:r>
                        <a:rPr lang="fr-FR" sz="11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oin du f</a:t>
                      </a: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202658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00BD6BFC-BAC2-2713-2F6C-7B6224870FF3}"/>
              </a:ext>
            </a:extLst>
          </p:cNvPr>
          <p:cNvSpPr txBox="1"/>
          <p:nvPr/>
        </p:nvSpPr>
        <p:spPr>
          <a:xfrm>
            <a:off x="127222" y="116745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MamaeQueNosFaz" panose="020B0603050302020204" pitchFamily="34" charset="0"/>
              </a:rPr>
              <a:t>Période 2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ED327AC-243E-F5DD-2DEB-5665BBC7AB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88669"/>
              </p:ext>
            </p:extLst>
          </p:nvPr>
        </p:nvGraphicFramePr>
        <p:xfrm>
          <a:off x="165733" y="7848087"/>
          <a:ext cx="6478905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617">
                  <a:extLst>
                    <a:ext uri="{9D8B030D-6E8A-4147-A177-3AD203B41FA5}">
                      <a16:colId xmlns:a16="http://schemas.microsoft.com/office/drawing/2014/main" val="30134428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3397876039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2789600967"/>
                    </a:ext>
                  </a:extLst>
                </a:gridCol>
                <a:gridCol w="5038088">
                  <a:extLst>
                    <a:ext uri="{9D8B030D-6E8A-4147-A177-3AD203B41FA5}">
                      <a16:colId xmlns:a16="http://schemas.microsoft.com/office/drawing/2014/main" val="212183491"/>
                    </a:ext>
                  </a:extLst>
                </a:gridCol>
              </a:tblGrid>
              <a:tr h="0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indent="0"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D10</a:t>
                      </a:r>
                    </a:p>
                    <a:p>
                      <a:pPr marL="0" indent="0" algn="ctr"/>
                      <a:endParaRPr lang="fr-FR" sz="900" b="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  <a:p>
                      <a:pPr marL="0" indent="0" algn="ctr"/>
                      <a:r>
                        <a:rPr lang="fr-FR" sz="900" b="0" dirty="0" err="1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br</a:t>
                      </a:r>
                      <a:r>
                        <a:rPr lang="fr-FR" sz="900" b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900" b="0" dirty="0" err="1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cr</a:t>
                      </a:r>
                      <a:endParaRPr lang="fr-FR" sz="900" b="0" dirty="0">
                        <a:solidFill>
                          <a:srgbClr val="00B05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Les combinaisons récurrentes (1)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949934"/>
                  </a:ext>
                </a:extLst>
              </a:tr>
              <a:tr h="1784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homophones a/à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sujet-verbe au PRESENT (-e/-</a:t>
                      </a:r>
                      <a:r>
                        <a:rPr lang="fr-FR" sz="800" dirty="0" err="1">
                          <a:latin typeface="Print Bold" panose="02000000000000000000" pitchFamily="50" charset="0"/>
                        </a:rPr>
                        <a:t>ons</a:t>
                      </a:r>
                      <a:r>
                        <a:rPr lang="fr-FR" sz="800" dirty="0">
                          <a:latin typeface="Print Bold" panose="02000000000000000000" pitchFamily="50" charset="0"/>
                        </a:rPr>
                        <a:t>)</a:t>
                      </a:r>
                      <a:endParaRPr lang="fr-FR" sz="800" dirty="0">
                        <a:latin typeface="Print Bold" panose="02000000000000000000" pitchFamily="50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16125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on, 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in, pl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ir, 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franç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ais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e, angl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ais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e, fr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ais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e, 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eiz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eiz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pol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ice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cicatr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ice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ép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ice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dentifr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ice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factr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ice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ind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ice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exerc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ice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ince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pr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ince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gr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incer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incer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co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incer 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20 mots</a:t>
                      </a:r>
                      <a:endParaRPr lang="fr-FR" sz="10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36919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denti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fr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ice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fr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ais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e, 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ince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fac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ice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fr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anç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ais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e, cica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ice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eiz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e, ar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br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02015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La fac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ice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apport</a:t>
                      </a:r>
                      <a:r>
                        <a:rPr lang="fr-FR" sz="1000" u="sng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le denti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fr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ice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u="sng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à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la 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fr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ais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 du 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ince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qui coûte s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eiz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 euro</a:t>
                      </a:r>
                      <a:r>
                        <a:rPr lang="fr-FR" sz="1000" u="sng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03739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Nous apport</a:t>
                      </a:r>
                      <a:r>
                        <a:rPr lang="fr-FR" sz="1000" u="sng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ons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le denti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fr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ice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u="sng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à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la 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fr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ais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 du 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ince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qui coûte 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eiz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 euro</a:t>
                      </a:r>
                      <a:r>
                        <a:rPr lang="fr-FR" sz="1000" u="sng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091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4650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6">
            <a:extLst>
              <a:ext uri="{FF2B5EF4-FFF2-40B4-BE49-F238E27FC236}">
                <a16:creationId xmlns:a16="http://schemas.microsoft.com/office/drawing/2014/main" id="{59B6FD18-3A2A-BAE7-EAA7-D41FAFC5E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406196"/>
              </p:ext>
            </p:extLst>
          </p:nvPr>
        </p:nvGraphicFramePr>
        <p:xfrm>
          <a:off x="165733" y="563880"/>
          <a:ext cx="6416040" cy="2080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026">
                  <a:extLst>
                    <a:ext uri="{9D8B030D-6E8A-4147-A177-3AD203B41FA5}">
                      <a16:colId xmlns:a16="http://schemas.microsoft.com/office/drawing/2014/main" val="2510528193"/>
                    </a:ext>
                  </a:extLst>
                </a:gridCol>
                <a:gridCol w="326026">
                  <a:extLst>
                    <a:ext uri="{9D8B030D-6E8A-4147-A177-3AD203B41FA5}">
                      <a16:colId xmlns:a16="http://schemas.microsoft.com/office/drawing/2014/main" val="424846053"/>
                    </a:ext>
                  </a:extLst>
                </a:gridCol>
                <a:gridCol w="703662">
                  <a:extLst>
                    <a:ext uri="{9D8B030D-6E8A-4147-A177-3AD203B41FA5}">
                      <a16:colId xmlns:a16="http://schemas.microsoft.com/office/drawing/2014/main" val="4070263790"/>
                    </a:ext>
                  </a:extLst>
                </a:gridCol>
                <a:gridCol w="5060326">
                  <a:extLst>
                    <a:ext uri="{9D8B030D-6E8A-4147-A177-3AD203B41FA5}">
                      <a16:colId xmlns:a16="http://schemas.microsoft.com/office/drawing/2014/main" val="2591490107"/>
                    </a:ext>
                  </a:extLst>
                </a:gridCol>
              </a:tblGrid>
              <a:tr h="0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D11</a:t>
                      </a: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pl, </a:t>
                      </a:r>
                      <a:r>
                        <a:rPr lang="fr-FR" sz="900" dirty="0" err="1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bl</a:t>
                      </a:r>
                      <a:endParaRPr lang="fr-FR" sz="1000" dirty="0">
                        <a:solidFill>
                          <a:srgbClr val="00B05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Les combinaisons récurrentes (2)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256033"/>
                  </a:ext>
                </a:extLst>
              </a:tr>
              <a:tr h="1784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homophones et/est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sujet-verbe au PRESENT (-e/-</a:t>
                      </a:r>
                      <a:r>
                        <a:rPr lang="fr-FR" sz="800" dirty="0" err="1"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800" dirty="0">
                          <a:latin typeface="Print Bold" panose="02000000000000000000" pitchFamily="50" charset="0"/>
                        </a:rPr>
                        <a:t>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6707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latin typeface="Print Bold" panose="02000000000000000000" pitchFamily="50" charset="0"/>
                        </a:rPr>
                        <a:t>can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ard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ren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ard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ret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ard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léop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ard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boulev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ard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milli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ard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plac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ard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bill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ard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cloch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ard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montagn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ard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g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are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are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guit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are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ouss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éclab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ouss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gl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ouss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tr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ouss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gl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iss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er, 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iss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pl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iss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 </a:t>
                      </a:r>
                      <a:r>
                        <a:rPr lang="fr-FR" sz="10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20 mots</a:t>
                      </a: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40694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gl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iss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er, 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pl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aisir, 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gl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ouss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er, 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pl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ac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ard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an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gl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aise, 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pl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iss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er, 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cl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och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ard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é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cl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ab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ouss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46548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Un passant 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gl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iss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 </a:t>
                      </a:r>
                      <a:r>
                        <a:rPr lang="fr-FR" sz="1000" u="sng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et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é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cl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ab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ouss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 le 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cl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och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ard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qui joue de la guit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are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sur le trottoir.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050318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Les passants 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gl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iss</a:t>
                      </a:r>
                      <a:r>
                        <a:rPr lang="fr-FR" sz="1000" u="sng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ent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u="sng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et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é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cl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ab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ouss</a:t>
                      </a:r>
                      <a:r>
                        <a:rPr lang="fr-FR" sz="1000" u="sng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ent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le </a:t>
                      </a:r>
                      <a:r>
                        <a:rPr lang="fr-FR" sz="1000" kern="12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cl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och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ard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qui joue de la guit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are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sur le trottoir.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055877"/>
                  </a:ext>
                </a:extLst>
              </a:tr>
              <a:tr h="248875"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50" i="1" dirty="0">
                          <a:latin typeface="Print Bold" panose="02000000000000000000" pitchFamily="50" charset="0"/>
                        </a:rPr>
                        <a:t>Révisions</a:t>
                      </a:r>
                      <a:endParaRPr lang="fr-FR" sz="1000" i="1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latin typeface="Print Bold" panose="02000000000000000000" pitchFamily="50" charset="0"/>
                        </a:rPr>
                        <a:t>Révisions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086020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00BD6BFC-BAC2-2713-2F6C-7B6224870FF3}"/>
              </a:ext>
            </a:extLst>
          </p:cNvPr>
          <p:cNvSpPr txBox="1"/>
          <p:nvPr/>
        </p:nvSpPr>
        <p:spPr>
          <a:xfrm>
            <a:off x="127222" y="116745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MamaeQueNosFaz" panose="020B0603050302020204" pitchFamily="34" charset="0"/>
              </a:rPr>
              <a:t>Période 2</a:t>
            </a:r>
          </a:p>
        </p:txBody>
      </p:sp>
      <p:graphicFrame>
        <p:nvGraphicFramePr>
          <p:cNvPr id="2" name="Tableau 6">
            <a:extLst>
              <a:ext uri="{FF2B5EF4-FFF2-40B4-BE49-F238E27FC236}">
                <a16:creationId xmlns:a16="http://schemas.microsoft.com/office/drawing/2014/main" id="{59129851-ECCD-A22E-F887-C3BBF0C3F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777325"/>
              </p:ext>
            </p:extLst>
          </p:nvPr>
        </p:nvGraphicFramePr>
        <p:xfrm>
          <a:off x="165733" y="3092878"/>
          <a:ext cx="6416041" cy="3733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026">
                  <a:extLst>
                    <a:ext uri="{9D8B030D-6E8A-4147-A177-3AD203B41FA5}">
                      <a16:colId xmlns:a16="http://schemas.microsoft.com/office/drawing/2014/main" val="2510528193"/>
                    </a:ext>
                  </a:extLst>
                </a:gridCol>
                <a:gridCol w="326026">
                  <a:extLst>
                    <a:ext uri="{9D8B030D-6E8A-4147-A177-3AD203B41FA5}">
                      <a16:colId xmlns:a16="http://schemas.microsoft.com/office/drawing/2014/main" val="1304139639"/>
                    </a:ext>
                  </a:extLst>
                </a:gridCol>
                <a:gridCol w="703663">
                  <a:extLst>
                    <a:ext uri="{9D8B030D-6E8A-4147-A177-3AD203B41FA5}">
                      <a16:colId xmlns:a16="http://schemas.microsoft.com/office/drawing/2014/main" val="4070263790"/>
                    </a:ext>
                  </a:extLst>
                </a:gridCol>
                <a:gridCol w="5060326">
                  <a:extLst>
                    <a:ext uri="{9D8B030D-6E8A-4147-A177-3AD203B41FA5}">
                      <a16:colId xmlns:a16="http://schemas.microsoft.com/office/drawing/2014/main" val="2591490107"/>
                    </a:ext>
                  </a:extLst>
                </a:gridCol>
              </a:tblGrid>
              <a:tr h="226021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D12</a:t>
                      </a:r>
                    </a:p>
                    <a:p>
                      <a:pPr algn="ctr"/>
                      <a:endParaRPr lang="fr-FR" sz="900" b="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b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/an/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Orthographier le son /an/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785112"/>
                  </a:ext>
                </a:extLst>
              </a:tr>
              <a:tr h="31077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 (-s)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sujet-verbe au PRESENT (-e/-</a:t>
                      </a:r>
                      <a:r>
                        <a:rPr lang="fr-FR" sz="800" dirty="0" err="1">
                          <a:latin typeface="Print Bold" panose="02000000000000000000" pitchFamily="50" charset="0"/>
                        </a:rPr>
                        <a:t>ez</a:t>
                      </a:r>
                      <a:r>
                        <a:rPr lang="fr-FR" sz="800" dirty="0">
                          <a:latin typeface="Print Bold" panose="02000000000000000000" pitchFamily="50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272891"/>
                  </a:ext>
                </a:extLst>
              </a:tr>
              <a:tr h="50854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tourer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em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brasser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tilope,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poule, 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p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talon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am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pignon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dredi, 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pête, serp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t, par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t, éléph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t, restaur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t, 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g, f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tôme, 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che, c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tine, 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or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ge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mél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ge, pr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dre, 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dre, 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dre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f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t, 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t, 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ge,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teur </a:t>
                      </a:r>
                      <a:r>
                        <a:rPr lang="fr-FR" sz="10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26 mots</a:t>
                      </a: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4834193"/>
                  </a:ext>
                </a:extLst>
              </a:tr>
              <a:tr h="2260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tourer, 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em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brasser, 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dre, p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talon, or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ge, 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f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t, ch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am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pignon, restaur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897228"/>
                  </a:ext>
                </a:extLst>
              </a:tr>
              <a:tr h="2260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V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dredi, l’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f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t 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d ses par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000" i="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 parler d’un serp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t au restaur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716855"/>
                  </a:ext>
                </a:extLst>
              </a:tr>
              <a:tr h="2260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V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dredi, vous 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d</a:t>
                      </a:r>
                      <a:r>
                        <a:rPr lang="fr-FR" sz="1000" i="0" u="sng" dirty="0">
                          <a:latin typeface="Print Bold" panose="02000000000000000000" pitchFamily="50" charset="0"/>
                        </a:rPr>
                        <a:t>ez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 vos par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000" i="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 parler de deux serp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000" i="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 au restaur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185707"/>
                  </a:ext>
                </a:extLst>
              </a:tr>
              <a:tr h="226021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D13</a:t>
                      </a: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lettre </a:t>
                      </a:r>
                    </a:p>
                    <a:p>
                      <a:pPr algn="ctr"/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a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Orthographier le son /o/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534166"/>
                  </a:ext>
                </a:extLst>
              </a:tr>
              <a:tr h="31077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sujet-verbe au PRESENT (-e/-</a:t>
                      </a:r>
                      <a:r>
                        <a:rPr lang="fr-FR" sz="800" dirty="0" err="1">
                          <a:latin typeface="Print Bold" panose="02000000000000000000" pitchFamily="50" charset="0"/>
                        </a:rPr>
                        <a:t>ez</a:t>
                      </a:r>
                      <a:r>
                        <a:rPr lang="fr-FR" sz="800" dirty="0">
                          <a:latin typeface="Print Bold" panose="02000000000000000000" pitchFamily="50" charset="0"/>
                        </a:rPr>
                        <a:t>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déterminant-nom-adjectif (-s ou -x)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052767"/>
                  </a:ext>
                </a:extLst>
              </a:tr>
              <a:tr h="50854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céan,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tarie, cr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dile, br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li, ph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graphe, cham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ois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vaiss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eau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,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truche,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ssi,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tour,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tant,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près,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paravant,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ssitôt,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jourd’hui,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trefois, 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mme, b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tte, j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ne, 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vre, haric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escarg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grel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idi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cach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ot 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26 mots</a:t>
                      </a:r>
                      <a:endParaRPr lang="fr-FR" sz="10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8144"/>
                  </a:ext>
                </a:extLst>
              </a:tr>
              <a:tr h="2260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cé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truche, j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ne, esc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a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rg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ois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jourd’hui, ph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gr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a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phe, v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ai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ss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220545"/>
                  </a:ext>
                </a:extLst>
              </a:tr>
              <a:tr h="2260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jourd’hui, le ph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gr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a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phe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a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dmire un ois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j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ne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-dessus de l’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cé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888421"/>
                  </a:ext>
                </a:extLst>
              </a:tr>
              <a:tr h="25900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jourd’hui, vous 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a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dmir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ez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trois ois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eau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x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j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ne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-dessus de l’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cé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an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934888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3681A342-D4A3-9560-FE62-F364CF357BCC}"/>
              </a:ext>
            </a:extLst>
          </p:cNvPr>
          <p:cNvSpPr txBox="1"/>
          <p:nvPr/>
        </p:nvSpPr>
        <p:spPr>
          <a:xfrm>
            <a:off x="127222" y="2721943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MamaeQueNosFaz" panose="020B0603050302020204" pitchFamily="34" charset="0"/>
              </a:rPr>
              <a:t>Période 3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69B41B3-AE43-1ED5-FC6F-CF0AB4F749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937097"/>
              </p:ext>
            </p:extLst>
          </p:nvPr>
        </p:nvGraphicFramePr>
        <p:xfrm>
          <a:off x="165731" y="6829144"/>
          <a:ext cx="6416042" cy="2129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026">
                  <a:extLst>
                    <a:ext uri="{9D8B030D-6E8A-4147-A177-3AD203B41FA5}">
                      <a16:colId xmlns:a16="http://schemas.microsoft.com/office/drawing/2014/main" val="3308229839"/>
                    </a:ext>
                  </a:extLst>
                </a:gridCol>
                <a:gridCol w="326026">
                  <a:extLst>
                    <a:ext uri="{9D8B030D-6E8A-4147-A177-3AD203B41FA5}">
                      <a16:colId xmlns:a16="http://schemas.microsoft.com/office/drawing/2014/main" val="2034544830"/>
                    </a:ext>
                  </a:extLst>
                </a:gridCol>
                <a:gridCol w="703663">
                  <a:extLst>
                    <a:ext uri="{9D8B030D-6E8A-4147-A177-3AD203B41FA5}">
                      <a16:colId xmlns:a16="http://schemas.microsoft.com/office/drawing/2014/main" val="1838695898"/>
                    </a:ext>
                  </a:extLst>
                </a:gridCol>
                <a:gridCol w="5060327">
                  <a:extLst>
                    <a:ext uri="{9D8B030D-6E8A-4147-A177-3AD203B41FA5}">
                      <a16:colId xmlns:a16="http://schemas.microsoft.com/office/drawing/2014/main" val="824356045"/>
                    </a:ext>
                  </a:extLst>
                </a:gridCol>
              </a:tblGrid>
              <a:tr h="392166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D14</a:t>
                      </a:r>
                    </a:p>
                    <a:p>
                      <a:pPr algn="ctr"/>
                      <a:endParaRPr lang="fr-FR" sz="900" b="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b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lettre </a:t>
                      </a:r>
                    </a:p>
                    <a:p>
                      <a:pPr algn="ctr"/>
                      <a:r>
                        <a:rPr lang="fr-FR" sz="900" b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Les consonnes doubles (1)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836159"/>
                  </a:ext>
                </a:extLst>
              </a:tr>
              <a:tr h="32731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homophones et/est et a/à</a:t>
                      </a:r>
                      <a:endParaRPr lang="fr-FR" sz="800" dirty="0">
                        <a:latin typeface="Print Bold" panose="02000000000000000000" pitchFamily="50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sujet-verbe au PRESENT (-e/-es)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déterminant-nom-adjectif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9521855"/>
                  </a:ext>
                </a:extLst>
              </a:tr>
              <a:tr h="39216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rir,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icier,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iche,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oler,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icace,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ort,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comm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comm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ent,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comm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encer,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comm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ode, 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ouff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j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ouff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lu, ét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ouff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tr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uff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b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uff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le, 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ler, ch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re, d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icile, 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omm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omm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li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onn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onn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car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ott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gr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ott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 </a:t>
                      </a:r>
                      <a:r>
                        <a:rPr lang="fr-FR" sz="10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24 mots</a:t>
                      </a: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086211"/>
                  </a:ext>
                </a:extLst>
              </a:tr>
              <a:tr h="2413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rir,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comm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de, 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ouff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ler, g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omm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c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ou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onn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ch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iff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on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gr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ott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aff</a:t>
                      </a:r>
                      <a:r>
                        <a:rPr lang="fr-FR" sz="10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ler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575178"/>
                  </a:ext>
                </a:extLst>
              </a:tr>
              <a:tr h="2413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Il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re une 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onn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 de 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omm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de car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ott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à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l’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icier j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ouff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lu.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024349"/>
                  </a:ext>
                </a:extLst>
              </a:tr>
              <a:tr h="16155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Tu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re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une 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onn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 de 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omm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de car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ott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au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x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icier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j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ouff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lu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848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3472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6">
            <a:extLst>
              <a:ext uri="{FF2B5EF4-FFF2-40B4-BE49-F238E27FC236}">
                <a16:creationId xmlns:a16="http://schemas.microsoft.com/office/drawing/2014/main" id="{59B6FD18-3A2A-BAE7-EAA7-D41FAFC5E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733165"/>
              </p:ext>
            </p:extLst>
          </p:nvPr>
        </p:nvGraphicFramePr>
        <p:xfrm>
          <a:off x="165733" y="487680"/>
          <a:ext cx="6416042" cy="5494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026">
                  <a:extLst>
                    <a:ext uri="{9D8B030D-6E8A-4147-A177-3AD203B41FA5}">
                      <a16:colId xmlns:a16="http://schemas.microsoft.com/office/drawing/2014/main" val="2510528193"/>
                    </a:ext>
                  </a:extLst>
                </a:gridCol>
                <a:gridCol w="326026">
                  <a:extLst>
                    <a:ext uri="{9D8B030D-6E8A-4147-A177-3AD203B41FA5}">
                      <a16:colId xmlns:a16="http://schemas.microsoft.com/office/drawing/2014/main" val="1040717594"/>
                    </a:ext>
                  </a:extLst>
                </a:gridCol>
                <a:gridCol w="703663">
                  <a:extLst>
                    <a:ext uri="{9D8B030D-6E8A-4147-A177-3AD203B41FA5}">
                      <a16:colId xmlns:a16="http://schemas.microsoft.com/office/drawing/2014/main" val="4070263790"/>
                    </a:ext>
                  </a:extLst>
                </a:gridCol>
                <a:gridCol w="5060327">
                  <a:extLst>
                    <a:ext uri="{9D8B030D-6E8A-4147-A177-3AD203B41FA5}">
                      <a16:colId xmlns:a16="http://schemas.microsoft.com/office/drawing/2014/main" val="2591490107"/>
                    </a:ext>
                  </a:extLst>
                </a:gridCol>
              </a:tblGrid>
              <a:tr h="241333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D15</a:t>
                      </a: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lettre </a:t>
                      </a:r>
                    </a:p>
                    <a:p>
                      <a:pPr algn="ctr"/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L’usage du « H 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960208"/>
                  </a:ext>
                </a:extLst>
              </a:tr>
              <a:tr h="2739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homophones et/est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sujet-verbe au PRESENT (-e/-es)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557294"/>
                  </a:ext>
                </a:extLst>
              </a:tr>
              <a:tr h="39216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érisson,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iver,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ache,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erbe,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ôpital,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istoire, cha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uter, vé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icule, ca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ier, de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ors, Sa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ara,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ph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rase,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ph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are,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ph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armacie,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éâtre, sympa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ie, ca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édrale, é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orale, ar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éologie </a:t>
                      </a:r>
                      <a:r>
                        <a:rPr lang="fr-FR" sz="10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20 mots</a:t>
                      </a: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450027"/>
                  </a:ext>
                </a:extLst>
              </a:tr>
              <a:tr h="2413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éâtre,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ôpital,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istoire, ca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ier,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érisson,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ph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are,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orale, de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423916"/>
                  </a:ext>
                </a:extLst>
              </a:tr>
              <a:tr h="2413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Je colle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uit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ph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oto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de la ca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édrale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du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éâtre dans mon ca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ier d’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istoire.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36603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Tu colle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uit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ph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oto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de la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ph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armacie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de l’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ôpital dans mon ca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ier d’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h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istoire.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202658"/>
                  </a:ext>
                </a:extLst>
              </a:tr>
              <a:tr h="0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D16</a:t>
                      </a: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lettre </a:t>
                      </a:r>
                    </a:p>
                    <a:p>
                      <a:pPr algn="ctr"/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e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Les accents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103239"/>
                  </a:ext>
                </a:extLst>
              </a:tr>
              <a:tr h="1784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sujet-verbe au PRESENT (-e/-</a:t>
                      </a:r>
                      <a:r>
                        <a:rPr lang="fr-FR" sz="800" dirty="0" err="1"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800" dirty="0">
                          <a:latin typeface="Print Bold" panose="02000000000000000000" pitchFamily="50" charset="0"/>
                        </a:rPr>
                        <a:t>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19580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poup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e,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ée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paule,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ch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elle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rivi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re, sorci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re, plan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te, 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fr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è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re, f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ê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te, for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ê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t, fen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ê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tre, 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ê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te, cou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ette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erre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enne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poub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c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l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è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bre,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l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è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ve, pro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cès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ex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cès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suc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cès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qualit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é 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22 mots</a:t>
                      </a:r>
                      <a:endParaRPr lang="fr-FR" sz="10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24526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f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ê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te, rivi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re,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ch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elle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ée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succ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s, for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ê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t,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paule, poup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e, sorci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2069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La sorci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re c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l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bre son succ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s dans la for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ê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3266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Les f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000" u="sng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c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l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bre</a:t>
                      </a:r>
                      <a:r>
                        <a:rPr lang="fr-FR" sz="1000" u="sng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nt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leur succ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s pr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s de la rivi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re.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021528"/>
                  </a:ext>
                </a:extLst>
              </a:tr>
              <a:tr h="0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D17</a:t>
                      </a: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/è/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Orthographier le son /è/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71405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verbe avoir au PRESENT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92456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calier,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tomac,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prit,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ess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orer,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ess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uyer, 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credi, 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pent, 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sp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tacle, 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ec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tangle, ci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el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caram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el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ai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r,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ai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gle,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ai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guille, poul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et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secr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et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viol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et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monn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aie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cr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aie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pl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aie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franç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ais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angl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ais </a:t>
                      </a:r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22 mots</a:t>
                      </a:r>
                      <a:endParaRPr lang="fr-FR" sz="10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2788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pent,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cr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aie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es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calier,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guille, viol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et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, 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ec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tangle,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ess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uyer, ci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30638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credi,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j’ai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d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ess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iné av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une cr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un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gle dans le ci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093356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credi,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vous avez</a:t>
                      </a:r>
                      <a:r>
                        <a:rPr lang="fr-FR" sz="1000" u="none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dess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iné av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une cr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deux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gles dans le ci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831198"/>
                  </a:ext>
                </a:extLst>
              </a:tr>
              <a:tr h="248875"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50" i="1" dirty="0">
                          <a:latin typeface="Print Bold" panose="02000000000000000000" pitchFamily="50" charset="0"/>
                        </a:rPr>
                        <a:t>Révisions</a:t>
                      </a:r>
                      <a:endParaRPr lang="fr-FR" sz="1000" i="1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latin typeface="Print Bold" panose="02000000000000000000" pitchFamily="50" charset="0"/>
                        </a:rPr>
                        <a:t>Révisions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086020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00BD6BFC-BAC2-2713-2F6C-7B6224870FF3}"/>
              </a:ext>
            </a:extLst>
          </p:cNvPr>
          <p:cNvSpPr txBox="1"/>
          <p:nvPr/>
        </p:nvSpPr>
        <p:spPr>
          <a:xfrm>
            <a:off x="127222" y="116745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MamaeQueNosFaz" panose="020B0603050302020204" pitchFamily="34" charset="0"/>
              </a:rPr>
              <a:t>Période 3</a:t>
            </a:r>
          </a:p>
        </p:txBody>
      </p:sp>
    </p:spTree>
    <p:extLst>
      <p:ext uri="{BB962C8B-B14F-4D97-AF65-F5344CB8AC3E}">
        <p14:creationId xmlns:p14="http://schemas.microsoft.com/office/powerpoint/2010/main" val="4059528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6">
            <a:extLst>
              <a:ext uri="{FF2B5EF4-FFF2-40B4-BE49-F238E27FC236}">
                <a16:creationId xmlns:a16="http://schemas.microsoft.com/office/drawing/2014/main" id="{59B6FD18-3A2A-BAE7-EAA7-D41FAFC5E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971538"/>
              </p:ext>
            </p:extLst>
          </p:nvPr>
        </p:nvGraphicFramePr>
        <p:xfrm>
          <a:off x="165733" y="487680"/>
          <a:ext cx="6450965" cy="9330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800">
                  <a:extLst>
                    <a:ext uri="{9D8B030D-6E8A-4147-A177-3AD203B41FA5}">
                      <a16:colId xmlns:a16="http://schemas.microsoft.com/office/drawing/2014/main" val="2510528193"/>
                    </a:ext>
                  </a:extLst>
                </a:gridCol>
                <a:gridCol w="327800">
                  <a:extLst>
                    <a:ext uri="{9D8B030D-6E8A-4147-A177-3AD203B41FA5}">
                      <a16:colId xmlns:a16="http://schemas.microsoft.com/office/drawing/2014/main" val="4035465747"/>
                    </a:ext>
                  </a:extLst>
                </a:gridCol>
                <a:gridCol w="707493">
                  <a:extLst>
                    <a:ext uri="{9D8B030D-6E8A-4147-A177-3AD203B41FA5}">
                      <a16:colId xmlns:a16="http://schemas.microsoft.com/office/drawing/2014/main" val="4070263790"/>
                    </a:ext>
                  </a:extLst>
                </a:gridCol>
                <a:gridCol w="5087872">
                  <a:extLst>
                    <a:ext uri="{9D8B030D-6E8A-4147-A177-3AD203B41FA5}">
                      <a16:colId xmlns:a16="http://schemas.microsoft.com/office/drawing/2014/main" val="2591490107"/>
                    </a:ext>
                  </a:extLst>
                </a:gridCol>
              </a:tblGrid>
              <a:tr h="241333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D18</a:t>
                      </a:r>
                    </a:p>
                    <a:p>
                      <a:pPr algn="ctr"/>
                      <a:endParaRPr lang="fr-FR" sz="900" b="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b="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/in/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Orthographier le son /in/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534166"/>
                  </a:ext>
                </a:extLst>
              </a:tr>
              <a:tr h="1977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homophones a/à + et/est + son/sont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verbe avoir au PRESENT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052767"/>
                  </a:ext>
                </a:extLst>
              </a:tr>
              <a:tr h="39216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vité,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terdit,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telligent,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térieur,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staller,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possible,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primer,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portant, pouss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lut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lap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vois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ch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ien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b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ien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comb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ien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b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dem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ture, ét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dre </a:t>
                      </a:r>
                      <a:r>
                        <a:rPr lang="fr-FR" sz="10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20 mots</a:t>
                      </a: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8144"/>
                  </a:ext>
                </a:extLst>
              </a:tr>
              <a:tr h="2413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terdit, 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ture, 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ch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ien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lap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im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primer, pouss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b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220545"/>
                  </a:ext>
                </a:extLst>
              </a:tr>
              <a:tr h="2413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Jusqu’à dem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il a</a:t>
                      </a:r>
                      <a:r>
                        <a:rPr lang="fr-FR" sz="1000" u="none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terdit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à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son ch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ien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d’aller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à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l’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térieur car la 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ture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est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fraiche.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88842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Jusqu’à dem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nous avons</a:t>
                      </a:r>
                      <a:r>
                        <a:rPr lang="fr-FR" sz="1000" u="none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terdit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à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notre ch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ien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d’aller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à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l’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térieur car la 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ein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ture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est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fraiche.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934888"/>
                  </a:ext>
                </a:extLst>
              </a:tr>
              <a:tr h="392166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D19</a:t>
                      </a: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dirty="0" err="1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ell</a:t>
                      </a:r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900" dirty="0" err="1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ett</a:t>
                      </a:r>
                      <a:endParaRPr lang="fr-FR" sz="900" dirty="0">
                        <a:solidFill>
                          <a:srgbClr val="00B050"/>
                        </a:solidFill>
                        <a:latin typeface="Print Bold" panose="02000000000000000000" pitchFamily="50" charset="0"/>
                      </a:endParaRP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Les consonnes doubles (2)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722373"/>
                  </a:ext>
                </a:extLst>
              </a:tr>
              <a:tr h="24756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homophones a/à + on/ont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verbe avoir au PRESENT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68643"/>
                  </a:ext>
                </a:extLst>
              </a:tr>
              <a:tr h="39216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latin typeface="Print Bold" panose="02000000000000000000" pitchFamily="50" charset="0"/>
                        </a:rPr>
                        <a:t>gu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erre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tonn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erre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erre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erre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lun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ette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rec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ette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chauss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ette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assi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ette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princ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esse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maitr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esse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f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esse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polit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esse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poub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hirond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gaz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enne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gardi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enne 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18 mots</a:t>
                      </a:r>
                      <a:endParaRPr lang="fr-FR" sz="10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693254"/>
                  </a:ext>
                </a:extLst>
              </a:tr>
              <a:tr h="2413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erre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enne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maitr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esse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lun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ette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gu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erre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poub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princ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esse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chauss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ette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44971"/>
                  </a:ext>
                </a:extLst>
              </a:tr>
              <a:tr h="2413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ette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maitr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esse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a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retrouvé ses lun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ette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dans sa chauss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ette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5919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Deux princ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esse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ont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retrouvé une hirond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dans une poub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998111"/>
                  </a:ext>
                </a:extLst>
              </a:tr>
              <a:tr h="241333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D20</a:t>
                      </a: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lettre </a:t>
                      </a:r>
                    </a:p>
                    <a:p>
                      <a:pPr algn="ctr"/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Orthographier le son /g/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960208"/>
                  </a:ext>
                </a:extLst>
              </a:tr>
              <a:tr h="21708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homophones son/sont + a/à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verbe avoir au PRESENT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557294"/>
                  </a:ext>
                </a:extLst>
              </a:tr>
              <a:tr h="39216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lace,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lue,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rimace,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renouille,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âteau,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alette, ci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ale,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orille,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outer,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omme, lé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ume, fi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ure, vir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ule,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arçon,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alet,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itare,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irlande,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êpe,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épard, ba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 </a:t>
                      </a:r>
                      <a:r>
                        <a:rPr lang="fr-FR" sz="10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20 mots</a:t>
                      </a: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450027"/>
                  </a:ext>
                </a:extLst>
              </a:tr>
              <a:tr h="2413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outer,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itare,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êpe,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lace,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renouille,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arçon, lé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ume,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âteau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423916"/>
                  </a:ext>
                </a:extLst>
              </a:tr>
              <a:tr h="2413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La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êpe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est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attirée par un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arçon qui dé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uste une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lace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des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âteaux.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36603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Les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êpe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sont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attirées par un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arçon qui dé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uste une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lace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des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âteaux.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202658"/>
                  </a:ext>
                </a:extLst>
              </a:tr>
              <a:tr h="0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D21</a:t>
                      </a: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/g/ et /j/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Orthographier le son /j/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103239"/>
                  </a:ext>
                </a:extLst>
              </a:tr>
              <a:tr h="1784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sujet-verbe au FUTUR (-e/-</a:t>
                      </a:r>
                      <a:r>
                        <a:rPr lang="fr-FR" sz="800" dirty="0" err="1">
                          <a:latin typeface="Print Bold" panose="02000000000000000000" pitchFamily="50" charset="0"/>
                        </a:rPr>
                        <a:t>era</a:t>
                      </a:r>
                      <a:r>
                        <a:rPr lang="fr-FR" sz="800" dirty="0">
                          <a:latin typeface="Print Bold" panose="02000000000000000000" pitchFamily="50" charset="0"/>
                        </a:rPr>
                        <a:t>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déterminant-nom-adjectif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19580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enou,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entil,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irafe,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ilet,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ymnastique,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j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aune,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j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ouet,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j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ardin,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j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eudi, nei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sin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lu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villa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visa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bou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ie, ma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ie, plon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man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pi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on, ven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ance </a:t>
                      </a:r>
                      <a:r>
                        <a:rPr lang="fr-FR" sz="10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20 mots</a:t>
                      </a: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24526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j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aune, bou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ie,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enou, man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er,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ilet, nei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e,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j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ouet, pi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2069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Dans le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j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ardin,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 la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irafe parta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sa lu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j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aune avec un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entil pi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on.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3266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Dans le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j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ardin,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 la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irafe parta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fr-FR" sz="1000" u="sng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era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sa lu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j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aune avec trois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entil</a:t>
                      </a:r>
                      <a:r>
                        <a:rPr lang="fr-FR" sz="1000" u="sng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pi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ge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on</a:t>
                      </a:r>
                      <a:r>
                        <a:rPr lang="fr-FR" sz="1000" u="sng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021528"/>
                  </a:ext>
                </a:extLst>
              </a:tr>
              <a:tr h="0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D22</a:t>
                      </a: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/k/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Orthographier le son /k/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13824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sujet-verbe au PRESENT (-e/-</a:t>
                      </a:r>
                      <a:r>
                        <a:rPr lang="fr-FR" sz="800" dirty="0" err="1"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800" dirty="0">
                          <a:latin typeface="Print Bold" panose="02000000000000000000" pitchFamily="50" charset="0"/>
                        </a:rPr>
                        <a:t>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déterminant-nom-adjectif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28774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lé,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arte, soustra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tion,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olle,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uisine,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rabe,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estion,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ille, re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in,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atre,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arante,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oi,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and, pour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oi, magi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logi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musi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cha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lors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pres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est-ce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parce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mousti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mas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ti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la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be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ro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 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28 mots</a:t>
                      </a:r>
                      <a:endParaRPr lang="fr-FR" sz="10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654104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re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in, 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lé, 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ille, be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, musi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que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, soustra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tion, 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rabe, 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estion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44876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Pour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oi le 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rabe joue de la musi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que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 au re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in, ce n’est pas logi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que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653483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Pour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oi 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atre 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rabe</a:t>
                      </a:r>
                      <a:r>
                        <a:rPr lang="fr-FR" sz="1000" i="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 jou</a:t>
                      </a:r>
                      <a:r>
                        <a:rPr lang="fr-FR" sz="1000" i="0" u="sng" dirty="0">
                          <a:latin typeface="Print Bold" panose="02000000000000000000" pitchFamily="50" charset="0"/>
                        </a:rPr>
                        <a:t>ent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 de la musi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que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 au re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in, ce n’est pas logi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que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426571"/>
                  </a:ext>
                </a:extLst>
              </a:tr>
              <a:tr h="248875"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50" i="1" dirty="0">
                          <a:latin typeface="Print Bold" panose="02000000000000000000" pitchFamily="50" charset="0"/>
                        </a:rPr>
                        <a:t>Révisions</a:t>
                      </a:r>
                      <a:endParaRPr lang="fr-FR" sz="1000" i="1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latin typeface="Print Bold" panose="02000000000000000000" pitchFamily="50" charset="0"/>
                        </a:rPr>
                        <a:t>Révisions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086020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00BD6BFC-BAC2-2713-2F6C-7B6224870FF3}"/>
              </a:ext>
            </a:extLst>
          </p:cNvPr>
          <p:cNvSpPr txBox="1"/>
          <p:nvPr/>
        </p:nvSpPr>
        <p:spPr>
          <a:xfrm>
            <a:off x="127222" y="116745"/>
            <a:ext cx="10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MamaeQueNosFaz" panose="020B0603050302020204" pitchFamily="34" charset="0"/>
              </a:rPr>
              <a:t>Période 4</a:t>
            </a:r>
          </a:p>
        </p:txBody>
      </p:sp>
    </p:spTree>
    <p:extLst>
      <p:ext uri="{BB962C8B-B14F-4D97-AF65-F5344CB8AC3E}">
        <p14:creationId xmlns:p14="http://schemas.microsoft.com/office/powerpoint/2010/main" val="1937839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6">
            <a:extLst>
              <a:ext uri="{FF2B5EF4-FFF2-40B4-BE49-F238E27FC236}">
                <a16:creationId xmlns:a16="http://schemas.microsoft.com/office/drawing/2014/main" id="{59B6FD18-3A2A-BAE7-EAA7-D41FAFC5E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427941"/>
              </p:ext>
            </p:extLst>
          </p:nvPr>
        </p:nvGraphicFramePr>
        <p:xfrm>
          <a:off x="165733" y="487681"/>
          <a:ext cx="6425566" cy="7870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510">
                  <a:extLst>
                    <a:ext uri="{9D8B030D-6E8A-4147-A177-3AD203B41FA5}">
                      <a16:colId xmlns:a16="http://schemas.microsoft.com/office/drawing/2014/main" val="2510528193"/>
                    </a:ext>
                  </a:extLst>
                </a:gridCol>
                <a:gridCol w="326510">
                  <a:extLst>
                    <a:ext uri="{9D8B030D-6E8A-4147-A177-3AD203B41FA5}">
                      <a16:colId xmlns:a16="http://schemas.microsoft.com/office/drawing/2014/main" val="3297674853"/>
                    </a:ext>
                  </a:extLst>
                </a:gridCol>
                <a:gridCol w="704707">
                  <a:extLst>
                    <a:ext uri="{9D8B030D-6E8A-4147-A177-3AD203B41FA5}">
                      <a16:colId xmlns:a16="http://schemas.microsoft.com/office/drawing/2014/main" val="4070263790"/>
                    </a:ext>
                  </a:extLst>
                </a:gridCol>
                <a:gridCol w="5067839">
                  <a:extLst>
                    <a:ext uri="{9D8B030D-6E8A-4147-A177-3AD203B41FA5}">
                      <a16:colId xmlns:a16="http://schemas.microsoft.com/office/drawing/2014/main" val="2591490107"/>
                    </a:ext>
                  </a:extLst>
                </a:gridCol>
              </a:tblGrid>
              <a:tr h="232702"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Révisions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bg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fr-FR" sz="1000" dirty="0">
                        <a:solidFill>
                          <a:schemeClr val="bg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657679"/>
                  </a:ext>
                </a:extLst>
              </a:tr>
              <a:tr h="232702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D23</a:t>
                      </a:r>
                    </a:p>
                    <a:p>
                      <a:pPr algn="ctr"/>
                      <a:endParaRPr lang="fr-FR" sz="9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ail, </a:t>
                      </a:r>
                      <a:r>
                        <a:rPr lang="fr-FR" sz="900" dirty="0" err="1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eil</a:t>
                      </a:r>
                      <a:endParaRPr lang="fr-FR" sz="900" dirty="0">
                        <a:solidFill>
                          <a:srgbClr val="00B05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Ecrire les ail/ </a:t>
                      </a:r>
                      <a:r>
                        <a:rPr lang="fr-FR" sz="1000" dirty="0" err="1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eil</a:t>
                      </a:r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/ </a:t>
                      </a:r>
                      <a:r>
                        <a:rPr lang="fr-FR" sz="1000" dirty="0" err="1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ouil</a:t>
                      </a:r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/ </a:t>
                      </a:r>
                      <a:r>
                        <a:rPr lang="fr-FR" sz="1000" dirty="0" err="1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euil</a:t>
                      </a:r>
                      <a:endParaRPr lang="fr-FR" sz="1000" dirty="0">
                        <a:solidFill>
                          <a:schemeClr val="bg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785112"/>
                  </a:ext>
                </a:extLst>
              </a:tr>
              <a:tr h="43631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homophone et/est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sujet-verbe au PRESENT (-e/-es)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272891"/>
                  </a:ext>
                </a:extLst>
              </a:tr>
              <a:tr h="37814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latin typeface="Print Bold" panose="02000000000000000000" pitchFamily="50" charset="0"/>
                        </a:rPr>
                        <a:t>poul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aill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or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eill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br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ouill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ard, f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euill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age, port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trav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évent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rév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eil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appar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eil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cons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eil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fen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ouil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écur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euil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faut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euil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bat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bout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eille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corb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eille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gren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ouille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citr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ouille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f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euille 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20 mots</a:t>
                      </a:r>
                      <a:endParaRPr lang="fr-FR" sz="10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4834193"/>
                  </a:ext>
                </a:extLst>
              </a:tr>
              <a:tr h="2327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rév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eil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, gren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ouille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, faut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euil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, bout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eille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, évent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ail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, br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ouill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ard, bout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eille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, f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euille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897228"/>
                  </a:ext>
                </a:extLst>
              </a:tr>
              <a:tr h="2327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De mon faut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euil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, je regarde un écur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euil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i="0" u="sng" dirty="0">
                          <a:latin typeface="Print Bold" panose="02000000000000000000" pitchFamily="50" charset="0"/>
                        </a:rPr>
                        <a:t>et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 une gren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ouille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 sur une f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euille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716855"/>
                  </a:ext>
                </a:extLst>
              </a:tr>
              <a:tr h="2327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Depuis le port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ail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, tu regarde</a:t>
                      </a:r>
                      <a:r>
                        <a:rPr lang="fr-FR" sz="1000" i="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 un écur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euil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i="0" u="sng" dirty="0">
                          <a:latin typeface="Print Bold" panose="02000000000000000000" pitchFamily="50" charset="0"/>
                        </a:rPr>
                        <a:t>et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 quatre gren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ouille</a:t>
                      </a:r>
                      <a:r>
                        <a:rPr lang="fr-FR" sz="1000" i="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 sous une f</a:t>
                      </a:r>
                      <a:r>
                        <a:rPr lang="fr-FR" sz="1000" i="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euille</a:t>
                      </a:r>
                      <a:r>
                        <a:rPr lang="fr-FR" sz="1000" i="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185707"/>
                  </a:ext>
                </a:extLst>
              </a:tr>
              <a:tr h="232702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D24</a:t>
                      </a: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dirty="0" err="1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, y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Ecrire les </a:t>
                      </a:r>
                      <a:r>
                        <a:rPr lang="fr-FR" sz="1000" dirty="0" err="1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oy</a:t>
                      </a:r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 / </a:t>
                      </a:r>
                      <a:r>
                        <a:rPr lang="fr-FR" sz="1000" dirty="0" err="1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uy</a:t>
                      </a:r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/ 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534166"/>
                  </a:ext>
                </a:extLst>
              </a:tr>
              <a:tr h="34432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sujet-verbe au FUTUR (-e/-</a:t>
                      </a:r>
                      <a:r>
                        <a:rPr lang="fr-FR" sz="800" dirty="0" err="1">
                          <a:latin typeface="Print Bold" panose="02000000000000000000" pitchFamily="50" charset="0"/>
                        </a:rPr>
                        <a:t>era</a:t>
                      </a:r>
                      <a:r>
                        <a:rPr lang="fr-FR" sz="800" dirty="0">
                          <a:latin typeface="Print Bold" panose="02000000000000000000" pitchFamily="50" charset="0"/>
                        </a:rPr>
                        <a:t>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052767"/>
                  </a:ext>
                </a:extLst>
              </a:tr>
              <a:tr h="37814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latin typeface="Print Bold" panose="02000000000000000000" pitchFamily="50" charset="0"/>
                        </a:rPr>
                        <a:t>f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gr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fam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aigu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pap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on, coqu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age, ju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et, 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eurs, 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age, env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al, j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eux, cr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on, 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ess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bal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app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uy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enn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uy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br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uy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ant,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aourt </a:t>
                      </a:r>
                      <a:r>
                        <a:rPr lang="fr-FR" sz="10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20 mots</a:t>
                      </a: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8144"/>
                  </a:ext>
                </a:extLst>
              </a:tr>
              <a:tr h="2327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coqu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age,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aourt, 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age, br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uy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ant, pap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on, cr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on, p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gr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220545"/>
                  </a:ext>
                </a:extLst>
              </a:tr>
              <a:tr h="2327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La f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de la fam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ille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ale ess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ay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era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de partir en 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age en ju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888421"/>
                  </a:ext>
                </a:extLst>
              </a:tr>
              <a:tr h="2327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Nous ess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ay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erons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de partir en v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oy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age en ju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et pour trouver des coqu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age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934888"/>
                  </a:ext>
                </a:extLst>
              </a:tr>
              <a:tr h="232702"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Révisions</a:t>
                      </a:r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bg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fr-FR" sz="1000" dirty="0">
                        <a:solidFill>
                          <a:schemeClr val="bg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237104"/>
                  </a:ext>
                </a:extLst>
              </a:tr>
              <a:tr h="232702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D25</a:t>
                      </a: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lettre </a:t>
                      </a:r>
                    </a:p>
                    <a:p>
                      <a:pPr algn="ctr"/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Orthographier le son /z/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722373"/>
                  </a:ext>
                </a:extLst>
              </a:tr>
              <a:tr h="43631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forme négative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verbe être au PRESENT et au FUTUR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68643"/>
                  </a:ext>
                </a:extLst>
              </a:tr>
              <a:tr h="37814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z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oo,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z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ut,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z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éro,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z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èbre, on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z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dou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z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trei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z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quator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z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quin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z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sei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z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mai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on, sai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on, bi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ou, fu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ée, égli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entrepri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vi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ite, vi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age, cui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ine, ro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oi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eau, invi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ible, frai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va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 </a:t>
                      </a:r>
                      <a:r>
                        <a:rPr lang="fr-FR" sz="10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24 mots</a:t>
                      </a: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693254"/>
                  </a:ext>
                </a:extLst>
              </a:tr>
              <a:tr h="2327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frai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vi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age, égli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z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èbre, cui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ine, trei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z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sai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on, va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44971"/>
                  </a:ext>
                </a:extLst>
              </a:tr>
              <a:tr h="2327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Cette sai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on, la vi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ite de la cui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ine du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z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oo est gratuite pour les moins de dou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z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 ans.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59196"/>
                  </a:ext>
                </a:extLst>
              </a:tr>
              <a:tr h="2327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Cette sai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on, la vi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ite de la cui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ine du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z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oo ne sera pas gratuite pour les moins de dou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z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 ans.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998111"/>
                  </a:ext>
                </a:extLst>
              </a:tr>
              <a:tr h="232702"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S6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D26</a:t>
                      </a: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  <a:p>
                      <a:pPr algn="ctr"/>
                      <a:r>
                        <a:rPr lang="fr-FR" sz="900" dirty="0">
                          <a:solidFill>
                            <a:srgbClr val="00B050"/>
                          </a:solidFill>
                          <a:latin typeface="Print Bold" panose="02000000000000000000" pitchFamily="50" charset="0"/>
                        </a:rPr>
                        <a:t>/s/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Régularité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bg1"/>
                          </a:solidFill>
                          <a:latin typeface="Print Bold" panose="02000000000000000000" pitchFamily="50" charset="0"/>
                        </a:rPr>
                        <a:t>Orthographier le son /s/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960208"/>
                  </a:ext>
                </a:extLst>
              </a:tr>
              <a:tr h="3199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Difficultés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homophone et/est + a/à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sujet-verbe au PASSE-COMPOSE (-a +PP/-ont + PP)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800" dirty="0">
                          <a:latin typeface="Print Bold" panose="02000000000000000000" pitchFamily="50" charset="0"/>
                        </a:rPr>
                        <a:t>accord déterminant-nom (-s)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557294"/>
                  </a:ext>
                </a:extLst>
              </a:tr>
              <a:tr h="52358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Mots à trier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latin typeface="Print Bold" panose="02000000000000000000" pitchFamily="50" charset="0"/>
                        </a:rPr>
                        <a:t>chan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on, inver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dan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tri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te, sauci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ouris,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ucre,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pécial,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tatue,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itron,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inéma,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erise, dé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embre, ra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ine, balan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ç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oire,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ygne, me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age, ma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age, au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itôt, po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on, atten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on, impa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ent, péripé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e, essen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el </a:t>
                      </a:r>
                      <a:r>
                        <a:rPr lang="fr-FR" sz="10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24 mots</a:t>
                      </a: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450027"/>
                  </a:ext>
                </a:extLst>
              </a:tr>
              <a:tr h="2327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Mots à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ouris,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erise, dan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er, me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age,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inéma, atten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on, tri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te, balan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ç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oire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423916"/>
                  </a:ext>
                </a:extLst>
              </a:tr>
              <a:tr h="2327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Il a inver</a:t>
                      </a:r>
                      <a:r>
                        <a:rPr lang="fr-FR" sz="1000" u="sng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000" u="none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la re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ette de la po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pé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iale avec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ix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itron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ept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erise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une ra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ine.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366037"/>
                  </a:ext>
                </a:extLst>
              </a:tr>
              <a:tr h="2926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Phrase 2</a:t>
                      </a:r>
                      <a:endParaRPr lang="fr-FR" sz="9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Ils ont inver</a:t>
                      </a:r>
                      <a:r>
                        <a:rPr lang="fr-FR" sz="1000" u="sng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é</a:t>
                      </a:r>
                      <a:r>
                        <a:rPr lang="fr-FR" sz="1000" u="none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la re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ette de la po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ti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on spé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iale avec un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itron,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ix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erise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et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ept ra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ine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202658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00BD6BFC-BAC2-2713-2F6C-7B6224870FF3}"/>
              </a:ext>
            </a:extLst>
          </p:cNvPr>
          <p:cNvSpPr txBox="1"/>
          <p:nvPr/>
        </p:nvSpPr>
        <p:spPr>
          <a:xfrm>
            <a:off x="127222" y="116745"/>
            <a:ext cx="1079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MamaeQueNosFaz" panose="020B0603050302020204" pitchFamily="34" charset="0"/>
              </a:rPr>
              <a:t>Période 5</a:t>
            </a:r>
          </a:p>
        </p:txBody>
      </p:sp>
      <p:graphicFrame>
        <p:nvGraphicFramePr>
          <p:cNvPr id="2" name="Tableau 6">
            <a:extLst>
              <a:ext uri="{FF2B5EF4-FFF2-40B4-BE49-F238E27FC236}">
                <a16:creationId xmlns:a16="http://schemas.microsoft.com/office/drawing/2014/main" id="{59B6FD18-3A2A-BAE7-EAA7-D41FAFC5E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251791"/>
              </p:ext>
            </p:extLst>
          </p:nvPr>
        </p:nvGraphicFramePr>
        <p:xfrm>
          <a:off x="165733" y="8363612"/>
          <a:ext cx="6425566" cy="749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217">
                  <a:extLst>
                    <a:ext uri="{9D8B030D-6E8A-4147-A177-3AD203B41FA5}">
                      <a16:colId xmlns:a16="http://schemas.microsoft.com/office/drawing/2014/main" val="2510528193"/>
                    </a:ext>
                  </a:extLst>
                </a:gridCol>
                <a:gridCol w="6102349">
                  <a:extLst>
                    <a:ext uri="{9D8B030D-6E8A-4147-A177-3AD203B41FA5}">
                      <a16:colId xmlns:a16="http://schemas.microsoft.com/office/drawing/2014/main" val="609933858"/>
                    </a:ext>
                  </a:extLst>
                </a:gridCol>
              </a:tblGrid>
              <a:tr h="248875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Révisions</a:t>
                      </a:r>
                      <a:endParaRPr lang="fr-FR" sz="900" b="0" i="1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706461"/>
                  </a:ext>
                </a:extLst>
              </a:tr>
              <a:tr h="24887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S8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i="1" dirty="0">
                          <a:latin typeface="Print Bold" panose="02000000000000000000" pitchFamily="50" charset="0"/>
                        </a:rPr>
                        <a:t>Révisions</a:t>
                      </a:r>
                      <a:endParaRPr lang="fr-FR" sz="900" i="1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546449"/>
                  </a:ext>
                </a:extLst>
              </a:tr>
              <a:tr h="24887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S9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i="1" dirty="0">
                          <a:latin typeface="Print Bold" panose="02000000000000000000" pitchFamily="50" charset="0"/>
                        </a:rPr>
                        <a:t>Révisions</a:t>
                      </a:r>
                      <a:endParaRPr lang="fr-FR" sz="1000" i="1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086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52134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3701</TotalTime>
  <Words>3301</Words>
  <Application>Microsoft Office PowerPoint</Application>
  <PresentationFormat>Format A4 (210 x 297 mm)</PresentationFormat>
  <Paragraphs>478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4" baseType="lpstr">
      <vt:lpstr>Arial</vt:lpstr>
      <vt:lpstr>Biko</vt:lpstr>
      <vt:lpstr>Calibri</vt:lpstr>
      <vt:lpstr>Calibri Light</vt:lpstr>
      <vt:lpstr>KG Always A Good Time</vt:lpstr>
      <vt:lpstr>MamaeQueNosFaz</vt:lpstr>
      <vt:lpstr>Print Bold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Alizée</cp:lastModifiedBy>
  <cp:revision>420</cp:revision>
  <dcterms:created xsi:type="dcterms:W3CDTF">2021-06-17T10:56:22Z</dcterms:created>
  <dcterms:modified xsi:type="dcterms:W3CDTF">2025-06-09T14:17:32Z</dcterms:modified>
</cp:coreProperties>
</file>