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4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86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81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49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487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284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862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14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87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368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581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9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DE0C0-9B7D-4B4B-9BC4-CD47B4951E04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9688E-8177-459C-83C3-D768063A27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21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339BF26-DA45-119F-AD39-20980ADD18B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3" name="Picture 2" descr="Fond dynamique granuleux coloré dégradé">
              <a:extLst>
                <a:ext uri="{FF2B5EF4-FFF2-40B4-BE49-F238E27FC236}">
                  <a16:creationId xmlns:a16="http://schemas.microsoft.com/office/drawing/2014/main" id="{91EF9786-AB06-644C-3D99-82610A4470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6216003-5B55-05E8-17ED-79AD4DAB14E8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2009886" y="435038"/>
            <a:ext cx="512422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Les consonnes muettes en fin de mot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829701" y="1728669"/>
            <a:ext cx="181812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tro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robo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gigo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por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mor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spor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enfan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éléphan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biscui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frui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3497961" y="2340885"/>
            <a:ext cx="180369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bra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cadena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souri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tapi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troi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boi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F9D8FBA-B5F0-F4CB-7DA2-EEB81B4F09C4}"/>
              </a:ext>
            </a:extLst>
          </p:cNvPr>
          <p:cNvSpPr txBox="1"/>
          <p:nvPr/>
        </p:nvSpPr>
        <p:spPr>
          <a:xfrm>
            <a:off x="6055672" y="1865206"/>
            <a:ext cx="193610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amoureu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x</a:t>
            </a:r>
          </a:p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vieu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x</a:t>
            </a:r>
          </a:p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épou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x</a:t>
            </a:r>
          </a:p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jalou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A6D56B-5C79-7C70-68CF-593087927BB8}"/>
              </a:ext>
            </a:extLst>
          </p:cNvPr>
          <p:cNvSpPr txBox="1"/>
          <p:nvPr/>
        </p:nvSpPr>
        <p:spPr>
          <a:xfrm>
            <a:off x="6055672" y="4435438"/>
            <a:ext cx="151387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21"/>
            </a:pPr>
            <a:r>
              <a:rPr lang="fr-FR" sz="2800" dirty="0">
                <a:latin typeface="Print Bold" panose="02000000000000000000" pitchFamily="2" charset="0"/>
              </a:rPr>
              <a:t>renar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d</a:t>
            </a:r>
          </a:p>
          <a:p>
            <a:pPr marL="514350" indent="-514350">
              <a:buFont typeface="+mj-lt"/>
              <a:buAutoNum type="arabicParenR" startAt="21"/>
            </a:pPr>
            <a:r>
              <a:rPr lang="fr-FR" sz="2800" dirty="0">
                <a:latin typeface="Print Bold" panose="02000000000000000000" pitchFamily="2" charset="0"/>
              </a:rPr>
              <a:t>gran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d</a:t>
            </a:r>
          </a:p>
          <a:p>
            <a:pPr marL="514350" indent="-514350">
              <a:buFont typeface="+mj-lt"/>
              <a:buAutoNum type="arabicParenR" startAt="21"/>
            </a:pPr>
            <a:r>
              <a:rPr lang="fr-FR" sz="2800" dirty="0">
                <a:latin typeface="Print Bold" panose="02000000000000000000" pitchFamily="2" charset="0"/>
              </a:rPr>
              <a:t>chau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55035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B52BF03-F38F-A9B0-3198-9AB3E22D8FC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3" name="Picture 2" descr="Fond dynamique granuleux coloré dégradé">
              <a:extLst>
                <a:ext uri="{FF2B5EF4-FFF2-40B4-BE49-F238E27FC236}">
                  <a16:creationId xmlns:a16="http://schemas.microsoft.com/office/drawing/2014/main" id="{76CBDF7D-32A8-49DA-3462-FBB0CE77A9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50B49D8-C21E-CA2E-6986-CC5FC4F1EA4C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2009886" y="423084"/>
            <a:ext cx="512422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D2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m devant m, b, p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905023" y="1571855"/>
            <a:ext cx="2073068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em</a:t>
            </a:r>
            <a:r>
              <a:rPr lang="fr-FR" sz="2800" dirty="0">
                <a:latin typeface="Print Bold" panose="02000000000000000000" pitchFamily="2" charset="0"/>
              </a:rPr>
              <a:t>ps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sept</a:t>
            </a: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em</a:t>
            </a:r>
            <a:r>
              <a:rPr lang="fr-FR" sz="2800" dirty="0">
                <a:latin typeface="Print Bold" panose="02000000000000000000" pitchFamily="2" charset="0"/>
              </a:rPr>
              <a:t>bre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déc</a:t>
            </a: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em</a:t>
            </a:r>
            <a:r>
              <a:rPr lang="fr-FR" sz="2800" dirty="0">
                <a:latin typeface="Print Bold" panose="02000000000000000000" pitchFamily="2" charset="0"/>
              </a:rPr>
              <a:t>bre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tr</a:t>
            </a: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em</a:t>
            </a:r>
            <a:r>
              <a:rPr lang="fr-FR" sz="2800" dirty="0">
                <a:latin typeface="Print Bold" panose="02000000000000000000" pitchFamily="2" charset="0"/>
              </a:rPr>
              <a:t>bler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em</a:t>
            </a:r>
            <a:r>
              <a:rPr lang="fr-FR" sz="2800" dirty="0">
                <a:latin typeface="Print Bold" panose="02000000000000000000" pitchFamily="2" charset="0"/>
              </a:rPr>
              <a:t>mener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em</a:t>
            </a:r>
            <a:r>
              <a:rPr lang="fr-FR" sz="2800" dirty="0">
                <a:latin typeface="Print Bold" panose="02000000000000000000" pitchFamily="2" charset="0"/>
              </a:rPr>
              <a:t>brasser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s</a:t>
            </a: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em</a:t>
            </a:r>
            <a:r>
              <a:rPr lang="fr-FR" sz="2800" dirty="0">
                <a:latin typeface="Print Bold" panose="02000000000000000000" pitchFamily="2" charset="0"/>
              </a:rPr>
              <a:t>ble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core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suite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par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dredi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5078710" y="4099378"/>
            <a:ext cx="195322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23"/>
            </a:pPr>
            <a:r>
              <a:rPr lang="fr-FR" sz="2800" dirty="0">
                <a:latin typeface="Print Bold" panose="02000000000000000000" pitchFamily="2" charset="0"/>
              </a:rPr>
              <a:t>s</a:t>
            </a:r>
            <a:r>
              <a:rPr lang="fr-FR" sz="2800" u="sng" dirty="0">
                <a:solidFill>
                  <a:srgbClr val="00B050"/>
                </a:solidFill>
                <a:latin typeface="Print Bold" panose="02000000000000000000" pitchFamily="2" charset="0"/>
              </a:rPr>
              <a:t>im</a:t>
            </a:r>
            <a:r>
              <a:rPr lang="fr-FR" sz="2800" dirty="0">
                <a:latin typeface="Print Bold" panose="02000000000000000000" pitchFamily="2" charset="0"/>
              </a:rPr>
              <a:t>ple</a:t>
            </a:r>
          </a:p>
          <a:p>
            <a:pPr marL="514350" indent="-514350">
              <a:buFont typeface="+mj-lt"/>
              <a:buAutoNum type="arabicParenR" startAt="23"/>
            </a:pPr>
            <a:r>
              <a:rPr lang="fr-FR" sz="2800" u="sng" dirty="0">
                <a:solidFill>
                  <a:srgbClr val="00B050"/>
                </a:solidFill>
                <a:latin typeface="Print Bold" panose="02000000000000000000" pitchFamily="2" charset="0"/>
              </a:rPr>
              <a:t>im</a:t>
            </a:r>
            <a:r>
              <a:rPr lang="fr-FR" sz="2800" dirty="0">
                <a:latin typeface="Print Bold" panose="02000000000000000000" pitchFamily="2" charset="0"/>
              </a:rPr>
              <a:t>portant</a:t>
            </a:r>
          </a:p>
          <a:p>
            <a:pPr marL="514350" indent="-514350">
              <a:buFont typeface="+mj-lt"/>
              <a:buAutoNum type="arabicParenR" startAt="23"/>
            </a:pPr>
            <a:r>
              <a:rPr lang="fr-FR" sz="2800" dirty="0">
                <a:latin typeface="Print Bold" panose="02000000000000000000" pitchFamily="2" charset="0"/>
              </a:rPr>
              <a:t>gr</a:t>
            </a:r>
            <a:r>
              <a:rPr lang="fr-FR" sz="2800" u="sng" dirty="0">
                <a:solidFill>
                  <a:srgbClr val="00B050"/>
                </a:solidFill>
                <a:latin typeface="Print Bold" panose="02000000000000000000" pitchFamily="2" charset="0"/>
              </a:rPr>
              <a:t>im</a:t>
            </a:r>
            <a:r>
              <a:rPr lang="fr-FR" sz="2800" dirty="0">
                <a:latin typeface="Print Bold" panose="02000000000000000000" pitchFamily="2" charset="0"/>
              </a:rPr>
              <a:t>per</a:t>
            </a:r>
          </a:p>
          <a:p>
            <a:pPr marL="514350" indent="-514350">
              <a:buFont typeface="+mj-lt"/>
              <a:buAutoNum type="arabicParenR" startAt="23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  <a:r>
              <a:rPr lang="fr-FR" sz="2800" dirty="0">
                <a:latin typeface="Print Bold" panose="02000000000000000000" pitchFamily="2" charset="0"/>
              </a:rPr>
              <a:t>vitation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31495F-A6D0-0F04-ABBC-D8E860E2E1A9}"/>
              </a:ext>
            </a:extLst>
          </p:cNvPr>
          <p:cNvSpPr txBox="1"/>
          <p:nvPr/>
        </p:nvSpPr>
        <p:spPr>
          <a:xfrm>
            <a:off x="3655412" y="2022181"/>
            <a:ext cx="17908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u="sng" dirty="0">
                <a:solidFill>
                  <a:schemeClr val="accent2">
                    <a:lumMod val="50000"/>
                  </a:schemeClr>
                </a:solidFill>
                <a:latin typeface="Print Bold" panose="02000000000000000000" pitchFamily="2" charset="0"/>
              </a:rPr>
              <a:t>om</a:t>
            </a:r>
            <a:r>
              <a:rPr lang="fr-FR" sz="2800" dirty="0">
                <a:latin typeface="Print Bold" panose="02000000000000000000" pitchFamily="2" charset="0"/>
              </a:rPr>
              <a:t>pier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u="sng" dirty="0">
                <a:solidFill>
                  <a:schemeClr val="accent2">
                    <a:lumMod val="50000"/>
                  </a:schemeClr>
                </a:solidFill>
                <a:latin typeface="Print Bold" panose="02000000000000000000" pitchFamily="2" charset="0"/>
              </a:rPr>
              <a:t>om</a:t>
            </a:r>
            <a:r>
              <a:rPr lang="fr-FR" sz="2800" dirty="0">
                <a:latin typeface="Print Bold" panose="02000000000000000000" pitchFamily="2" charset="0"/>
              </a:rPr>
              <a:t>bien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u="sng" dirty="0">
                <a:solidFill>
                  <a:schemeClr val="accent2">
                    <a:lumMod val="50000"/>
                  </a:schemeClr>
                </a:solidFill>
                <a:latin typeface="Print Bold" panose="02000000000000000000" pitchFamily="2" charset="0"/>
              </a:rPr>
              <a:t>om</a:t>
            </a:r>
            <a:r>
              <a:rPr lang="fr-FR" sz="2800" dirty="0">
                <a:latin typeface="Print Bold" panose="02000000000000000000" pitchFamily="2" charset="0"/>
              </a:rPr>
              <a:t>ber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ép</a:t>
            </a:r>
            <a:r>
              <a:rPr lang="fr-FR" sz="2800" dirty="0">
                <a:solidFill>
                  <a:schemeClr val="accent2">
                    <a:lumMod val="50000"/>
                  </a:schemeClr>
                </a:solidFill>
                <a:latin typeface="Print Bold" panose="02000000000000000000" pitchFamily="2" charset="0"/>
              </a:rPr>
              <a:t>on</a:t>
            </a:r>
            <a:r>
              <a:rPr lang="fr-FR" sz="2800" dirty="0">
                <a:latin typeface="Print Bold" panose="02000000000000000000" pitchFamily="2" charset="0"/>
              </a:rPr>
              <a:t>ge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0243406-15DA-7211-9258-3AAB217F3D95}"/>
              </a:ext>
            </a:extLst>
          </p:cNvPr>
          <p:cNvSpPr txBox="1"/>
          <p:nvPr/>
        </p:nvSpPr>
        <p:spPr>
          <a:xfrm>
            <a:off x="6273549" y="1986738"/>
            <a:ext cx="19399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j</a:t>
            </a:r>
            <a:r>
              <a:rPr lang="fr-FR" sz="2800" u="sng" dirty="0">
                <a:solidFill>
                  <a:srgbClr val="00B0F0"/>
                </a:solidFill>
                <a:latin typeface="Print Bold" panose="02000000000000000000" pitchFamily="2" charset="0"/>
              </a:rPr>
              <a:t>am</a:t>
            </a:r>
            <a:r>
              <a:rPr lang="fr-FR" sz="2800" dirty="0">
                <a:latin typeface="Print Bold" panose="02000000000000000000" pitchFamily="2" charset="0"/>
              </a:rPr>
              <a:t>be</a:t>
            </a:r>
          </a:p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ch</a:t>
            </a:r>
            <a:r>
              <a:rPr lang="fr-FR" sz="2800" u="sng" dirty="0">
                <a:solidFill>
                  <a:srgbClr val="00B0F0"/>
                </a:solidFill>
                <a:latin typeface="Print Bold" panose="02000000000000000000" pitchFamily="2" charset="0"/>
              </a:rPr>
              <a:t>am</a:t>
            </a:r>
            <a:r>
              <a:rPr lang="fr-FR" sz="2800" dirty="0">
                <a:latin typeface="Print Bold" panose="02000000000000000000" pitchFamily="2" charset="0"/>
              </a:rPr>
              <a:t>bre</a:t>
            </a:r>
          </a:p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dim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che</a:t>
            </a:r>
          </a:p>
        </p:txBody>
      </p:sp>
    </p:spTree>
    <p:extLst>
      <p:ext uri="{BB962C8B-B14F-4D97-AF65-F5344CB8AC3E}">
        <p14:creationId xmlns:p14="http://schemas.microsoft.com/office/powerpoint/2010/main" val="1956601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D32425B-A525-8352-9F06-154AB012F2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8" name="Picture 2" descr="Fond dynamique granuleux coloré dégradé">
              <a:extLst>
                <a:ext uri="{FF2B5EF4-FFF2-40B4-BE49-F238E27FC236}">
                  <a16:creationId xmlns:a16="http://schemas.microsoft.com/office/drawing/2014/main" id="{270D9C4D-D9A9-C690-E1CD-6BF69F09EA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6C60B85-B144-194F-4CCC-2AC9DB75621A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1942590" y="490191"/>
            <a:ext cx="502092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D3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L’astuce de la maison hantée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1101539" y="1827759"/>
            <a:ext cx="213898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pourt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dev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restaur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cepend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mainten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flam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diam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aim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éléph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immigr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5878727" y="1827760"/>
            <a:ext cx="2163734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souv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vraim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comm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rapidem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monum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docum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jum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contin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ent</a:t>
            </a:r>
          </a:p>
        </p:txBody>
      </p:sp>
    </p:spTree>
    <p:extLst>
      <p:ext uri="{BB962C8B-B14F-4D97-AF65-F5344CB8AC3E}">
        <p14:creationId xmlns:p14="http://schemas.microsoft.com/office/powerpoint/2010/main" val="52290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8FA6346-6139-C5B8-4C2F-39C166B704F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3" name="Picture 2" descr="Fond dynamique granuleux coloré dégradé">
              <a:extLst>
                <a:ext uri="{FF2B5EF4-FFF2-40B4-BE49-F238E27FC236}">
                  <a16:creationId xmlns:a16="http://schemas.microsoft.com/office/drawing/2014/main" id="{2E66DA87-FD4D-52D4-97BA-FD7007B1AD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95CE7BC-181B-8F5F-0E8C-87F873101EF4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2046306" y="502709"/>
            <a:ext cx="505138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D4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Choisir entre « </a:t>
            </a:r>
            <a:r>
              <a:rPr lang="fr-FR" sz="2400" dirty="0" err="1">
                <a:latin typeface="KG Always A Good Time" panose="02000505000000020003" pitchFamily="2" charset="0"/>
              </a:rPr>
              <a:t>gn</a:t>
            </a:r>
            <a:r>
              <a:rPr lang="fr-FR" sz="2400" dirty="0">
                <a:latin typeface="KG Always A Good Time" panose="02000505000000020003" pitchFamily="2" charset="0"/>
              </a:rPr>
              <a:t> » et « ni »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955292" y="2340884"/>
            <a:ext cx="20569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ga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soi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bai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li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campa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cy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6368979" y="2368682"/>
            <a:ext cx="181972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jardi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ni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meu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ni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der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ni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pru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ni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bana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ni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opi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ni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E258108-82EB-B29F-91AA-30FA3A58E550}"/>
              </a:ext>
            </a:extLst>
          </p:cNvPr>
          <p:cNvSpPr txBox="1"/>
          <p:nvPr/>
        </p:nvSpPr>
        <p:spPr>
          <a:xfrm>
            <a:off x="3327361" y="2368682"/>
            <a:ext cx="2249334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pei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bru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mi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gro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champi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sai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ée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arai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gn</a:t>
            </a:r>
            <a:r>
              <a:rPr lang="fr-FR" sz="2800" dirty="0">
                <a:latin typeface="Print Bold" panose="02000000000000000000" pitchFamily="2" charset="0"/>
              </a:rPr>
              <a:t>ée</a:t>
            </a:r>
          </a:p>
        </p:txBody>
      </p:sp>
    </p:spTree>
    <p:extLst>
      <p:ext uri="{BB962C8B-B14F-4D97-AF65-F5344CB8AC3E}">
        <p14:creationId xmlns:p14="http://schemas.microsoft.com/office/powerpoint/2010/main" val="150347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66C4C955-2251-D7A5-65C9-C2AFBE109E5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9" name="Picture 2" descr="Fond dynamique granuleux coloré dégradé">
              <a:extLst>
                <a:ext uri="{FF2B5EF4-FFF2-40B4-BE49-F238E27FC236}">
                  <a16:creationId xmlns:a16="http://schemas.microsoft.com/office/drawing/2014/main" id="{9816458B-C371-4584-1A10-E55090FAFB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53768D1-6929-EB0D-DAB0-1FB3974AB149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2069550" y="471304"/>
            <a:ext cx="500489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D5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L’astuce des déesses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780905" y="1483535"/>
            <a:ext cx="245503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toujour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temp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longtemp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tout le temp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pui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depui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alor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une foi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parfoi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quelquefoi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autrefoi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3945801" y="2049489"/>
            <a:ext cx="177163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ver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ailleur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auprè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dedan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dehor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dessou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dessu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8357E3-368E-5E7F-116F-652BA864CADC}"/>
              </a:ext>
            </a:extLst>
          </p:cNvPr>
          <p:cNvSpPr txBox="1"/>
          <p:nvPr/>
        </p:nvSpPr>
        <p:spPr>
          <a:xfrm>
            <a:off x="6427305" y="2005429"/>
            <a:ext cx="194386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trè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mai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jamai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san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à traver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à l’enver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359717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3130F14D-EA42-D856-83DD-BBE86A1E27E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9" name="Picture 2" descr="Fond dynamique granuleux coloré dégradé">
              <a:extLst>
                <a:ext uri="{FF2B5EF4-FFF2-40B4-BE49-F238E27FC236}">
                  <a16:creationId xmlns:a16="http://schemas.microsoft.com/office/drawing/2014/main" id="{50C6CD5F-DB86-28AD-C95C-01E38E445D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DCBD69B-FA66-9678-0B4A-79D2D362B4B2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2062338" y="453674"/>
            <a:ext cx="501932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D6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« e » muet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783179" y="2295509"/>
            <a:ext cx="148014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plui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tortu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idé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épé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joi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proi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4752546" y="2295509"/>
            <a:ext cx="163217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fl</a:t>
            </a:r>
            <a:r>
              <a:rPr lang="fr-FR" sz="2800" u="sng" dirty="0">
                <a:solidFill>
                  <a:srgbClr val="7030A0"/>
                </a:solidFill>
                <a:latin typeface="Print Bold" panose="02000000000000000000" pitchFamily="2" charset="0"/>
              </a:rPr>
              <a:t>eur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coul</a:t>
            </a:r>
            <a:r>
              <a:rPr lang="fr-FR" sz="2800" u="sng" dirty="0">
                <a:solidFill>
                  <a:srgbClr val="7030A0"/>
                </a:solidFill>
                <a:latin typeface="Print Bold" panose="02000000000000000000" pitchFamily="2" charset="0"/>
              </a:rPr>
              <a:t>eur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beau</a:t>
            </a:r>
            <a:r>
              <a:rPr lang="fr-FR" sz="2800" u="sng" dirty="0">
                <a:solidFill>
                  <a:srgbClr val="00B050"/>
                </a:solidFill>
                <a:latin typeface="Print Bold" panose="02000000000000000000" pitchFamily="2" charset="0"/>
              </a:rPr>
              <a:t>té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véri</a:t>
            </a:r>
            <a:r>
              <a:rPr lang="fr-FR" sz="2800" u="sng" dirty="0">
                <a:solidFill>
                  <a:srgbClr val="00B050"/>
                </a:solidFill>
                <a:latin typeface="Print Bold" panose="02000000000000000000" pitchFamily="2" charset="0"/>
              </a:rPr>
              <a:t>té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ami</a:t>
            </a:r>
            <a:r>
              <a:rPr lang="fr-FR" sz="2800" u="sng" dirty="0">
                <a:solidFill>
                  <a:srgbClr val="00B0F0"/>
                </a:solidFill>
                <a:latin typeface="Print Bold" panose="02000000000000000000" pitchFamily="2" charset="0"/>
              </a:rPr>
              <a:t>tié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moi</a:t>
            </a:r>
            <a:r>
              <a:rPr lang="fr-FR" sz="2800" u="sng" dirty="0">
                <a:solidFill>
                  <a:srgbClr val="00B0F0"/>
                </a:solidFill>
                <a:latin typeface="Print Bold" panose="02000000000000000000" pitchFamily="2" charset="0"/>
              </a:rPr>
              <a:t>tié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8357E3-368E-5E7F-116F-652BA864CADC}"/>
              </a:ext>
            </a:extLst>
          </p:cNvPr>
          <p:cNvSpPr txBox="1"/>
          <p:nvPr/>
        </p:nvSpPr>
        <p:spPr>
          <a:xfrm>
            <a:off x="6745163" y="2295509"/>
            <a:ext cx="171393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21"/>
            </a:pPr>
            <a:r>
              <a:rPr lang="fr-FR" sz="2800" dirty="0">
                <a:latin typeface="Print Bold" panose="02000000000000000000" pitchFamily="2" charset="0"/>
              </a:rPr>
              <a:t>li</a:t>
            </a:r>
            <a:r>
              <a:rPr lang="fr-FR" sz="2800" u="sng" dirty="0">
                <a:latin typeface="Print Bold" panose="02000000000000000000" pitchFamily="2" charset="0"/>
              </a:rPr>
              <a:t>vre</a:t>
            </a:r>
          </a:p>
          <a:p>
            <a:pPr marL="514350" indent="-514350">
              <a:buFont typeface="+mj-lt"/>
              <a:buAutoNum type="arabicParenR" startAt="21"/>
            </a:pPr>
            <a:r>
              <a:rPr lang="fr-FR" sz="2800" dirty="0">
                <a:latin typeface="Print Bold" panose="02000000000000000000" pitchFamily="2" charset="0"/>
              </a:rPr>
              <a:t>cof</a:t>
            </a:r>
            <a:r>
              <a:rPr lang="fr-FR" sz="2800" u="sng" dirty="0">
                <a:latin typeface="Print Bold" panose="02000000000000000000" pitchFamily="2" charset="0"/>
              </a:rPr>
              <a:t>fre</a:t>
            </a:r>
          </a:p>
          <a:p>
            <a:pPr marL="514350" indent="-514350">
              <a:buFont typeface="+mj-lt"/>
              <a:buAutoNum type="arabicParenR" startAt="21"/>
            </a:pPr>
            <a:r>
              <a:rPr lang="fr-FR" sz="2800" dirty="0">
                <a:latin typeface="Print Bold" panose="02000000000000000000" pitchFamily="2" charset="0"/>
              </a:rPr>
              <a:t>fla</a:t>
            </a: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mme</a:t>
            </a:r>
          </a:p>
          <a:p>
            <a:pPr marL="514350" indent="-514350">
              <a:buFont typeface="+mj-lt"/>
              <a:buAutoNum type="arabicParenR" startAt="21"/>
            </a:pPr>
            <a:r>
              <a:rPr lang="fr-FR" sz="2800" dirty="0">
                <a:latin typeface="Print Bold" panose="02000000000000000000" pitchFamily="2" charset="0"/>
              </a:rPr>
              <a:t>ho</a:t>
            </a:r>
            <a:r>
              <a:rPr lang="fr-FR" sz="2800" u="sng" dirty="0">
                <a:solidFill>
                  <a:schemeClr val="accent2"/>
                </a:solidFill>
                <a:latin typeface="Print Bold" panose="02000000000000000000" pitchFamily="2" charset="0"/>
              </a:rPr>
              <a:t>mme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558F34-6048-2B36-68E8-3CE71D0C85B8}"/>
              </a:ext>
            </a:extLst>
          </p:cNvPr>
          <p:cNvSpPr txBox="1"/>
          <p:nvPr/>
        </p:nvSpPr>
        <p:spPr>
          <a:xfrm>
            <a:off x="2749866" y="2295509"/>
            <a:ext cx="163179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rou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jou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crai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plai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foir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histoir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212410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EACAB4-89E5-45BB-9C54-EE28F3924E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3" name="Picture 2" descr="Fond dynamique granuleux coloré dégradé">
              <a:extLst>
                <a:ext uri="{FF2B5EF4-FFF2-40B4-BE49-F238E27FC236}">
                  <a16:creationId xmlns:a16="http://schemas.microsoft.com/office/drawing/2014/main" id="{7B8151FB-7CE7-7FA0-D681-393D64BA8C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9170833-06C1-B84C-661D-480C0C00DC73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2042566" y="364637"/>
            <a:ext cx="507235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D7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Les différentes écritures du son « é »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935635" y="2219125"/>
            <a:ext cx="168283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toile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chelle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cole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cureuil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6275202" y="2090172"/>
            <a:ext cx="213757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polici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jardini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châtaigni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cach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jou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chant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4D1A94-C3F6-1465-1C8F-AC3E8FB0216F}"/>
              </a:ext>
            </a:extLst>
          </p:cNvPr>
          <p:cNvSpPr txBox="1"/>
          <p:nvPr/>
        </p:nvSpPr>
        <p:spPr>
          <a:xfrm>
            <a:off x="3572205" y="1834405"/>
            <a:ext cx="199958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ch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ri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l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phone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cr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ation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chemin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journ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id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ann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canap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rus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isol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</a:p>
        </p:txBody>
      </p:sp>
    </p:spTree>
    <p:extLst>
      <p:ext uri="{BB962C8B-B14F-4D97-AF65-F5344CB8AC3E}">
        <p14:creationId xmlns:p14="http://schemas.microsoft.com/office/powerpoint/2010/main" val="395276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20BD4EB7-3854-CC0D-FBDD-1C8540C86FC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9" name="Picture 2" descr="Fond dynamique granuleux coloré dégradé">
              <a:extLst>
                <a:ext uri="{FF2B5EF4-FFF2-40B4-BE49-F238E27FC236}">
                  <a16:creationId xmlns:a16="http://schemas.microsoft.com/office/drawing/2014/main" id="{9D2143CB-5641-3F3E-3AA9-6D126B7C6E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3A18690-3B1F-C2C8-4384-1FAD4D004606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1769083" y="367055"/>
            <a:ext cx="560583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D8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L’écriture du son « é » à la fin des noms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934026" y="1836338"/>
            <a:ext cx="181908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ée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araign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ée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soir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ée</a:t>
            </a:r>
          </a:p>
          <a:p>
            <a:pPr marL="514350" indent="-514350">
              <a:buFont typeface="+mj-lt"/>
              <a:buAutoNum type="arabicParenR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3416645" y="2233026"/>
            <a:ext cx="218726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bouch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pâtissi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chevali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framboisi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peupli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saladi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calendri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646212-B5A8-372E-6D26-4A6911B1427B}"/>
              </a:ext>
            </a:extLst>
          </p:cNvPr>
          <p:cNvSpPr txBox="1"/>
          <p:nvPr/>
        </p:nvSpPr>
        <p:spPr>
          <a:xfrm>
            <a:off x="934026" y="3603836"/>
            <a:ext cx="164916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4"/>
            </a:pPr>
            <a:r>
              <a:rPr lang="fr-FR" sz="2800" dirty="0">
                <a:latin typeface="Print Bold" panose="02000000000000000000" pitchFamily="2" charset="0"/>
              </a:rPr>
              <a:t>libert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fr-FR" sz="2800" dirty="0">
                <a:latin typeface="Print Bold" panose="02000000000000000000" pitchFamily="2" charset="0"/>
              </a:rPr>
              <a:t>sant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fr-FR" sz="2800" dirty="0">
                <a:latin typeface="Print Bold" panose="02000000000000000000" pitchFamily="2" charset="0"/>
              </a:rPr>
              <a:t>karat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fr-FR" sz="2800" dirty="0">
                <a:latin typeface="Print Bold" panose="02000000000000000000" pitchFamily="2" charset="0"/>
              </a:rPr>
              <a:t>pât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fr-FR" sz="2800" dirty="0">
                <a:latin typeface="Print Bold" panose="02000000000000000000" pitchFamily="2" charset="0"/>
              </a:rPr>
              <a:t>march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é</a:t>
            </a:r>
          </a:p>
          <a:p>
            <a:pPr marL="514350" indent="-514350">
              <a:buFont typeface="+mj-lt"/>
              <a:buAutoNum type="arabicParenR" startAt="4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BBEC179-ACD9-5132-F610-AD987BF6E67E}"/>
              </a:ext>
            </a:extLst>
          </p:cNvPr>
          <p:cNvSpPr txBox="1"/>
          <p:nvPr/>
        </p:nvSpPr>
        <p:spPr>
          <a:xfrm>
            <a:off x="6342836" y="2233026"/>
            <a:ext cx="176683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oreill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voili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épervi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sangli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goût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janvi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févri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2359502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364D5A2-748E-D777-C162-6B28BCE9551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3" name="Picture 2" descr="Fond dynamique granuleux coloré dégradé">
              <a:extLst>
                <a:ext uri="{FF2B5EF4-FFF2-40B4-BE49-F238E27FC236}">
                  <a16:creationId xmlns:a16="http://schemas.microsoft.com/office/drawing/2014/main" id="{FAA28D17-3ADE-CBC0-05E7-A6495E2B73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FF4DDB5-EDBA-9890-FDCF-105FCC3DEA18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2035822" y="398572"/>
            <a:ext cx="507235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D9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Orthographier le son « eu »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868602" y="2090172"/>
            <a:ext cx="179440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ch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  <a:r>
              <a:rPr lang="fr-FR" sz="2800" dirty="0">
                <a:latin typeface="Print Bold" panose="02000000000000000000" pitchFamily="2" charset="0"/>
              </a:rPr>
              <a:t>val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gr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  <a:r>
              <a:rPr lang="fr-FR" sz="2800" dirty="0">
                <a:latin typeface="Print Bold" panose="02000000000000000000" pitchFamily="2" charset="0"/>
              </a:rPr>
              <a:t>nier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  <a:r>
              <a:rPr lang="fr-FR" sz="2800" dirty="0">
                <a:latin typeface="Print Bold" panose="02000000000000000000" pitchFamily="2" charset="0"/>
              </a:rPr>
              <a:t>pas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  <a:r>
              <a:rPr lang="fr-FR" sz="2800" dirty="0">
                <a:latin typeface="Print Bold" panose="02000000000000000000" pitchFamily="2" charset="0"/>
              </a:rPr>
              <a:t>luche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</a:t>
            </a:r>
            <a:r>
              <a:rPr lang="fr-FR" sz="2800" dirty="0">
                <a:latin typeface="Print Bold" panose="02000000000000000000" pitchFamily="2" charset="0"/>
              </a:rPr>
              <a:t>garder</a:t>
            </a:r>
          </a:p>
          <a:p>
            <a:pPr marL="514350" indent="-514350">
              <a:buFont typeface="+mj-lt"/>
              <a:buAutoNum type="arabicParenR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3674854" y="2066816"/>
            <a:ext cx="161454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bl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un 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pn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li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cr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x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vi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x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curi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x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gaz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975E11-D237-828A-3427-83E59EA30D05}"/>
              </a:ext>
            </a:extLst>
          </p:cNvPr>
          <p:cNvSpPr txBox="1"/>
          <p:nvPr/>
        </p:nvSpPr>
        <p:spPr>
          <a:xfrm>
            <a:off x="6301249" y="2090172"/>
            <a:ext cx="186397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cour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se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affr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se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furi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se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doct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chant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lect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eu</a:t>
            </a:r>
            <a:r>
              <a:rPr lang="fr-FR" sz="2800" dirty="0">
                <a:latin typeface="Print Bold" panose="02000000000000000000" pitchFamily="2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523058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ACE7A97-F9D8-8D03-3BFA-870098E5307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0" name="Picture 2" descr="Fond dynamique granuleux coloré dégradé">
              <a:extLst>
                <a:ext uri="{FF2B5EF4-FFF2-40B4-BE49-F238E27FC236}">
                  <a16:creationId xmlns:a16="http://schemas.microsoft.com/office/drawing/2014/main" id="{7613966E-D4D0-07C2-82E0-F4F6AB93B1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80AA16F-5C03-53FF-5881-5B239D2FAA28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114472-E342-BF13-8166-0B9A8F1BC0B9}"/>
              </a:ext>
            </a:extLst>
          </p:cNvPr>
          <p:cNvSpPr txBox="1"/>
          <p:nvPr/>
        </p:nvSpPr>
        <p:spPr>
          <a:xfrm>
            <a:off x="1972568" y="358981"/>
            <a:ext cx="519886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D10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Les combinaisons récurrentes (1)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5137A-139A-0195-200E-E78605F5674D}"/>
              </a:ext>
            </a:extLst>
          </p:cNvPr>
          <p:cNvSpPr txBox="1"/>
          <p:nvPr/>
        </p:nvSpPr>
        <p:spPr>
          <a:xfrm>
            <a:off x="930385" y="1789149"/>
            <a:ext cx="192277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ais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ais</a:t>
            </a:r>
            <a:r>
              <a:rPr lang="fr-FR" sz="2800" dirty="0">
                <a:latin typeface="Print Bold" panose="02000000000000000000" pitchFamily="2" charset="0"/>
              </a:rPr>
              <a:t>in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pl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ais</a:t>
            </a:r>
            <a:r>
              <a:rPr lang="fr-FR" sz="2800" dirty="0">
                <a:latin typeface="Print Bold" panose="02000000000000000000" pitchFamily="2" charset="0"/>
              </a:rPr>
              <a:t>ir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franç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ais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angl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ais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fr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ais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BDC5BA-EFE6-EFB6-F21B-3197B3712CFA}"/>
              </a:ext>
            </a:extLst>
          </p:cNvPr>
          <p:cNvSpPr txBox="1"/>
          <p:nvPr/>
        </p:nvSpPr>
        <p:spPr>
          <a:xfrm>
            <a:off x="3682729" y="2252310"/>
            <a:ext cx="196509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pol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ice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cicatr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ice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ép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ice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dentifr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ice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factr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ice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ind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ice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exerc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ice</a:t>
            </a:r>
          </a:p>
          <a:p>
            <a:pPr marL="514350" indent="-514350">
              <a:buFont typeface="+mj-lt"/>
              <a:buAutoNum type="arabicParenR" startAt="9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07D0B45-E040-A6AA-76BC-498DDE04D9FB}"/>
              </a:ext>
            </a:extLst>
          </p:cNvPr>
          <p:cNvSpPr txBox="1"/>
          <p:nvPr/>
        </p:nvSpPr>
        <p:spPr>
          <a:xfrm>
            <a:off x="930385" y="4926206"/>
            <a:ext cx="14311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tr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eize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s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eize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4C5352-7DB8-6FFC-E785-8B7933267760}"/>
              </a:ext>
            </a:extLst>
          </p:cNvPr>
          <p:cNvSpPr txBox="1"/>
          <p:nvPr/>
        </p:nvSpPr>
        <p:spPr>
          <a:xfrm>
            <a:off x="6477393" y="2248550"/>
            <a:ext cx="164500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m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ince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pr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ince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gr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ince</a:t>
            </a:r>
            <a:r>
              <a:rPr lang="fr-FR" sz="2800" dirty="0">
                <a:latin typeface="Print Bold" panose="02000000000000000000" pitchFamily="2" charset="0"/>
              </a:rPr>
              <a:t>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ince</a:t>
            </a:r>
            <a:r>
              <a:rPr lang="fr-FR" sz="2800" dirty="0">
                <a:latin typeface="Print Bold" panose="02000000000000000000" pitchFamily="2" charset="0"/>
              </a:rPr>
              <a:t>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co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ince</a:t>
            </a:r>
            <a:r>
              <a:rPr lang="fr-FR" sz="2800" dirty="0">
                <a:latin typeface="Print Bold" panose="02000000000000000000" pitchFamily="2" charset="0"/>
              </a:rPr>
              <a:t>r</a:t>
            </a:r>
          </a:p>
          <a:p>
            <a:pPr marL="514350" indent="-514350">
              <a:buFont typeface="+mj-lt"/>
              <a:buAutoNum type="arabicParenR" startAt="16"/>
            </a:pPr>
            <a:endParaRPr lang="fr-FR" sz="2800" dirty="0">
              <a:latin typeface="Print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524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4813C-D75E-DA42-A6B7-24857512C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3BDFA16-3024-9B47-A442-670A2C6F3D5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6" name="Picture 2" descr="Fond dynamique granuleux coloré dégradé">
              <a:extLst>
                <a:ext uri="{FF2B5EF4-FFF2-40B4-BE49-F238E27FC236}">
                  <a16:creationId xmlns:a16="http://schemas.microsoft.com/office/drawing/2014/main" id="{A8560070-D270-CAB3-8A56-071A9EFA14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B31C8FC-2E24-561B-E8C6-90DAC49FFB35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000816D-599C-F182-656F-D32D83A76E66}"/>
              </a:ext>
            </a:extLst>
          </p:cNvPr>
          <p:cNvSpPr txBox="1"/>
          <p:nvPr/>
        </p:nvSpPr>
        <p:spPr>
          <a:xfrm>
            <a:off x="2149371" y="398573"/>
            <a:ext cx="498726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D11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Les combinaisons récurrentes (2)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329F56-4075-EA22-5AD0-1DADD03BECA0}"/>
              </a:ext>
            </a:extLst>
          </p:cNvPr>
          <p:cNvSpPr txBox="1"/>
          <p:nvPr/>
        </p:nvSpPr>
        <p:spPr>
          <a:xfrm>
            <a:off x="819815" y="1821446"/>
            <a:ext cx="2237920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can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ret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ren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léop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boulev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milli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plac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bill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cloch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montagn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ard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411F14-E138-3971-4DD2-E5BD54C6D4D0}"/>
              </a:ext>
            </a:extLst>
          </p:cNvPr>
          <p:cNvSpPr txBox="1"/>
          <p:nvPr/>
        </p:nvSpPr>
        <p:spPr>
          <a:xfrm>
            <a:off x="3775241" y="3687056"/>
            <a:ext cx="226696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4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ouss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4"/>
            </a:pPr>
            <a:r>
              <a:rPr lang="fr-FR" sz="2800" dirty="0">
                <a:latin typeface="Print Bold" panose="02000000000000000000" pitchFamily="2" charset="0"/>
              </a:rPr>
              <a:t>éclab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ouss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4"/>
            </a:pPr>
            <a:r>
              <a:rPr lang="fr-FR" sz="2800" dirty="0">
                <a:latin typeface="Print Bold" panose="02000000000000000000" pitchFamily="2" charset="0"/>
              </a:rPr>
              <a:t>gl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ouss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4"/>
            </a:pPr>
            <a:r>
              <a:rPr lang="fr-FR" sz="2800" dirty="0">
                <a:latin typeface="Print Bold" panose="02000000000000000000" pitchFamily="2" charset="0"/>
              </a:rPr>
              <a:t>tr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ouss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4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690F92-1FC2-2CD9-B4B6-F3770C7205B0}"/>
              </a:ext>
            </a:extLst>
          </p:cNvPr>
          <p:cNvSpPr txBox="1"/>
          <p:nvPr/>
        </p:nvSpPr>
        <p:spPr>
          <a:xfrm>
            <a:off x="3775241" y="1854884"/>
            <a:ext cx="159351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g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are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m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are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guit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2F8856-2DEF-2D3E-0912-7F58A4BAB481}"/>
              </a:ext>
            </a:extLst>
          </p:cNvPr>
          <p:cNvSpPr txBox="1"/>
          <p:nvPr/>
        </p:nvSpPr>
        <p:spPr>
          <a:xfrm>
            <a:off x="6576087" y="2779115"/>
            <a:ext cx="154401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8"/>
            </a:pPr>
            <a:r>
              <a:rPr lang="fr-FR" sz="2800" dirty="0">
                <a:latin typeface="Print Bold" panose="02000000000000000000" pitchFamily="2" charset="0"/>
              </a:rPr>
              <a:t>gl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iss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8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iss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8"/>
            </a:pPr>
            <a:r>
              <a:rPr lang="fr-FR" sz="2800" dirty="0">
                <a:latin typeface="Print Bold" panose="02000000000000000000" pitchFamily="2" charset="0"/>
              </a:rPr>
              <a:t>pl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iss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8"/>
            </a:pPr>
            <a:endParaRPr lang="fr-FR" sz="2800" dirty="0">
              <a:latin typeface="Print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73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DCCD-EB3B-AF59-CF73-E881FDBF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772D8D0-FB4F-1870-ED47-6EB9DC562E2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9" name="Picture 2" descr="Fond dynamique granuleux coloré dégradé">
              <a:extLst>
                <a:ext uri="{FF2B5EF4-FFF2-40B4-BE49-F238E27FC236}">
                  <a16:creationId xmlns:a16="http://schemas.microsoft.com/office/drawing/2014/main" id="{72FB764B-B1E1-EFD7-AE55-5C03DFC5DC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545A35-8469-D6BF-474F-C40269068DB8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4E205AC-E886-5754-2874-F445E5E56729}"/>
              </a:ext>
            </a:extLst>
          </p:cNvPr>
          <p:cNvSpPr txBox="1"/>
          <p:nvPr/>
        </p:nvSpPr>
        <p:spPr>
          <a:xfrm>
            <a:off x="1908910" y="448923"/>
            <a:ext cx="517962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D12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/an/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494D17-2DD7-FD24-7FD0-85CB132942D3}"/>
              </a:ext>
            </a:extLst>
          </p:cNvPr>
          <p:cNvSpPr txBox="1"/>
          <p:nvPr/>
        </p:nvSpPr>
        <p:spPr>
          <a:xfrm>
            <a:off x="791667" y="1659285"/>
            <a:ext cx="182896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tourer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fant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dre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dredi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serp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par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dre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dre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26BF072-D530-55D6-C556-EC4F11FE1461}"/>
              </a:ext>
            </a:extLst>
          </p:cNvPr>
          <p:cNvSpPr txBox="1"/>
          <p:nvPr/>
        </p:nvSpPr>
        <p:spPr>
          <a:xfrm>
            <a:off x="6479509" y="1557107"/>
            <a:ext cx="2014462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tilope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talon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éléph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restaur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s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g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tôme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m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che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tine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g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or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ge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mél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ge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5CA96E-CBB2-9511-E6E2-6A32B6F2975A}"/>
              </a:ext>
            </a:extLst>
          </p:cNvPr>
          <p:cNvSpPr txBox="1"/>
          <p:nvPr/>
        </p:nvSpPr>
        <p:spPr>
          <a:xfrm>
            <a:off x="3621467" y="2212409"/>
            <a:ext cx="212615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ch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teur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d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en</a:t>
            </a:r>
            <a:r>
              <a:rPr lang="fr-FR" sz="2800" dirty="0">
                <a:latin typeface="Print Bold" panose="02000000000000000000" pitchFamily="2" charset="0"/>
              </a:rPr>
              <a:t>d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an</a:t>
            </a:r>
            <a:r>
              <a:rPr lang="fr-FR" sz="2800" dirty="0">
                <a:latin typeface="Print Bold" panose="02000000000000000000" pitchFamily="2" charset="0"/>
              </a:rPr>
              <a:t>ge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6712F08-1977-E05A-7E0B-C3270EC11A9D}"/>
              </a:ext>
            </a:extLst>
          </p:cNvPr>
          <p:cNvSpPr txBox="1"/>
          <p:nvPr/>
        </p:nvSpPr>
        <p:spPr>
          <a:xfrm>
            <a:off x="3621467" y="4653004"/>
            <a:ext cx="22493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em</a:t>
            </a:r>
            <a:r>
              <a:rPr lang="fr-FR" sz="2800" dirty="0">
                <a:latin typeface="Print Bold" panose="02000000000000000000" pitchFamily="2" charset="0"/>
              </a:rPr>
              <a:t>brasser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am</a:t>
            </a:r>
            <a:r>
              <a:rPr lang="fr-FR" sz="2800" dirty="0">
                <a:latin typeface="Print Bold" panose="02000000000000000000" pitchFamily="2" charset="0"/>
              </a:rPr>
              <a:t>poule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ch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am</a:t>
            </a:r>
            <a:r>
              <a:rPr lang="fr-FR" sz="2800" dirty="0">
                <a:latin typeface="Print Bold" panose="02000000000000000000" pitchFamily="2" charset="0"/>
              </a:rPr>
              <a:t>pignon</a:t>
            </a:r>
          </a:p>
        </p:txBody>
      </p:sp>
    </p:spTree>
    <p:extLst>
      <p:ext uri="{BB962C8B-B14F-4D97-AF65-F5344CB8AC3E}">
        <p14:creationId xmlns:p14="http://schemas.microsoft.com/office/powerpoint/2010/main" val="4023267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D368D-9729-F52D-4212-1FD075276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89196F4-03A6-56F4-87C2-36C669DC4A8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6" name="Picture 2" descr="Fond dynamique granuleux coloré dégradé">
              <a:extLst>
                <a:ext uri="{FF2B5EF4-FFF2-40B4-BE49-F238E27FC236}">
                  <a16:creationId xmlns:a16="http://schemas.microsoft.com/office/drawing/2014/main" id="{CEF8D7F8-F2E5-7664-BD3B-C328B67575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D99F80E-6AA5-BAFD-9930-61DBCBE4D31C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5B96D6-717A-B6F5-C6D2-08523A05D915}"/>
              </a:ext>
            </a:extLst>
          </p:cNvPr>
          <p:cNvSpPr txBox="1"/>
          <p:nvPr/>
        </p:nvSpPr>
        <p:spPr>
          <a:xfrm>
            <a:off x="1985392" y="422736"/>
            <a:ext cx="517321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D13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/o/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1EC792-E03A-9B8F-CA23-80442D996BEA}"/>
              </a:ext>
            </a:extLst>
          </p:cNvPr>
          <p:cNvSpPr txBox="1"/>
          <p:nvPr/>
        </p:nvSpPr>
        <p:spPr>
          <a:xfrm>
            <a:off x="807797" y="1172285"/>
            <a:ext cx="231512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céan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tarie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dile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coli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ph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graphe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mme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tte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haric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escarg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grel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idi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cach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DB8B74-612B-CF0C-4D76-D6DECD137730}"/>
              </a:ext>
            </a:extLst>
          </p:cNvPr>
          <p:cNvSpPr txBox="1"/>
          <p:nvPr/>
        </p:nvSpPr>
        <p:spPr>
          <a:xfrm>
            <a:off x="3783895" y="1821015"/>
            <a:ext cx="2150460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ssi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tour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tant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près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paravant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ssitôt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jourd’hui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trefois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j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ne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au</a:t>
            </a:r>
            <a:r>
              <a:rPr lang="fr-FR" sz="2800" dirty="0">
                <a:latin typeface="Print Bold" panose="02000000000000000000" pitchFamily="2" charset="0"/>
              </a:rPr>
              <a:t>vre</a:t>
            </a:r>
          </a:p>
          <a:p>
            <a:pPr marL="514350" indent="-514350">
              <a:buFont typeface="+mj-lt"/>
              <a:buAutoNum type="arabicParenR" startAt="13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4E17B2-2EDB-03B6-0D65-C3B73AE5D107}"/>
              </a:ext>
            </a:extLst>
          </p:cNvPr>
          <p:cNvSpPr txBox="1"/>
          <p:nvPr/>
        </p:nvSpPr>
        <p:spPr>
          <a:xfrm>
            <a:off x="6264934" y="1852904"/>
            <a:ext cx="18742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cham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eau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ois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eau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vaiss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eau</a:t>
            </a:r>
          </a:p>
        </p:txBody>
      </p:sp>
    </p:spTree>
    <p:extLst>
      <p:ext uri="{BB962C8B-B14F-4D97-AF65-F5344CB8AC3E}">
        <p14:creationId xmlns:p14="http://schemas.microsoft.com/office/powerpoint/2010/main" val="968831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82FA4-4F72-BE1F-1585-0E764209A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356B6EB8-BFA3-25D0-AC7C-73798D9C761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6029B23E-22ED-47F2-34EF-D46661ADC5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6D1061F-F03A-1F16-8047-936002E150AF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41AC301-F30F-15A7-B8CB-40F6DA818A65}"/>
              </a:ext>
            </a:extLst>
          </p:cNvPr>
          <p:cNvSpPr txBox="1"/>
          <p:nvPr/>
        </p:nvSpPr>
        <p:spPr>
          <a:xfrm>
            <a:off x="1970163" y="367055"/>
            <a:ext cx="520366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D14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Les consonnes doubles (1)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2C754D-4A49-5457-B918-2C2329598DD8}"/>
              </a:ext>
            </a:extLst>
          </p:cNvPr>
          <p:cNvSpPr txBox="1"/>
          <p:nvPr/>
        </p:nvSpPr>
        <p:spPr>
          <a:xfrm>
            <a:off x="905499" y="1704167"/>
            <a:ext cx="181318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off</a:t>
            </a:r>
            <a:r>
              <a:rPr lang="fr-FR" sz="2800" dirty="0">
                <a:latin typeface="Print Bold" panose="02000000000000000000" pitchFamily="2" charset="0"/>
              </a:rPr>
              <a:t>rir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off</a:t>
            </a:r>
            <a:r>
              <a:rPr lang="fr-FR" sz="2800" dirty="0">
                <a:latin typeface="Print Bold" panose="02000000000000000000" pitchFamily="2" charset="0"/>
              </a:rPr>
              <a:t>icier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aff</a:t>
            </a:r>
            <a:r>
              <a:rPr lang="fr-FR" sz="2800" dirty="0">
                <a:latin typeface="Print Bold" panose="02000000000000000000" pitchFamily="2" charset="0"/>
              </a:rPr>
              <a:t>iche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aff</a:t>
            </a:r>
            <a:r>
              <a:rPr lang="fr-FR" sz="2800" dirty="0">
                <a:latin typeface="Print Bold" panose="02000000000000000000" pitchFamily="2" charset="0"/>
              </a:rPr>
              <a:t>oler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eff</a:t>
            </a:r>
            <a:r>
              <a:rPr lang="fr-FR" sz="2800" dirty="0">
                <a:latin typeface="Print Bold" panose="02000000000000000000" pitchFamily="2" charset="0"/>
              </a:rPr>
              <a:t>icace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eff</a:t>
            </a:r>
            <a:r>
              <a:rPr lang="fr-FR" sz="2800" dirty="0">
                <a:latin typeface="Print Bold" panose="02000000000000000000" pitchFamily="2" charset="0"/>
              </a:rPr>
              <a:t>ort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2D4183-BB7E-4668-25DF-A6D230596706}"/>
              </a:ext>
            </a:extLst>
          </p:cNvPr>
          <p:cNvSpPr txBox="1"/>
          <p:nvPr/>
        </p:nvSpPr>
        <p:spPr>
          <a:xfrm>
            <a:off x="6228959" y="1765347"/>
            <a:ext cx="2209259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omm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omm</a:t>
            </a:r>
            <a:r>
              <a:rPr lang="fr-FR" sz="2800" dirty="0">
                <a:latin typeface="Print Bold" panose="02000000000000000000" pitchFamily="2" charset="0"/>
              </a:rPr>
              <a:t>ent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omm</a:t>
            </a:r>
            <a:r>
              <a:rPr lang="fr-FR" sz="2800" dirty="0">
                <a:latin typeface="Print Bold" panose="02000000000000000000" pitchFamily="2" charset="0"/>
              </a:rPr>
              <a:t>encer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omm</a:t>
            </a:r>
            <a:r>
              <a:rPr lang="fr-FR" sz="2800" dirty="0">
                <a:latin typeface="Print Bold" panose="02000000000000000000" pitchFamily="2" charset="0"/>
              </a:rPr>
              <a:t>ode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omm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s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omm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li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onn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onn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car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ott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gr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ott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5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AF1186-BAD2-D8AB-5616-DCDECD85A164}"/>
              </a:ext>
            </a:extLst>
          </p:cNvPr>
          <p:cNvSpPr txBox="1"/>
          <p:nvPr/>
        </p:nvSpPr>
        <p:spPr>
          <a:xfrm>
            <a:off x="836155" y="4642570"/>
            <a:ext cx="177292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ouff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j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ouff</a:t>
            </a:r>
            <a:r>
              <a:rPr lang="fr-FR" sz="2800" dirty="0">
                <a:latin typeface="Print Bold" panose="02000000000000000000" pitchFamily="2" charset="0"/>
              </a:rPr>
              <a:t>lu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ét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ouff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1B74B5-CD5D-86C7-CC05-27A9095A0E98}"/>
              </a:ext>
            </a:extLst>
          </p:cNvPr>
          <p:cNvSpPr txBox="1"/>
          <p:nvPr/>
        </p:nvSpPr>
        <p:spPr>
          <a:xfrm>
            <a:off x="3656995" y="1990360"/>
            <a:ext cx="15216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latin typeface="Print Bold" panose="02000000000000000000" pitchFamily="2" charset="0"/>
              </a:rPr>
              <a:t>tr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uff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latin typeface="Print Bold" panose="02000000000000000000" pitchFamily="2" charset="0"/>
              </a:rPr>
              <a:t>b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uff</a:t>
            </a:r>
            <a:r>
              <a:rPr lang="fr-FR" sz="2800" dirty="0">
                <a:latin typeface="Print Bold" panose="02000000000000000000" pitchFamily="2" charset="0"/>
              </a:rPr>
              <a:t>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C3FE7C-E052-5614-FA91-D6D0187CBF73}"/>
              </a:ext>
            </a:extLst>
          </p:cNvPr>
          <p:cNvSpPr txBox="1"/>
          <p:nvPr/>
        </p:nvSpPr>
        <p:spPr>
          <a:xfrm>
            <a:off x="3656995" y="3488895"/>
            <a:ext cx="170232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s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iff</a:t>
            </a:r>
            <a:r>
              <a:rPr lang="fr-FR" sz="2800" dirty="0">
                <a:latin typeface="Print Bold" panose="02000000000000000000" pitchFamily="2" charset="0"/>
              </a:rPr>
              <a:t>ler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chi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ff</a:t>
            </a:r>
            <a:r>
              <a:rPr lang="fr-FR" sz="2800" dirty="0">
                <a:latin typeface="Print Bold" panose="02000000000000000000" pitchFamily="2" charset="0"/>
              </a:rPr>
              <a:t>re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di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ff</a:t>
            </a:r>
            <a:r>
              <a:rPr lang="fr-FR" sz="2800" dirty="0">
                <a:latin typeface="Print Bold" panose="02000000000000000000" pitchFamily="2" charset="0"/>
              </a:rPr>
              <a:t>icile</a:t>
            </a:r>
          </a:p>
        </p:txBody>
      </p:sp>
    </p:spTree>
    <p:extLst>
      <p:ext uri="{BB962C8B-B14F-4D97-AF65-F5344CB8AC3E}">
        <p14:creationId xmlns:p14="http://schemas.microsoft.com/office/powerpoint/2010/main" val="1191245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78D9D-818F-1199-1D4E-F20A485C4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9A2DF88-6EAE-0395-56EF-D3AAA957204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F06353F7-B200-3245-13CB-9E2C4CC5C8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2C3FBF0-51A3-ED61-E5DC-000C145A9CE4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9FA77F7-0B9F-E0A2-5D71-5434E67231DF}"/>
              </a:ext>
            </a:extLst>
          </p:cNvPr>
          <p:cNvSpPr txBox="1"/>
          <p:nvPr/>
        </p:nvSpPr>
        <p:spPr>
          <a:xfrm>
            <a:off x="1993407" y="397569"/>
            <a:ext cx="515718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D15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L’usage du « h »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104980-9C78-0852-0673-1F37D3B00CD7}"/>
              </a:ext>
            </a:extLst>
          </p:cNvPr>
          <p:cNvSpPr txBox="1"/>
          <p:nvPr/>
        </p:nvSpPr>
        <p:spPr>
          <a:xfrm>
            <a:off x="870547" y="1536342"/>
            <a:ext cx="177484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érisson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iver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ache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erbe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ôpital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istoire</a:t>
            </a:r>
          </a:p>
          <a:p>
            <a:pPr marL="514350" indent="-514350">
              <a:buFont typeface="+mj-lt"/>
              <a:buAutoNum type="arabicParenR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D79E86-45B3-86ED-C0E0-01E60D968486}"/>
              </a:ext>
            </a:extLst>
          </p:cNvPr>
          <p:cNvSpPr txBox="1"/>
          <p:nvPr/>
        </p:nvSpPr>
        <p:spPr>
          <a:xfrm>
            <a:off x="6559092" y="1713125"/>
            <a:ext cx="181838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cha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uter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vé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icule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ca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ier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de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ors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Sa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h</a:t>
            </a:r>
            <a:r>
              <a:rPr lang="fr-FR" sz="2800" dirty="0">
                <a:latin typeface="Print Bold" panose="02000000000000000000" pitchFamily="2" charset="0"/>
              </a:rPr>
              <a:t>ara</a:t>
            </a:r>
          </a:p>
          <a:p>
            <a:pPr marL="514350" indent="-514350">
              <a:buFont typeface="+mj-lt"/>
              <a:buAutoNum type="arabicParenR" startAt="16"/>
            </a:pPr>
            <a:endParaRPr lang="fr-FR" sz="2800" dirty="0">
              <a:latin typeface="Print Bold" panose="020000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B792784-6DEC-887E-C256-4829BDAB7448}"/>
              </a:ext>
            </a:extLst>
          </p:cNvPr>
          <p:cNvSpPr txBox="1"/>
          <p:nvPr/>
        </p:nvSpPr>
        <p:spPr>
          <a:xfrm>
            <a:off x="870547" y="4567565"/>
            <a:ext cx="206017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ph</a:t>
            </a:r>
            <a:r>
              <a:rPr lang="fr-FR" sz="2800" dirty="0">
                <a:latin typeface="Print Bold" panose="02000000000000000000" pitchFamily="2" charset="0"/>
              </a:rPr>
              <a:t>rase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ph</a:t>
            </a:r>
            <a:r>
              <a:rPr lang="fr-FR" sz="2800" dirty="0">
                <a:latin typeface="Print Bold" panose="02000000000000000000" pitchFamily="2" charset="0"/>
              </a:rPr>
              <a:t>are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ph</a:t>
            </a:r>
            <a:r>
              <a:rPr lang="fr-FR" sz="2800" dirty="0">
                <a:latin typeface="Print Bold" panose="02000000000000000000" pitchFamily="2" charset="0"/>
              </a:rPr>
              <a:t>armacie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791222-D988-77EC-8DBB-260664629165}"/>
              </a:ext>
            </a:extLst>
          </p:cNvPr>
          <p:cNvSpPr txBox="1"/>
          <p:nvPr/>
        </p:nvSpPr>
        <p:spPr>
          <a:xfrm>
            <a:off x="3778157" y="1737405"/>
            <a:ext cx="20755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th</a:t>
            </a:r>
            <a:r>
              <a:rPr lang="fr-FR" sz="2800" dirty="0">
                <a:latin typeface="Print Bold" panose="02000000000000000000" pitchFamily="2" charset="0"/>
              </a:rPr>
              <a:t>éâtre</a:t>
            </a:r>
          </a:p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latin typeface="Print Bold" panose="02000000000000000000" pitchFamily="2" charset="0"/>
              </a:rPr>
              <a:t>sympa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th</a:t>
            </a:r>
            <a:r>
              <a:rPr lang="fr-FR" sz="2800" dirty="0">
                <a:latin typeface="Print Bold" panose="02000000000000000000" pitchFamily="2" charset="0"/>
              </a:rPr>
              <a:t>ie</a:t>
            </a:r>
          </a:p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latin typeface="Print Bold" panose="02000000000000000000" pitchFamily="2" charset="0"/>
              </a:rPr>
              <a:t>ca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th</a:t>
            </a:r>
            <a:r>
              <a:rPr lang="fr-FR" sz="2800" dirty="0">
                <a:latin typeface="Print Bold" panose="02000000000000000000" pitchFamily="2" charset="0"/>
              </a:rPr>
              <a:t>édrale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DC2159-7443-B094-307F-2B2A8211C8B6}"/>
              </a:ext>
            </a:extLst>
          </p:cNvPr>
          <p:cNvSpPr txBox="1"/>
          <p:nvPr/>
        </p:nvSpPr>
        <p:spPr>
          <a:xfrm>
            <a:off x="3793882" y="4072399"/>
            <a:ext cx="21893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é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ch</a:t>
            </a:r>
            <a:r>
              <a:rPr lang="fr-FR" sz="2800" dirty="0">
                <a:latin typeface="Print Bold" panose="02000000000000000000" pitchFamily="2" charset="0"/>
              </a:rPr>
              <a:t>o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ch</a:t>
            </a:r>
            <a:r>
              <a:rPr lang="fr-FR" sz="2800" dirty="0">
                <a:latin typeface="Print Bold" panose="02000000000000000000" pitchFamily="2" charset="0"/>
              </a:rPr>
              <a:t>orale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ar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ch</a:t>
            </a:r>
            <a:r>
              <a:rPr lang="fr-FR" sz="2800" dirty="0">
                <a:latin typeface="Print Bold" panose="02000000000000000000" pitchFamily="2" charset="0"/>
              </a:rPr>
              <a:t>éologie</a:t>
            </a:r>
          </a:p>
        </p:txBody>
      </p:sp>
    </p:spTree>
    <p:extLst>
      <p:ext uri="{BB962C8B-B14F-4D97-AF65-F5344CB8AC3E}">
        <p14:creationId xmlns:p14="http://schemas.microsoft.com/office/powerpoint/2010/main" val="3349074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E1203-BDB5-3B44-F98D-3E077FFA9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959414-A37E-13BA-D94D-F230A11FDE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7E4CB4B7-EABA-CD9D-3C23-22C6477C91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5E04FE5-3457-B444-4DC2-4B29A1967A04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46624BC-89F1-4F43-E9F3-0BF77E5980D3}"/>
              </a:ext>
            </a:extLst>
          </p:cNvPr>
          <p:cNvSpPr txBox="1"/>
          <p:nvPr/>
        </p:nvSpPr>
        <p:spPr>
          <a:xfrm>
            <a:off x="1986193" y="369104"/>
            <a:ext cx="517160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D16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Les accents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4ACFEE-0E63-6BFE-AFA7-BBA99A38325B}"/>
              </a:ext>
            </a:extLst>
          </p:cNvPr>
          <p:cNvSpPr txBox="1"/>
          <p:nvPr/>
        </p:nvSpPr>
        <p:spPr>
          <a:xfrm>
            <a:off x="886417" y="1799272"/>
            <a:ext cx="166584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poup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qualit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é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paule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chelle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9EF033-DBCD-06EF-17E0-425E3EFB795B}"/>
              </a:ext>
            </a:extLst>
          </p:cNvPr>
          <p:cNvSpPr txBox="1"/>
          <p:nvPr/>
        </p:nvSpPr>
        <p:spPr>
          <a:xfrm>
            <a:off x="6337577" y="1634223"/>
            <a:ext cx="164044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ê</a:t>
            </a:r>
            <a:r>
              <a:rPr lang="fr-FR" sz="2800" dirty="0">
                <a:latin typeface="Print Bold" panose="02000000000000000000" pitchFamily="2" charset="0"/>
              </a:rPr>
              <a:t>te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for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ê</a:t>
            </a:r>
            <a:r>
              <a:rPr lang="fr-FR" sz="2800" dirty="0">
                <a:latin typeface="Print Bold" panose="02000000000000000000" pitchFamily="2" charset="0"/>
              </a:rPr>
              <a:t>t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fen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ê</a:t>
            </a:r>
            <a:r>
              <a:rPr lang="fr-FR" sz="2800" dirty="0">
                <a:latin typeface="Print Bold" panose="02000000000000000000" pitchFamily="2" charset="0"/>
              </a:rPr>
              <a:t>tre</a:t>
            </a:r>
          </a:p>
          <a:p>
            <a:pPr marL="514350" indent="-514350">
              <a:buFont typeface="+mj-lt"/>
              <a:buAutoNum type="arabicParenR" startAt="15"/>
            </a:pP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ê</a:t>
            </a:r>
            <a:r>
              <a:rPr lang="fr-FR" sz="2800" dirty="0">
                <a:latin typeface="Print Bold" panose="02000000000000000000" pitchFamily="2" charset="0"/>
              </a:rPr>
              <a:t>te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34141C8-4AB9-0D0D-654C-2E1A61C5F7C6}"/>
              </a:ext>
            </a:extLst>
          </p:cNvPr>
          <p:cNvSpPr txBox="1"/>
          <p:nvPr/>
        </p:nvSpPr>
        <p:spPr>
          <a:xfrm>
            <a:off x="3816441" y="2270260"/>
            <a:ext cx="172387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rivi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re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sorci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re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plan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te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fr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re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proc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exc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8"/>
            </a:pPr>
            <a:r>
              <a:rPr lang="fr-FR" sz="2800" dirty="0">
                <a:latin typeface="Print Bold" panose="02000000000000000000" pitchFamily="2" charset="0"/>
              </a:rPr>
              <a:t>succ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2399AB-68B7-706A-B12D-CC14F8D871D0}"/>
              </a:ext>
            </a:extLst>
          </p:cNvPr>
          <p:cNvSpPr txBox="1"/>
          <p:nvPr/>
        </p:nvSpPr>
        <p:spPr>
          <a:xfrm>
            <a:off x="6337577" y="4032409"/>
            <a:ext cx="178446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cou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ett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err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r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enn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poub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ell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DC75596-B197-CE61-9D9C-C6E9B3B242F4}"/>
              </a:ext>
            </a:extLst>
          </p:cNvPr>
          <p:cNvSpPr txBox="1"/>
          <p:nvPr/>
        </p:nvSpPr>
        <p:spPr>
          <a:xfrm>
            <a:off x="886417" y="4829177"/>
            <a:ext cx="16523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latin typeface="Print Bold" panose="02000000000000000000" pitchFamily="2" charset="0"/>
              </a:rPr>
              <a:t>c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l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bre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é</a:t>
            </a:r>
            <a:r>
              <a:rPr lang="fr-FR" sz="2800" dirty="0">
                <a:latin typeface="Print Bold" panose="02000000000000000000" pitchFamily="2" charset="0"/>
              </a:rPr>
              <a:t>l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è</a:t>
            </a:r>
            <a:r>
              <a:rPr lang="fr-FR" sz="2800" dirty="0">
                <a:latin typeface="Print Bold" panose="02000000000000000000" pitchFamily="2" charset="0"/>
              </a:rPr>
              <a:t>ve</a:t>
            </a:r>
          </a:p>
        </p:txBody>
      </p:sp>
    </p:spTree>
    <p:extLst>
      <p:ext uri="{BB962C8B-B14F-4D97-AF65-F5344CB8AC3E}">
        <p14:creationId xmlns:p14="http://schemas.microsoft.com/office/powerpoint/2010/main" val="3955235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A923A-5D27-8264-86A3-3F6791A07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AE5AAD7-0877-2752-A202-7AE31E4FCF3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9" name="Picture 2" descr="Fond dynamique granuleux coloré dégradé">
              <a:extLst>
                <a:ext uri="{FF2B5EF4-FFF2-40B4-BE49-F238E27FC236}">
                  <a16:creationId xmlns:a16="http://schemas.microsoft.com/office/drawing/2014/main" id="{9C6472A8-4F73-F340-3FE2-795FC5E474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4CF2D8D-C253-FBB8-B238-D17456D3868F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90FA59A-1591-88E3-E144-C4BC143384CD}"/>
              </a:ext>
            </a:extLst>
          </p:cNvPr>
          <p:cNvSpPr txBox="1"/>
          <p:nvPr/>
        </p:nvSpPr>
        <p:spPr>
          <a:xfrm>
            <a:off x="1987796" y="454077"/>
            <a:ext cx="516840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D17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/è/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55486F-0301-887E-FB97-D89535C91B3A}"/>
              </a:ext>
            </a:extLst>
          </p:cNvPr>
          <p:cNvSpPr txBox="1"/>
          <p:nvPr/>
        </p:nvSpPr>
        <p:spPr>
          <a:xfrm>
            <a:off x="885232" y="1463341"/>
            <a:ext cx="1967655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</a:t>
            </a:r>
            <a:r>
              <a:rPr lang="fr-FR" sz="2800" dirty="0">
                <a:latin typeface="Print Bold" panose="02000000000000000000" pitchFamily="2" charset="0"/>
              </a:rPr>
              <a:t>calier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</a:t>
            </a:r>
            <a:r>
              <a:rPr lang="fr-FR" sz="2800" dirty="0">
                <a:latin typeface="Print Bold" panose="02000000000000000000" pitchFamily="2" charset="0"/>
              </a:rPr>
              <a:t>tomac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</a:t>
            </a:r>
            <a:r>
              <a:rPr lang="fr-FR" sz="2800" dirty="0">
                <a:latin typeface="Print Bold" panose="02000000000000000000" pitchFamily="2" charset="0"/>
              </a:rPr>
              <a:t>prit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</a:t>
            </a:r>
            <a:r>
              <a:rPr lang="fr-FR" sz="2800" dirty="0">
                <a:latin typeface="Print Bold" panose="02000000000000000000" pitchFamily="2" charset="0"/>
              </a:rPr>
              <a:t>sorer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</a:t>
            </a:r>
            <a:r>
              <a:rPr lang="fr-FR" sz="2800" dirty="0">
                <a:latin typeface="Print Bold" panose="02000000000000000000" pitchFamily="2" charset="0"/>
              </a:rPr>
              <a:t>suyer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er</a:t>
            </a:r>
            <a:r>
              <a:rPr lang="fr-FR" sz="2800" dirty="0">
                <a:latin typeface="Print Bold" panose="02000000000000000000" pitchFamily="2" charset="0"/>
              </a:rPr>
              <a:t>credi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s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er</a:t>
            </a:r>
            <a:r>
              <a:rPr lang="fr-FR" sz="2800" dirty="0">
                <a:latin typeface="Print Bold" panose="02000000000000000000" pitchFamily="2" charset="0"/>
              </a:rPr>
              <a:t>pent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sp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ec</a:t>
            </a:r>
            <a:r>
              <a:rPr lang="fr-FR" sz="2800" dirty="0">
                <a:latin typeface="Print Bold" panose="02000000000000000000" pitchFamily="2" charset="0"/>
              </a:rPr>
              <a:t>tacle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ec</a:t>
            </a:r>
            <a:r>
              <a:rPr lang="fr-FR" sz="2800" dirty="0">
                <a:latin typeface="Print Bold" panose="02000000000000000000" pitchFamily="2" charset="0"/>
              </a:rPr>
              <a:t>tangle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ci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el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caram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el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32011B5-EADB-78E5-9797-77528317CFAF}"/>
              </a:ext>
            </a:extLst>
          </p:cNvPr>
          <p:cNvSpPr txBox="1"/>
          <p:nvPr/>
        </p:nvSpPr>
        <p:spPr>
          <a:xfrm>
            <a:off x="3950730" y="1991685"/>
            <a:ext cx="178446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ai</a:t>
            </a:r>
            <a:r>
              <a:rPr lang="fr-FR" sz="2800" dirty="0">
                <a:latin typeface="Print Bold" panose="02000000000000000000" pitchFamily="2" charset="0"/>
              </a:rPr>
              <a:t>r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ai</a:t>
            </a:r>
            <a:r>
              <a:rPr lang="fr-FR" sz="2800" dirty="0">
                <a:latin typeface="Print Bold" panose="02000000000000000000" pitchFamily="2" charset="0"/>
              </a:rPr>
              <a:t>gle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ai</a:t>
            </a:r>
            <a:r>
              <a:rPr lang="fr-FR" sz="2800" dirty="0">
                <a:latin typeface="Print Bold" panose="02000000000000000000" pitchFamily="2" charset="0"/>
              </a:rPr>
              <a:t>guille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monn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ai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cr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ai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pl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ai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franç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ai</a:t>
            </a:r>
            <a:r>
              <a:rPr lang="fr-FR" sz="2800" dirty="0">
                <a:latin typeface="Print Bold" panose="02000000000000000000" pitchFamily="2" charset="0"/>
              </a:rPr>
              <a:t>s</a:t>
            </a:r>
          </a:p>
          <a:p>
            <a:pPr marL="514350" indent="-514350">
              <a:buFont typeface="+mj-lt"/>
              <a:buAutoNum type="arabicParenR" startAt="12"/>
            </a:pPr>
            <a:r>
              <a:rPr lang="fr-FR" sz="2800" dirty="0">
                <a:latin typeface="Print Bold" panose="02000000000000000000" pitchFamily="2" charset="0"/>
              </a:rPr>
              <a:t>angl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ai</a:t>
            </a:r>
            <a:r>
              <a:rPr lang="fr-FR" sz="2800" dirty="0">
                <a:latin typeface="Print Bold" panose="02000000000000000000" pitchFamily="2" charset="0"/>
              </a:rPr>
              <a:t>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D75C87-0909-140F-9C98-1F4EE494862A}"/>
              </a:ext>
            </a:extLst>
          </p:cNvPr>
          <p:cNvSpPr txBox="1"/>
          <p:nvPr/>
        </p:nvSpPr>
        <p:spPr>
          <a:xfrm>
            <a:off x="6578697" y="2044005"/>
            <a:ext cx="151432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poul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et</a:t>
            </a:r>
          </a:p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secr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et</a:t>
            </a:r>
          </a:p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viol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et</a:t>
            </a:r>
          </a:p>
        </p:txBody>
      </p:sp>
    </p:spTree>
    <p:extLst>
      <p:ext uri="{BB962C8B-B14F-4D97-AF65-F5344CB8AC3E}">
        <p14:creationId xmlns:p14="http://schemas.microsoft.com/office/powerpoint/2010/main" val="1037450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1014B-8F91-D03D-CA78-13B5FC3EB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4C222AE-7674-D754-7FF4-2487544F46D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878FFADF-D22C-F247-D4AC-160AE3466D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243101C-E57F-CE21-81D3-C94E42981CAE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30D48C9-6810-F60F-F793-3789397F8A51}"/>
              </a:ext>
            </a:extLst>
          </p:cNvPr>
          <p:cNvSpPr txBox="1"/>
          <p:nvPr/>
        </p:nvSpPr>
        <p:spPr>
          <a:xfrm>
            <a:off x="1988598" y="415315"/>
            <a:ext cx="516680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D18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/in/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28E67C-1072-5D0D-D536-15F82CE14793}"/>
              </a:ext>
            </a:extLst>
          </p:cNvPr>
          <p:cNvSpPr txBox="1"/>
          <p:nvPr/>
        </p:nvSpPr>
        <p:spPr>
          <a:xfrm>
            <a:off x="964996" y="1892523"/>
            <a:ext cx="193860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  <a:r>
              <a:rPr lang="fr-FR" sz="2800" dirty="0">
                <a:latin typeface="Print Bold" panose="02000000000000000000" pitchFamily="2" charset="0"/>
              </a:rPr>
              <a:t>vité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  <a:r>
              <a:rPr lang="fr-FR" sz="2800" dirty="0">
                <a:latin typeface="Print Bold" panose="02000000000000000000" pitchFamily="2" charset="0"/>
              </a:rPr>
              <a:t>terdit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  <a:r>
              <a:rPr lang="fr-FR" sz="2800" dirty="0">
                <a:latin typeface="Print Bold" panose="02000000000000000000" pitchFamily="2" charset="0"/>
              </a:rPr>
              <a:t>telligent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  <a:r>
              <a:rPr lang="fr-FR" sz="2800" dirty="0">
                <a:latin typeface="Print Bold" panose="02000000000000000000" pitchFamily="2" charset="0"/>
              </a:rPr>
              <a:t>térieur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  <a:r>
              <a:rPr lang="fr-FR" sz="2800" dirty="0">
                <a:latin typeface="Print Bold" panose="02000000000000000000" pitchFamily="2" charset="0"/>
              </a:rPr>
              <a:t>staller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BEF896-9CF1-A39A-491E-399BF4EF9848}"/>
              </a:ext>
            </a:extLst>
          </p:cNvPr>
          <p:cNvSpPr txBox="1"/>
          <p:nvPr/>
        </p:nvSpPr>
        <p:spPr>
          <a:xfrm>
            <a:off x="964996" y="4585567"/>
            <a:ext cx="20714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</a:t>
            </a:r>
            <a:r>
              <a:rPr lang="fr-FR" sz="2800" u="sng" dirty="0">
                <a:solidFill>
                  <a:srgbClr val="00B050"/>
                </a:solidFill>
                <a:latin typeface="Print Bold" panose="02000000000000000000" pitchFamily="2" charset="0"/>
              </a:rPr>
              <a:t>m</a:t>
            </a:r>
            <a:r>
              <a:rPr lang="fr-FR" sz="2800" dirty="0">
                <a:latin typeface="Print Bold" panose="02000000000000000000" pitchFamily="2" charset="0"/>
              </a:rPr>
              <a:t>possible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</a:t>
            </a:r>
            <a:r>
              <a:rPr lang="fr-FR" sz="2800" u="sng" dirty="0">
                <a:solidFill>
                  <a:srgbClr val="00B050"/>
                </a:solidFill>
                <a:latin typeface="Print Bold" panose="02000000000000000000" pitchFamily="2" charset="0"/>
              </a:rPr>
              <a:t>m</a:t>
            </a:r>
            <a:r>
              <a:rPr lang="fr-FR" sz="2800" dirty="0">
                <a:latin typeface="Print Bold" panose="02000000000000000000" pitchFamily="2" charset="0"/>
              </a:rPr>
              <a:t>primer</a:t>
            </a:r>
          </a:p>
          <a:p>
            <a:pPr marL="514350" indent="-514350">
              <a:buFont typeface="+mj-lt"/>
              <a:buAutoNum type="arabicParenR" startAt="6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</a:t>
            </a:r>
            <a:r>
              <a:rPr lang="fr-FR" sz="2800" u="sng" dirty="0">
                <a:solidFill>
                  <a:srgbClr val="00B050"/>
                </a:solidFill>
                <a:latin typeface="Print Bold" panose="02000000000000000000" pitchFamily="2" charset="0"/>
              </a:rPr>
              <a:t>m</a:t>
            </a:r>
            <a:r>
              <a:rPr lang="fr-FR" sz="2800" dirty="0">
                <a:latin typeface="Print Bold" panose="02000000000000000000" pitchFamily="2" charset="0"/>
              </a:rPr>
              <a:t>portant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01716E6-32A0-5004-01FF-278A013CAC85}"/>
              </a:ext>
            </a:extLst>
          </p:cNvPr>
          <p:cNvSpPr txBox="1"/>
          <p:nvPr/>
        </p:nvSpPr>
        <p:spPr>
          <a:xfrm>
            <a:off x="3830098" y="2060926"/>
            <a:ext cx="167706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pouss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lut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lap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vois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in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0DB0752-A883-3D48-5313-26A2B0C36725}"/>
              </a:ext>
            </a:extLst>
          </p:cNvPr>
          <p:cNvSpPr txBox="1"/>
          <p:nvPr/>
        </p:nvSpPr>
        <p:spPr>
          <a:xfrm>
            <a:off x="3901844" y="4388413"/>
            <a:ext cx="17908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ch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ien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b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ien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comb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ien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0B7E2A-53BE-5302-1C40-7FB9800EE0C4}"/>
              </a:ext>
            </a:extLst>
          </p:cNvPr>
          <p:cNvSpPr txBox="1"/>
          <p:nvPr/>
        </p:nvSpPr>
        <p:spPr>
          <a:xfrm>
            <a:off x="6433654" y="1845483"/>
            <a:ext cx="164179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ain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b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ain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dem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ain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98A4FC-1756-E45F-4174-08AE52D2E0A5}"/>
              </a:ext>
            </a:extLst>
          </p:cNvPr>
          <p:cNvSpPr txBox="1"/>
          <p:nvPr/>
        </p:nvSpPr>
        <p:spPr>
          <a:xfrm>
            <a:off x="6433654" y="4108513"/>
            <a:ext cx="17453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ein</a:t>
            </a:r>
            <a:r>
              <a:rPr lang="fr-FR" sz="2800" dirty="0">
                <a:latin typeface="Print Bold" panose="02000000000000000000" pitchFamily="2" charset="0"/>
              </a:rPr>
              <a:t>ture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ét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ein</a:t>
            </a:r>
            <a:r>
              <a:rPr lang="fr-FR" sz="2800" dirty="0">
                <a:latin typeface="Print Bold" panose="02000000000000000000" pitchFamily="2" charset="0"/>
              </a:rPr>
              <a:t>dre</a:t>
            </a:r>
          </a:p>
        </p:txBody>
      </p:sp>
    </p:spTree>
    <p:extLst>
      <p:ext uri="{BB962C8B-B14F-4D97-AF65-F5344CB8AC3E}">
        <p14:creationId xmlns:p14="http://schemas.microsoft.com/office/powerpoint/2010/main" val="3607807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F92AD-0898-602F-DD44-A507BB88B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3DCDC367-847A-83C6-2EC7-A7F48C809C8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9FEFB610-4DA8-8CD9-E127-EE29D70E48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E297851-2B19-F380-695F-7E397BC949D4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9FFAF15-52F2-2FDB-00ED-9E517F2369FA}"/>
              </a:ext>
            </a:extLst>
          </p:cNvPr>
          <p:cNvSpPr txBox="1"/>
          <p:nvPr/>
        </p:nvSpPr>
        <p:spPr>
          <a:xfrm>
            <a:off x="1982186" y="415315"/>
            <a:ext cx="517962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D19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Les consonnes doubles (2)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23148B-6D93-62A3-CA58-E06D3751A2FE}"/>
              </a:ext>
            </a:extLst>
          </p:cNvPr>
          <p:cNvSpPr txBox="1"/>
          <p:nvPr/>
        </p:nvSpPr>
        <p:spPr>
          <a:xfrm>
            <a:off x="940327" y="1931903"/>
            <a:ext cx="17648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gu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erre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tonn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erre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erre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erre</a:t>
            </a:r>
            <a:r>
              <a:rPr lang="fr-FR" sz="2800" dirty="0">
                <a:latin typeface="Print Bold" panose="02000000000000000000" pitchFamily="2" charset="0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9395207-D64C-CF81-2C36-97F55AA7C057}"/>
              </a:ext>
            </a:extLst>
          </p:cNvPr>
          <p:cNvSpPr txBox="1"/>
          <p:nvPr/>
        </p:nvSpPr>
        <p:spPr>
          <a:xfrm>
            <a:off x="2433831" y="4249254"/>
            <a:ext cx="212596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lun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ette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rec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ette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chauss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ette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assi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ette</a:t>
            </a:r>
            <a:r>
              <a:rPr lang="fr-FR" sz="2800" dirty="0">
                <a:latin typeface="Print Bold" panose="02000000000000000000" pitchFamily="2" charset="0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4806EC-7842-5142-4BF4-81E127623C6C}"/>
              </a:ext>
            </a:extLst>
          </p:cNvPr>
          <p:cNvSpPr txBox="1"/>
          <p:nvPr/>
        </p:nvSpPr>
        <p:spPr>
          <a:xfrm>
            <a:off x="3583907" y="1977542"/>
            <a:ext cx="197618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princ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esse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maitr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esse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esse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polit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esse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FB3A837-3ADC-0E71-51E0-DCFB9310A8FE}"/>
              </a:ext>
            </a:extLst>
          </p:cNvPr>
          <p:cNvSpPr txBox="1"/>
          <p:nvPr/>
        </p:nvSpPr>
        <p:spPr>
          <a:xfrm>
            <a:off x="6286802" y="1993730"/>
            <a:ext cx="191687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poub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elle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hirond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elle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elle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gaz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elle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A9D9450-260B-8EE3-42DF-CD8B4089AD22}"/>
              </a:ext>
            </a:extLst>
          </p:cNvPr>
          <p:cNvSpPr txBox="1"/>
          <p:nvPr/>
        </p:nvSpPr>
        <p:spPr>
          <a:xfrm>
            <a:off x="5089448" y="4525464"/>
            <a:ext cx="20723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r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enne</a:t>
            </a:r>
          </a:p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gardi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enne</a:t>
            </a:r>
            <a:r>
              <a:rPr lang="fr-FR" sz="2800" dirty="0">
                <a:latin typeface="Print Bold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890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943BF-D0EF-52CD-668A-AE8233591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9801999D-F26A-1E19-76D8-094652FD97D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EC5B7E3F-2CC3-1B0A-7D46-2DAF3602D5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8D90F7D-2A6E-A815-C736-9F517A6DE8B4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51AEE4D-60A3-2AB0-CD75-B5755D766802}"/>
              </a:ext>
            </a:extLst>
          </p:cNvPr>
          <p:cNvSpPr txBox="1"/>
          <p:nvPr/>
        </p:nvSpPr>
        <p:spPr>
          <a:xfrm>
            <a:off x="1892113" y="415315"/>
            <a:ext cx="539121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D20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/g/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5655D1-02D6-A34F-33AB-8343F6E77D92}"/>
              </a:ext>
            </a:extLst>
          </p:cNvPr>
          <p:cNvSpPr txBox="1"/>
          <p:nvPr/>
        </p:nvSpPr>
        <p:spPr>
          <a:xfrm>
            <a:off x="1045045" y="1845483"/>
            <a:ext cx="191526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lace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lue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rimace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renouille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85F538-6F61-538F-215B-CAC414E7B6F4}"/>
              </a:ext>
            </a:extLst>
          </p:cNvPr>
          <p:cNvSpPr txBox="1"/>
          <p:nvPr/>
        </p:nvSpPr>
        <p:spPr>
          <a:xfrm>
            <a:off x="6128740" y="2537980"/>
            <a:ext cx="18774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gu</a:t>
            </a:r>
            <a:r>
              <a:rPr lang="fr-FR" sz="2800" dirty="0">
                <a:latin typeface="Print Bold" panose="02000000000000000000" pitchFamily="2" charset="0"/>
              </a:rPr>
              <a:t>itare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gu</a:t>
            </a:r>
            <a:r>
              <a:rPr lang="fr-FR" sz="2800" dirty="0">
                <a:latin typeface="Print Bold" panose="02000000000000000000" pitchFamily="2" charset="0"/>
              </a:rPr>
              <a:t>irlande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gu</a:t>
            </a:r>
            <a:r>
              <a:rPr lang="fr-FR" sz="2800" dirty="0">
                <a:latin typeface="Print Bold" panose="02000000000000000000" pitchFamily="2" charset="0"/>
              </a:rPr>
              <a:t>êpe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gu</a:t>
            </a:r>
            <a:r>
              <a:rPr lang="fr-FR" sz="2800" dirty="0">
                <a:latin typeface="Print Bold" panose="02000000000000000000" pitchFamily="2" charset="0"/>
              </a:rPr>
              <a:t>épard</a:t>
            </a:r>
          </a:p>
          <a:p>
            <a:pPr marL="514350" indent="-514350">
              <a:buFont typeface="+mj-lt"/>
              <a:buAutoNum type="arabicParenR" startAt="16"/>
            </a:pPr>
            <a:r>
              <a:rPr lang="fr-FR" sz="2800" dirty="0">
                <a:latin typeface="Print Bold" panose="02000000000000000000" pitchFamily="2" charset="0"/>
              </a:rPr>
              <a:t>ba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gu</a:t>
            </a:r>
            <a:r>
              <a:rPr lang="fr-FR" sz="2800" dirty="0">
                <a:latin typeface="Print Bold" panose="02000000000000000000" pitchFamily="2" charset="0"/>
              </a:rPr>
              <a:t>e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003847-D2E8-12FA-2B0F-85EC23DD44BA}"/>
              </a:ext>
            </a:extLst>
          </p:cNvPr>
          <p:cNvSpPr txBox="1"/>
          <p:nvPr/>
        </p:nvSpPr>
        <p:spPr>
          <a:xfrm>
            <a:off x="3758007" y="2272574"/>
            <a:ext cx="16594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orille</a:t>
            </a:r>
          </a:p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outer</a:t>
            </a:r>
          </a:p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omme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7A38499-6320-27FC-C5FC-87BA8B9E07CD}"/>
              </a:ext>
            </a:extLst>
          </p:cNvPr>
          <p:cNvSpPr txBox="1"/>
          <p:nvPr/>
        </p:nvSpPr>
        <p:spPr>
          <a:xfrm>
            <a:off x="1045045" y="3990600"/>
            <a:ext cx="191526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arçon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alet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âteau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alette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ci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ale</a:t>
            </a:r>
            <a:endParaRPr lang="fr-FR" sz="28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D1BBF0-4A30-49D9-081E-67D78431A7DC}"/>
              </a:ext>
            </a:extLst>
          </p:cNvPr>
          <p:cNvSpPr txBox="1"/>
          <p:nvPr/>
        </p:nvSpPr>
        <p:spPr>
          <a:xfrm>
            <a:off x="3786861" y="4302282"/>
            <a:ext cx="16305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lé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ume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fi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ure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vir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</a:t>
            </a:r>
            <a:r>
              <a:rPr lang="fr-FR" sz="2800" dirty="0">
                <a:latin typeface="Print Bold" panose="02000000000000000000" pitchFamily="2" charset="0"/>
              </a:rPr>
              <a:t>ule</a:t>
            </a:r>
          </a:p>
          <a:p>
            <a:pPr marL="514350" indent="-514350">
              <a:buFont typeface="+mj-lt"/>
              <a:buAutoNum type="arabicParenR" startAt="13"/>
            </a:pPr>
            <a:endParaRPr lang="fr-FR" sz="2800" dirty="0">
              <a:latin typeface="Print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34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4475E-1201-2C33-702D-5DE2D4D7A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33A35E4-98E2-798F-EE7F-25266CA82FB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FE9BA9A2-A466-8CDD-2A4B-A67B1DAE7A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71C59A0-35C2-A21C-E8EB-E07413B2E4D9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402948D-3517-3149-545E-79D8AF5C0AB0}"/>
              </a:ext>
            </a:extLst>
          </p:cNvPr>
          <p:cNvSpPr txBox="1"/>
          <p:nvPr/>
        </p:nvSpPr>
        <p:spPr>
          <a:xfrm>
            <a:off x="1982186" y="398571"/>
            <a:ext cx="517962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D21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/j/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648E366-4631-3715-B179-0EF299F23E8F}"/>
              </a:ext>
            </a:extLst>
          </p:cNvPr>
          <p:cNvSpPr txBox="1"/>
          <p:nvPr/>
        </p:nvSpPr>
        <p:spPr>
          <a:xfrm>
            <a:off x="960159" y="1596600"/>
            <a:ext cx="1548822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ge</a:t>
            </a:r>
            <a:r>
              <a:rPr lang="fr-FR" sz="2800" dirty="0">
                <a:latin typeface="Print Bold" panose="02000000000000000000" pitchFamily="2" charset="0"/>
              </a:rPr>
              <a:t>nou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ge</a:t>
            </a:r>
            <a:r>
              <a:rPr lang="fr-FR" sz="2800" dirty="0">
                <a:latin typeface="Print Bold" panose="02000000000000000000" pitchFamily="2" charset="0"/>
              </a:rPr>
              <a:t>ntil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nei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sin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lu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villa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visa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DC736FA-CA80-04C0-888F-F51877AE62E1}"/>
              </a:ext>
            </a:extLst>
          </p:cNvPr>
          <p:cNvSpPr txBox="1"/>
          <p:nvPr/>
        </p:nvSpPr>
        <p:spPr>
          <a:xfrm>
            <a:off x="6677949" y="2387247"/>
            <a:ext cx="16296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j</a:t>
            </a:r>
            <a:r>
              <a:rPr lang="fr-FR" sz="2800" dirty="0">
                <a:latin typeface="Print Bold" panose="02000000000000000000" pitchFamily="2" charset="0"/>
              </a:rPr>
              <a:t>aune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j</a:t>
            </a:r>
            <a:r>
              <a:rPr lang="fr-FR" sz="2800" dirty="0">
                <a:latin typeface="Print Bold" panose="02000000000000000000" pitchFamily="2" charset="0"/>
              </a:rPr>
              <a:t>ouet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j</a:t>
            </a:r>
            <a:r>
              <a:rPr lang="fr-FR" sz="2800" dirty="0">
                <a:latin typeface="Print Bold" panose="02000000000000000000" pitchFamily="2" charset="0"/>
              </a:rPr>
              <a:t>ardin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j</a:t>
            </a:r>
            <a:r>
              <a:rPr lang="fr-FR" sz="2800" dirty="0">
                <a:latin typeface="Print Bold" panose="02000000000000000000" pitchFamily="2" charset="0"/>
              </a:rPr>
              <a:t>eudi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5B33037-45FE-4011-9B3C-1D440C6861AD}"/>
              </a:ext>
            </a:extLst>
          </p:cNvPr>
          <p:cNvSpPr txBox="1"/>
          <p:nvPr/>
        </p:nvSpPr>
        <p:spPr>
          <a:xfrm>
            <a:off x="4255428" y="2242930"/>
            <a:ext cx="30676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gi</a:t>
            </a:r>
            <a:r>
              <a:rPr lang="fr-FR" sz="2800" dirty="0">
                <a:latin typeface="Print Bold" panose="02000000000000000000" pitchFamily="2" charset="0"/>
              </a:rPr>
              <a:t>rafe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gi</a:t>
            </a:r>
            <a:r>
              <a:rPr lang="fr-FR" sz="2800" dirty="0">
                <a:latin typeface="Print Bold" panose="02000000000000000000" pitchFamily="2" charset="0"/>
              </a:rPr>
              <a:t>let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bou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gi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ma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gi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09F01B9-CE2D-7897-4FA4-846E97D423BD}"/>
              </a:ext>
            </a:extLst>
          </p:cNvPr>
          <p:cNvSpPr txBox="1"/>
          <p:nvPr/>
        </p:nvSpPr>
        <p:spPr>
          <a:xfrm>
            <a:off x="3514487" y="5101695"/>
            <a:ext cx="22747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ge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ven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ge</a:t>
            </a:r>
            <a:r>
              <a:rPr lang="fr-FR" sz="2800" dirty="0">
                <a:latin typeface="Print Bold" panose="02000000000000000000" pitchFamily="2" charset="0"/>
              </a:rPr>
              <a:t>ance </a:t>
            </a:r>
            <a:endParaRPr lang="fr-FR" sz="28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16CF461-7599-02DF-5EB7-264DE31BEEDD}"/>
              </a:ext>
            </a:extLst>
          </p:cNvPr>
          <p:cNvSpPr txBox="1"/>
          <p:nvPr/>
        </p:nvSpPr>
        <p:spPr>
          <a:xfrm>
            <a:off x="6121763" y="5302392"/>
            <a:ext cx="24026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gy</a:t>
            </a:r>
            <a:r>
              <a:rPr lang="fr-FR" sz="2800" dirty="0">
                <a:latin typeface="Print Bold" panose="02000000000000000000" pitchFamily="2" charset="0"/>
              </a:rPr>
              <a:t>mnastique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6E061D3-7207-142E-AE28-D9E6CB3870CF}"/>
              </a:ext>
            </a:extLst>
          </p:cNvPr>
          <p:cNvSpPr txBox="1"/>
          <p:nvPr/>
        </p:nvSpPr>
        <p:spPr>
          <a:xfrm>
            <a:off x="886575" y="5101696"/>
            <a:ext cx="18356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plon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ger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man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ger</a:t>
            </a:r>
          </a:p>
        </p:txBody>
      </p:sp>
    </p:spTree>
    <p:extLst>
      <p:ext uri="{BB962C8B-B14F-4D97-AF65-F5344CB8AC3E}">
        <p14:creationId xmlns:p14="http://schemas.microsoft.com/office/powerpoint/2010/main" val="1037666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41FB3-F7A4-FE08-EF73-549496160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360D8E0D-F120-9BA8-2EC6-FE67910CD18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395CDFDB-3F2E-7AF3-3A59-01D97EB5A1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1353F32-490A-7092-EFBB-53A8E933A586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0EDC917-0E6A-1F81-6C1F-131DBEF8BBE5}"/>
              </a:ext>
            </a:extLst>
          </p:cNvPr>
          <p:cNvSpPr txBox="1"/>
          <p:nvPr/>
        </p:nvSpPr>
        <p:spPr>
          <a:xfrm>
            <a:off x="1911349" y="398571"/>
            <a:ext cx="537198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D22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/k/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A94B72-B3D9-1370-79D9-4C940D63A298}"/>
              </a:ext>
            </a:extLst>
          </p:cNvPr>
          <p:cNvSpPr txBox="1"/>
          <p:nvPr/>
        </p:nvSpPr>
        <p:spPr>
          <a:xfrm>
            <a:off x="960159" y="1678008"/>
            <a:ext cx="229518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lé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arte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soustra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tion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olle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uisine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rabe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871725-A5B4-387D-7A8C-85FD25BC4855}"/>
              </a:ext>
            </a:extLst>
          </p:cNvPr>
          <p:cNvSpPr txBox="1"/>
          <p:nvPr/>
        </p:nvSpPr>
        <p:spPr>
          <a:xfrm>
            <a:off x="948899" y="4566602"/>
            <a:ext cx="128398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ti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la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be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ro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 </a:t>
            </a:r>
            <a:endParaRPr lang="fr-FR" sz="28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E4B65C-2266-F250-8781-B178D5C41DE9}"/>
              </a:ext>
            </a:extLst>
          </p:cNvPr>
          <p:cNvSpPr txBox="1"/>
          <p:nvPr/>
        </p:nvSpPr>
        <p:spPr>
          <a:xfrm>
            <a:off x="6498263" y="1708139"/>
            <a:ext cx="20449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atre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arante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30AB5C6-E9CC-CDAD-B759-F2D048CE02F9}"/>
              </a:ext>
            </a:extLst>
          </p:cNvPr>
          <p:cNvSpPr txBox="1"/>
          <p:nvPr/>
        </p:nvSpPr>
        <p:spPr>
          <a:xfrm>
            <a:off x="6469497" y="4279876"/>
            <a:ext cx="255722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oi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and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pour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oi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est-ce 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465E69-0F73-9E92-A12E-2CDFBCA148FB}"/>
              </a:ext>
            </a:extLst>
          </p:cNvPr>
          <p:cNvSpPr txBox="1"/>
          <p:nvPr/>
        </p:nvSpPr>
        <p:spPr>
          <a:xfrm>
            <a:off x="6469497" y="2953641"/>
            <a:ext cx="16276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ille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re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in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789CD64-EC09-6C61-FBD8-BBFD75921F55}"/>
              </a:ext>
            </a:extLst>
          </p:cNvPr>
          <p:cNvSpPr txBox="1"/>
          <p:nvPr/>
        </p:nvSpPr>
        <p:spPr>
          <a:xfrm>
            <a:off x="3729211" y="1828739"/>
            <a:ext cx="229518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</a:t>
            </a:r>
            <a:r>
              <a:rPr lang="fr-FR" sz="2800" dirty="0">
                <a:latin typeface="Print Bold" panose="02000000000000000000" pitchFamily="2" charset="0"/>
              </a:rPr>
              <a:t>estion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magi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logi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musi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mousti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mas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  <a:endParaRPr lang="fr-FR" sz="2800" dirty="0">
              <a:solidFill>
                <a:srgbClr val="00B0F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cha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lors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pres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parce 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que</a:t>
            </a:r>
          </a:p>
        </p:txBody>
      </p:sp>
    </p:spTree>
    <p:extLst>
      <p:ext uri="{BB962C8B-B14F-4D97-AF65-F5344CB8AC3E}">
        <p14:creationId xmlns:p14="http://schemas.microsoft.com/office/powerpoint/2010/main" val="3795339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7C28C-1660-B7E7-00E1-F198BA616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B36D3A8F-CE3E-8E02-47AC-A0EA49F481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F90E6671-72A2-F51F-EF64-7D4BABD94A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2B11358-61FF-78DE-8808-9EA8745031D5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F596BA2-3885-E314-0E9D-21D4C7F51D7F}"/>
              </a:ext>
            </a:extLst>
          </p:cNvPr>
          <p:cNvSpPr txBox="1"/>
          <p:nvPr/>
        </p:nvSpPr>
        <p:spPr>
          <a:xfrm>
            <a:off x="1889212" y="415315"/>
            <a:ext cx="536557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D23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Ecrire les –ail, -</a:t>
            </a:r>
            <a:r>
              <a:rPr lang="fr-FR" sz="2400" dirty="0" err="1">
                <a:latin typeface="KG Always A Good Time" panose="02000505000000020003" pitchFamily="2" charset="0"/>
              </a:rPr>
              <a:t>eil</a:t>
            </a:r>
            <a:r>
              <a:rPr lang="fr-FR" sz="2400" dirty="0">
                <a:latin typeface="KG Always A Good Time" panose="02000505000000020003" pitchFamily="2" charset="0"/>
              </a:rPr>
              <a:t>, -</a:t>
            </a:r>
            <a:r>
              <a:rPr lang="fr-FR" sz="2400" dirty="0" err="1">
                <a:latin typeface="KG Always A Good Time" panose="02000505000000020003" pitchFamily="2" charset="0"/>
              </a:rPr>
              <a:t>euil</a:t>
            </a:r>
            <a:r>
              <a:rPr lang="fr-FR" sz="2400" dirty="0">
                <a:latin typeface="KG Always A Good Time" panose="02000505000000020003" pitchFamily="2" charset="0"/>
              </a:rPr>
              <a:t>, -</a:t>
            </a:r>
            <a:r>
              <a:rPr lang="fr-FR" sz="2400" dirty="0" err="1">
                <a:latin typeface="KG Always A Good Time" panose="02000505000000020003" pitchFamily="2" charset="0"/>
              </a:rPr>
              <a:t>ouil</a:t>
            </a:r>
            <a:endParaRPr lang="fr-FR" sz="2400" dirty="0">
              <a:latin typeface="KG Always A Good Time" panose="02000505000000020003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3ABF2B-86AA-6CAA-0EAD-24D057FA3A48}"/>
              </a:ext>
            </a:extLst>
          </p:cNvPr>
          <p:cNvSpPr txBox="1"/>
          <p:nvPr/>
        </p:nvSpPr>
        <p:spPr>
          <a:xfrm>
            <a:off x="632736" y="2041987"/>
            <a:ext cx="16894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port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ail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trav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ail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évent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ail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D36CD0B-B1C9-F651-9B18-ADF290346CC5}"/>
              </a:ext>
            </a:extLst>
          </p:cNvPr>
          <p:cNvSpPr txBox="1"/>
          <p:nvPr/>
        </p:nvSpPr>
        <p:spPr>
          <a:xfrm>
            <a:off x="5051614" y="2044004"/>
            <a:ext cx="173733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rév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eil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appar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eil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fr-FR" sz="2800" dirty="0">
                <a:latin typeface="Print Bold" panose="02000000000000000000" pitchFamily="2" charset="0"/>
              </a:rPr>
              <a:t>cons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eil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1F51D8-1841-80FA-64AE-0474C7FA0D89}"/>
              </a:ext>
            </a:extLst>
          </p:cNvPr>
          <p:cNvSpPr txBox="1"/>
          <p:nvPr/>
        </p:nvSpPr>
        <p:spPr>
          <a:xfrm>
            <a:off x="604441" y="4349256"/>
            <a:ext cx="1559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fen</a:t>
            </a:r>
            <a:r>
              <a:rPr lang="fr-FR" sz="2800" dirty="0">
                <a:solidFill>
                  <a:srgbClr val="92D050"/>
                </a:solidFill>
                <a:latin typeface="Print Bold" panose="02000000000000000000" pitchFamily="2" charset="0"/>
              </a:rPr>
              <a:t>ouil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EEE2C7B-33DA-FC58-91C0-9775EC6951D7}"/>
              </a:ext>
            </a:extLst>
          </p:cNvPr>
          <p:cNvSpPr txBox="1"/>
          <p:nvPr/>
        </p:nvSpPr>
        <p:spPr>
          <a:xfrm>
            <a:off x="4918828" y="4395422"/>
            <a:ext cx="16828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écur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euil</a:t>
            </a:r>
          </a:p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faut</a:t>
            </a:r>
            <a:r>
              <a:rPr lang="fr-FR" sz="2800" dirty="0">
                <a:solidFill>
                  <a:srgbClr val="FF66FF"/>
                </a:solidFill>
                <a:latin typeface="Print Bold" panose="02000000000000000000" pitchFamily="2" charset="0"/>
              </a:rPr>
              <a:t>euil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CDA336D-AA01-393F-22E7-7A73067A7029}"/>
              </a:ext>
            </a:extLst>
          </p:cNvPr>
          <p:cNvSpPr txBox="1"/>
          <p:nvPr/>
        </p:nvSpPr>
        <p:spPr>
          <a:xfrm>
            <a:off x="2412606" y="2092201"/>
            <a:ext cx="21888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 startAt="4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chemeClr val="accent4"/>
                </a:solidFill>
                <a:latin typeface="Print Bold" panose="02000000000000000000" pitchFamily="2" charset="0"/>
              </a:rPr>
              <a:t>aille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fr-FR" sz="2800" dirty="0">
                <a:latin typeface="Print Bold" panose="02000000000000000000" pitchFamily="2" charset="0"/>
              </a:rPr>
              <a:t>bat</a:t>
            </a:r>
            <a:r>
              <a:rPr lang="fr-FR" sz="2800" dirty="0">
                <a:solidFill>
                  <a:schemeClr val="accent4"/>
                </a:solidFill>
                <a:latin typeface="Print Bold" panose="02000000000000000000" pitchFamily="2" charset="0"/>
              </a:rPr>
              <a:t>aille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fr-FR" sz="2800" dirty="0">
                <a:latin typeface="Print Bold" panose="02000000000000000000" pitchFamily="2" charset="0"/>
              </a:rPr>
              <a:t>poul</a:t>
            </a:r>
            <a:r>
              <a:rPr lang="fr-FR" sz="2800" dirty="0">
                <a:solidFill>
                  <a:schemeClr val="accent4"/>
                </a:solidFill>
                <a:latin typeface="Print Bold" panose="02000000000000000000" pitchFamily="2" charset="0"/>
              </a:rPr>
              <a:t>aill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19623B8-BB02-4BF7-71C1-B416F4AF60EC}"/>
              </a:ext>
            </a:extLst>
          </p:cNvPr>
          <p:cNvSpPr txBox="1"/>
          <p:nvPr/>
        </p:nvSpPr>
        <p:spPr>
          <a:xfrm>
            <a:off x="6777780" y="2044005"/>
            <a:ext cx="17924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latin typeface="Print Bold" panose="02000000000000000000" pitchFamily="2" charset="0"/>
              </a:rPr>
              <a:t>bout</a:t>
            </a:r>
            <a:r>
              <a:rPr lang="fr-FR" sz="2800" dirty="0">
                <a:solidFill>
                  <a:srgbClr val="0070C0"/>
                </a:solidFill>
                <a:latin typeface="Print Bold" panose="02000000000000000000" pitchFamily="2" charset="0"/>
              </a:rPr>
              <a:t>eille</a:t>
            </a:r>
          </a:p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latin typeface="Print Bold" panose="02000000000000000000" pitchFamily="2" charset="0"/>
              </a:rPr>
              <a:t>corb</a:t>
            </a:r>
            <a:r>
              <a:rPr lang="fr-FR" sz="2800" dirty="0">
                <a:solidFill>
                  <a:srgbClr val="0070C0"/>
                </a:solidFill>
                <a:latin typeface="Print Bold" panose="02000000000000000000" pitchFamily="2" charset="0"/>
              </a:rPr>
              <a:t>eille</a:t>
            </a:r>
          </a:p>
          <a:p>
            <a:pPr marL="514350" indent="-514350">
              <a:buFont typeface="+mj-lt"/>
              <a:buAutoNum type="arabicParenR" startAt="10"/>
            </a:pPr>
            <a:r>
              <a:rPr lang="fr-FR" sz="2800" dirty="0">
                <a:latin typeface="Print Bold" panose="02000000000000000000" pitchFamily="2" charset="0"/>
              </a:rPr>
              <a:t>or</a:t>
            </a:r>
            <a:r>
              <a:rPr lang="fr-FR" sz="2800" dirty="0">
                <a:solidFill>
                  <a:srgbClr val="0070C0"/>
                </a:solidFill>
                <a:latin typeface="Print Bold" panose="02000000000000000000" pitchFamily="2" charset="0"/>
              </a:rPr>
              <a:t>eill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343BA6D-86CD-E95A-C6E4-3AA5D72458D3}"/>
              </a:ext>
            </a:extLst>
          </p:cNvPr>
          <p:cNvSpPr txBox="1"/>
          <p:nvPr/>
        </p:nvSpPr>
        <p:spPr>
          <a:xfrm>
            <a:off x="2163970" y="4349256"/>
            <a:ext cx="19152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4"/>
            </a:pPr>
            <a:r>
              <a:rPr lang="fr-FR" sz="2800" dirty="0">
                <a:latin typeface="Print Bold" panose="02000000000000000000" pitchFamily="2" charset="0"/>
              </a:rPr>
              <a:t>gren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ouille</a:t>
            </a:r>
          </a:p>
          <a:p>
            <a:pPr marL="514350" indent="-514350">
              <a:buFont typeface="+mj-lt"/>
              <a:buAutoNum type="arabicParenR" startAt="14"/>
            </a:pPr>
            <a:r>
              <a:rPr lang="fr-FR" sz="2800" dirty="0">
                <a:latin typeface="Print Bold" panose="02000000000000000000" pitchFamily="2" charset="0"/>
              </a:rPr>
              <a:t>citr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ouille</a:t>
            </a:r>
          </a:p>
          <a:p>
            <a:pPr marL="514350" indent="-514350">
              <a:buFont typeface="+mj-lt"/>
              <a:buAutoNum type="arabicParenR" startAt="14"/>
            </a:pPr>
            <a:r>
              <a:rPr lang="fr-FR" sz="2800" dirty="0">
                <a:latin typeface="Print Bold" panose="02000000000000000000" pitchFamily="2" charset="0"/>
              </a:rPr>
              <a:t>br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ouill</a:t>
            </a:r>
            <a:r>
              <a:rPr lang="fr-FR" sz="2800" dirty="0">
                <a:latin typeface="Print Bold" panose="02000000000000000000" pitchFamily="2" charset="0"/>
              </a:rPr>
              <a:t>ard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A0987E8-207C-2CC4-515E-217F1FF44A21}"/>
              </a:ext>
            </a:extLst>
          </p:cNvPr>
          <p:cNvSpPr txBox="1"/>
          <p:nvPr/>
        </p:nvSpPr>
        <p:spPr>
          <a:xfrm>
            <a:off x="6719527" y="4395422"/>
            <a:ext cx="19089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rgbClr val="7030A0"/>
                </a:solidFill>
                <a:latin typeface="Print Bold" panose="02000000000000000000" pitchFamily="2" charset="0"/>
              </a:rPr>
              <a:t>euille</a:t>
            </a:r>
          </a:p>
          <a:p>
            <a:pPr marL="514350" indent="-514350">
              <a:buFont typeface="+mj-lt"/>
              <a:buAutoNum type="arabicParenR" startAt="19"/>
            </a:pP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rgbClr val="7030A0"/>
                </a:solidFill>
                <a:latin typeface="Print Bold" panose="02000000000000000000" pitchFamily="2" charset="0"/>
              </a:rPr>
              <a:t>euill</a:t>
            </a:r>
            <a:r>
              <a:rPr lang="fr-FR" sz="2800" dirty="0">
                <a:latin typeface="Print Bold" panose="02000000000000000000" pitchFamily="2" charset="0"/>
              </a:rPr>
              <a:t>age </a:t>
            </a:r>
          </a:p>
        </p:txBody>
      </p:sp>
    </p:spTree>
    <p:extLst>
      <p:ext uri="{BB962C8B-B14F-4D97-AF65-F5344CB8AC3E}">
        <p14:creationId xmlns:p14="http://schemas.microsoft.com/office/powerpoint/2010/main" val="1902353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3835A-DE9F-D702-C2D6-DB27EC9B0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B2611DCF-68C6-6421-C6EB-467F5A743B4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76A15BFA-50C9-6A8B-1AD9-DF69D9CCF6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8700B2A-6134-57ED-3B93-064A0EC38B04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6E8384A-48F2-FF98-0D5D-2DD4CFBC4EEF}"/>
              </a:ext>
            </a:extLst>
          </p:cNvPr>
          <p:cNvSpPr txBox="1"/>
          <p:nvPr/>
        </p:nvSpPr>
        <p:spPr>
          <a:xfrm>
            <a:off x="1860668" y="415315"/>
            <a:ext cx="539602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D24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Ecrire les -</a:t>
            </a:r>
            <a:r>
              <a:rPr lang="fr-FR" sz="2400" dirty="0" err="1">
                <a:latin typeface="KG Always A Good Time" panose="02000505000000020003" pitchFamily="2" charset="0"/>
              </a:rPr>
              <a:t>oy</a:t>
            </a:r>
            <a:r>
              <a:rPr lang="fr-FR" sz="2400" dirty="0">
                <a:latin typeface="KG Always A Good Time" panose="02000505000000020003" pitchFamily="2" charset="0"/>
              </a:rPr>
              <a:t>, -</a:t>
            </a:r>
            <a:r>
              <a:rPr lang="fr-FR" sz="2400" dirty="0" err="1">
                <a:latin typeface="KG Always A Good Time" panose="02000505000000020003" pitchFamily="2" charset="0"/>
              </a:rPr>
              <a:t>uy</a:t>
            </a:r>
            <a:r>
              <a:rPr lang="fr-FR" sz="2400" dirty="0">
                <a:latin typeface="KG Always A Good Time" panose="02000505000000020003" pitchFamily="2" charset="0"/>
              </a:rPr>
              <a:t>, -ay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BD250E-5BF6-375B-7746-2BFFF1F46438}"/>
              </a:ext>
            </a:extLst>
          </p:cNvPr>
          <p:cNvSpPr txBox="1"/>
          <p:nvPr/>
        </p:nvSpPr>
        <p:spPr>
          <a:xfrm>
            <a:off x="893408" y="1880671"/>
            <a:ext cx="200407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f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ille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gr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ille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fam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ille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aigu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ille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pap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ill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coqu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ill</a:t>
            </a:r>
            <a:r>
              <a:rPr lang="fr-FR" sz="2800" dirty="0">
                <a:latin typeface="Print Bold" panose="02000000000000000000" pitchFamily="2" charset="0"/>
              </a:rPr>
              <a:t>age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ju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ill</a:t>
            </a:r>
            <a:r>
              <a:rPr lang="fr-FR" sz="2800" dirty="0">
                <a:latin typeface="Print Bold" panose="02000000000000000000" pitchFamily="2" charset="0"/>
              </a:rPr>
              <a:t>et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ill</a:t>
            </a:r>
            <a:r>
              <a:rPr lang="fr-FR" sz="2800" dirty="0">
                <a:latin typeface="Print Bold" panose="02000000000000000000" pitchFamily="2" charset="0"/>
              </a:rPr>
              <a:t>eurs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9EC3C6-C7D9-8380-5BC9-CAF0390D89A2}"/>
              </a:ext>
            </a:extLst>
          </p:cNvPr>
          <p:cNvSpPr txBox="1"/>
          <p:nvPr/>
        </p:nvSpPr>
        <p:spPr>
          <a:xfrm>
            <a:off x="6310021" y="2015028"/>
            <a:ext cx="169405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v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oy</a:t>
            </a:r>
            <a:r>
              <a:rPr lang="fr-FR" sz="2800" dirty="0">
                <a:latin typeface="Print Bold" panose="02000000000000000000" pitchFamily="2" charset="0"/>
              </a:rPr>
              <a:t>age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env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oy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r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oy</a:t>
            </a:r>
            <a:r>
              <a:rPr lang="fr-FR" sz="2800" dirty="0">
                <a:latin typeface="Print Bold" panose="02000000000000000000" pitchFamily="2" charset="0"/>
              </a:rPr>
              <a:t>al</a:t>
            </a:r>
          </a:p>
          <a:p>
            <a:pPr marL="514350" indent="-514350">
              <a:buFont typeface="+mj-lt"/>
              <a:buAutoNum type="arabicParenR" startAt="13"/>
            </a:pPr>
            <a:r>
              <a:rPr lang="fr-FR" sz="2800" dirty="0">
                <a:latin typeface="Print Bold" panose="02000000000000000000" pitchFamily="2" charset="0"/>
              </a:rPr>
              <a:t>j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oy</a:t>
            </a:r>
            <a:r>
              <a:rPr lang="fr-FR" sz="2800" dirty="0">
                <a:latin typeface="Print Bold" panose="02000000000000000000" pitchFamily="2" charset="0"/>
              </a:rPr>
              <a:t>eux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0A4AE26-EC51-25DB-3AC3-30ACDE7B30E4}"/>
              </a:ext>
            </a:extLst>
          </p:cNvPr>
          <p:cNvSpPr txBox="1"/>
          <p:nvPr/>
        </p:nvSpPr>
        <p:spPr>
          <a:xfrm>
            <a:off x="3712852" y="2021379"/>
            <a:ext cx="17182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cr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ay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p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ay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ess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ay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9"/>
            </a:pPr>
            <a:r>
              <a:rPr lang="fr-FR" sz="2800" dirty="0">
                <a:latin typeface="Print Bold" panose="02000000000000000000" pitchFamily="2" charset="0"/>
              </a:rPr>
              <a:t>bal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ay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4BF5319-CB49-7440-8A0E-872682932F75}"/>
              </a:ext>
            </a:extLst>
          </p:cNvPr>
          <p:cNvSpPr txBox="1"/>
          <p:nvPr/>
        </p:nvSpPr>
        <p:spPr>
          <a:xfrm>
            <a:off x="3712852" y="4128656"/>
            <a:ext cx="17439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app</a:t>
            </a:r>
            <a:r>
              <a:rPr lang="fr-FR" sz="2800" dirty="0">
                <a:solidFill>
                  <a:schemeClr val="accent4"/>
                </a:solidFill>
                <a:latin typeface="Print Bold" panose="02000000000000000000" pitchFamily="2" charset="0"/>
              </a:rPr>
              <a:t>uy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enn</a:t>
            </a:r>
            <a:r>
              <a:rPr lang="fr-FR" sz="2800" dirty="0">
                <a:solidFill>
                  <a:schemeClr val="accent4"/>
                </a:solidFill>
                <a:latin typeface="Print Bold" panose="02000000000000000000" pitchFamily="2" charset="0"/>
              </a:rPr>
              <a:t>uy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 startAt="17"/>
            </a:pPr>
            <a:r>
              <a:rPr lang="fr-FR" sz="2800" dirty="0">
                <a:latin typeface="Print Bold" panose="02000000000000000000" pitchFamily="2" charset="0"/>
              </a:rPr>
              <a:t>br</a:t>
            </a:r>
            <a:r>
              <a:rPr lang="fr-FR" sz="2800" dirty="0">
                <a:solidFill>
                  <a:schemeClr val="accent4"/>
                </a:solidFill>
                <a:latin typeface="Print Bold" panose="02000000000000000000" pitchFamily="2" charset="0"/>
              </a:rPr>
              <a:t>uy</a:t>
            </a:r>
            <a:r>
              <a:rPr lang="fr-FR" sz="2800" dirty="0">
                <a:latin typeface="Print Bold" panose="02000000000000000000" pitchFamily="2" charset="0"/>
              </a:rPr>
              <a:t>ant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2D1A57-5A4B-A2D9-BB39-49AD5BCBF9C8}"/>
              </a:ext>
            </a:extLst>
          </p:cNvPr>
          <p:cNvSpPr txBox="1"/>
          <p:nvPr/>
        </p:nvSpPr>
        <p:spPr>
          <a:xfrm>
            <a:off x="6246519" y="4143910"/>
            <a:ext cx="1635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solidFill>
                  <a:srgbClr val="7030A0"/>
                </a:solidFill>
                <a:latin typeface="Print Bold" panose="02000000000000000000" pitchFamily="2" charset="0"/>
              </a:rPr>
              <a:t>y</a:t>
            </a:r>
            <a:r>
              <a:rPr lang="fr-FR" sz="2800" dirty="0">
                <a:latin typeface="Print Bold" panose="02000000000000000000" pitchFamily="2" charset="0"/>
              </a:rPr>
              <a:t>aourt </a:t>
            </a:r>
          </a:p>
        </p:txBody>
      </p:sp>
    </p:spTree>
    <p:extLst>
      <p:ext uri="{BB962C8B-B14F-4D97-AF65-F5344CB8AC3E}">
        <p14:creationId xmlns:p14="http://schemas.microsoft.com/office/powerpoint/2010/main" val="3171575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C8A71-4431-C632-4E06-7A54B0DA4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60D8CF41-6620-9018-C48A-0D3F5C0026B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8FA19CB2-51C2-D88E-C8E6-8FBCC1D819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1ABB746-9CA5-D200-2EB0-90F1D9543174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C30C72C-A44B-AC2C-5E17-96D1128DA754}"/>
              </a:ext>
            </a:extLst>
          </p:cNvPr>
          <p:cNvSpPr txBox="1"/>
          <p:nvPr/>
        </p:nvSpPr>
        <p:spPr>
          <a:xfrm>
            <a:off x="1897227" y="454154"/>
            <a:ext cx="534954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D25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/z/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07566F0-D6D8-3E6C-1256-79F1F8CD8FBB}"/>
              </a:ext>
            </a:extLst>
          </p:cNvPr>
          <p:cNvSpPr txBox="1"/>
          <p:nvPr/>
        </p:nvSpPr>
        <p:spPr>
          <a:xfrm>
            <a:off x="960159" y="1678008"/>
            <a:ext cx="142154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z</a:t>
            </a:r>
            <a:r>
              <a:rPr lang="fr-FR" sz="2800" dirty="0">
                <a:latin typeface="Print Bold" panose="02000000000000000000" pitchFamily="2" charset="0"/>
              </a:rPr>
              <a:t>oo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z</a:t>
            </a:r>
            <a:r>
              <a:rPr lang="fr-FR" sz="2800" dirty="0">
                <a:latin typeface="Print Bold" panose="02000000000000000000" pitchFamily="2" charset="0"/>
              </a:rPr>
              <a:t>ut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z</a:t>
            </a:r>
            <a:r>
              <a:rPr lang="fr-FR" sz="2800" dirty="0">
                <a:latin typeface="Print Bold" panose="02000000000000000000" pitchFamily="2" charset="0"/>
              </a:rPr>
              <a:t>éro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z</a:t>
            </a:r>
            <a:r>
              <a:rPr lang="fr-FR" sz="2800" dirty="0">
                <a:latin typeface="Print Bold" panose="02000000000000000000" pitchFamily="2" charset="0"/>
              </a:rPr>
              <a:t>èbre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2817C44-F5EA-7D3D-97CE-176CC9157E13}"/>
              </a:ext>
            </a:extLst>
          </p:cNvPr>
          <p:cNvSpPr txBox="1"/>
          <p:nvPr/>
        </p:nvSpPr>
        <p:spPr>
          <a:xfrm>
            <a:off x="3637486" y="2052484"/>
            <a:ext cx="17219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mai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sai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bi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ou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fu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ée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vi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ite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vi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age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cui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ine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oi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eau</a:t>
            </a:r>
          </a:p>
          <a:p>
            <a:pPr marL="514350" indent="-514350">
              <a:buFont typeface="+mj-lt"/>
              <a:buAutoNum type="arabicParenR" startAt="11"/>
            </a:pPr>
            <a:r>
              <a:rPr lang="fr-FR" sz="2800" dirty="0">
                <a:latin typeface="Print Bold" panose="02000000000000000000" pitchFamily="2" charset="0"/>
              </a:rPr>
              <a:t>invi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ible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4253108-AA3B-3FB4-176A-3B0AB2A5F110}"/>
              </a:ext>
            </a:extLst>
          </p:cNvPr>
          <p:cNvSpPr txBox="1"/>
          <p:nvPr/>
        </p:nvSpPr>
        <p:spPr>
          <a:xfrm>
            <a:off x="923665" y="3691419"/>
            <a:ext cx="184403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on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ze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dou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ze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trei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ze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quator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ze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quin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ze</a:t>
            </a:r>
          </a:p>
          <a:p>
            <a:pPr marL="514350" indent="-514350">
              <a:buFont typeface="+mj-lt"/>
              <a:buAutoNum type="arabicParenR" startAt="5"/>
            </a:pPr>
            <a:r>
              <a:rPr lang="fr-FR" sz="2800" dirty="0">
                <a:latin typeface="Print Bold" panose="02000000000000000000" pitchFamily="2" charset="0"/>
              </a:rPr>
              <a:t>sei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ze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644F14D-D026-58CD-1B99-65B98E0BE88B}"/>
              </a:ext>
            </a:extLst>
          </p:cNvPr>
          <p:cNvSpPr txBox="1"/>
          <p:nvPr/>
        </p:nvSpPr>
        <p:spPr>
          <a:xfrm>
            <a:off x="6049292" y="2041363"/>
            <a:ext cx="200664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égli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se</a:t>
            </a:r>
          </a:p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entrepri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se</a:t>
            </a:r>
          </a:p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frai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se</a:t>
            </a:r>
          </a:p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va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se</a:t>
            </a:r>
          </a:p>
          <a:p>
            <a:pPr marL="514350" indent="-514350">
              <a:buFont typeface="+mj-lt"/>
              <a:buAutoNum type="arabicParenR" startAt="20"/>
            </a:pPr>
            <a:r>
              <a:rPr lang="fr-FR" sz="2800" dirty="0">
                <a:latin typeface="Print Bold" panose="02000000000000000000" pitchFamily="2" charset="0"/>
              </a:rPr>
              <a:t>rose </a:t>
            </a:r>
          </a:p>
        </p:txBody>
      </p:sp>
    </p:spTree>
    <p:extLst>
      <p:ext uri="{BB962C8B-B14F-4D97-AF65-F5344CB8AC3E}">
        <p14:creationId xmlns:p14="http://schemas.microsoft.com/office/powerpoint/2010/main" val="2094939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44090-7B4B-B0C4-6741-A72BFEB00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5BBBDBF-A03E-77DA-A730-ED874F06F4D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1143001" y="-1142997"/>
            <a:chExt cx="6858000" cy="9143999"/>
          </a:xfrm>
        </p:grpSpPr>
        <p:pic>
          <p:nvPicPr>
            <p:cNvPr id="11" name="Picture 2" descr="Fond dynamique granuleux coloré dégradé">
              <a:extLst>
                <a:ext uri="{FF2B5EF4-FFF2-40B4-BE49-F238E27FC236}">
                  <a16:creationId xmlns:a16="http://schemas.microsoft.com/office/drawing/2014/main" id="{33F13FE0-95C1-88BD-7024-39585D8A7B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81"/>
            <a:stretch/>
          </p:blipFill>
          <p:spPr bwMode="auto">
            <a:xfrm rot="5400000">
              <a:off x="1" y="3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E333C72-B3B0-6DEF-3851-DCE5DE70D20C}"/>
                </a:ext>
              </a:extLst>
            </p:cNvPr>
            <p:cNvSpPr/>
            <p:nvPr/>
          </p:nvSpPr>
          <p:spPr>
            <a:xfrm>
              <a:off x="1441655" y="-754470"/>
              <a:ext cx="6260690" cy="8366946"/>
            </a:xfrm>
            <a:prstGeom prst="roundRect">
              <a:avLst>
                <a:gd name="adj" fmla="val 56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E30FB90-5238-51A6-3B76-59C824748CC6}"/>
              </a:ext>
            </a:extLst>
          </p:cNvPr>
          <p:cNvSpPr txBox="1"/>
          <p:nvPr/>
        </p:nvSpPr>
        <p:spPr>
          <a:xfrm>
            <a:off x="1860668" y="512754"/>
            <a:ext cx="536396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KG Second Chances Sketch" panose="02000000000000000000" pitchFamily="2" charset="0"/>
              </a:rPr>
              <a:t>Liste de mots D26</a:t>
            </a:r>
          </a:p>
          <a:p>
            <a:pPr algn="ctr"/>
            <a:r>
              <a:rPr lang="fr-FR" sz="2400" dirty="0">
                <a:latin typeface="KG Always A Good Time" panose="02000505000000020003" pitchFamily="2" charset="0"/>
              </a:rPr>
              <a:t>Le son /s/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C1E123-2B99-0991-EA4A-EE9C5C407E52}"/>
              </a:ext>
            </a:extLst>
          </p:cNvPr>
          <p:cNvSpPr txBox="1"/>
          <p:nvPr/>
        </p:nvSpPr>
        <p:spPr>
          <a:xfrm>
            <a:off x="960159" y="1678008"/>
            <a:ext cx="176522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chan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inver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dan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er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tri</a:t>
            </a: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te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ouris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ucre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pécial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tatue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4D5DD14-886B-322F-9B8B-294B14A63C4A}"/>
              </a:ext>
            </a:extLst>
          </p:cNvPr>
          <p:cNvSpPr txBox="1"/>
          <p:nvPr/>
        </p:nvSpPr>
        <p:spPr>
          <a:xfrm>
            <a:off x="3622490" y="2280984"/>
            <a:ext cx="199221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itron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inéma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ra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ine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erise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dé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embre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ygne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316DAE4-AE96-63B1-36EF-A47CAE6B22E7}"/>
              </a:ext>
            </a:extLst>
          </p:cNvPr>
          <p:cNvSpPr txBox="1"/>
          <p:nvPr/>
        </p:nvSpPr>
        <p:spPr>
          <a:xfrm>
            <a:off x="6264376" y="3966446"/>
            <a:ext cx="196560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po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t</a:t>
            </a:r>
            <a:r>
              <a:rPr lang="fr-FR" sz="2800" dirty="0">
                <a:latin typeface="Print Bold" panose="02000000000000000000" pitchFamily="2" charset="0"/>
              </a:rPr>
              <a:t>ion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atten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t</a:t>
            </a:r>
            <a:r>
              <a:rPr lang="fr-FR" sz="2800" dirty="0">
                <a:latin typeface="Print Bold" panose="02000000000000000000" pitchFamily="2" charset="0"/>
              </a:rPr>
              <a:t>ion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impa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t</a:t>
            </a:r>
            <a:r>
              <a:rPr lang="fr-FR" sz="2800" dirty="0">
                <a:latin typeface="Print Bold" panose="02000000000000000000" pitchFamily="2" charset="0"/>
              </a:rPr>
              <a:t>ient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péripé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t</a:t>
            </a:r>
            <a:r>
              <a:rPr lang="fr-FR" sz="2800" dirty="0">
                <a:latin typeface="Print Bold" panose="02000000000000000000" pitchFamily="2" charset="0"/>
              </a:rPr>
              <a:t>ie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essen</a:t>
            </a:r>
            <a:r>
              <a:rPr lang="fr-FR" sz="2800" dirty="0">
                <a:solidFill>
                  <a:schemeClr val="accent2"/>
                </a:solidFill>
                <a:latin typeface="Print Bold" panose="02000000000000000000" pitchFamily="2" charset="0"/>
              </a:rPr>
              <a:t>t</a:t>
            </a:r>
            <a:r>
              <a:rPr lang="fr-FR" sz="2800" dirty="0">
                <a:latin typeface="Print Bold" panose="02000000000000000000" pitchFamily="2" charset="0"/>
              </a:rPr>
              <a:t>iel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8561CC9-6A91-9452-19B1-15869496DCE9}"/>
              </a:ext>
            </a:extLst>
          </p:cNvPr>
          <p:cNvSpPr txBox="1"/>
          <p:nvPr/>
        </p:nvSpPr>
        <p:spPr>
          <a:xfrm>
            <a:off x="944265" y="5630411"/>
            <a:ext cx="1827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solidFill>
                  <a:srgbClr val="FF0000"/>
                </a:solidFill>
                <a:latin typeface="Print Bold" panose="02000000000000000000" pitchFamily="2" charset="0"/>
              </a:rPr>
              <a:t>s</a:t>
            </a:r>
            <a:r>
              <a:rPr lang="fr-FR" sz="2800" dirty="0">
                <a:latin typeface="Print Bold" panose="02000000000000000000" pitchFamily="2" charset="0"/>
              </a:rPr>
              <a:t>au</a:t>
            </a:r>
            <a:r>
              <a:rPr lang="fr-FR" sz="2800" dirty="0">
                <a:solidFill>
                  <a:srgbClr val="00B0F0"/>
                </a:solidFill>
                <a:latin typeface="Print Bold" panose="02000000000000000000" pitchFamily="2" charset="0"/>
              </a:rPr>
              <a:t>c</a:t>
            </a:r>
            <a:r>
              <a:rPr lang="fr-FR" sz="2800" dirty="0">
                <a:latin typeface="Print Bold" panose="02000000000000000000" pitchFamily="2" charset="0"/>
              </a:rPr>
              <a:t>isse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7C1161-D06B-985A-B62B-DBF60C7F14C2}"/>
              </a:ext>
            </a:extLst>
          </p:cNvPr>
          <p:cNvSpPr txBox="1"/>
          <p:nvPr/>
        </p:nvSpPr>
        <p:spPr>
          <a:xfrm>
            <a:off x="3602452" y="5265091"/>
            <a:ext cx="2032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balan</a:t>
            </a:r>
            <a:r>
              <a:rPr lang="fr-FR" sz="2800" dirty="0">
                <a:solidFill>
                  <a:srgbClr val="FFC000"/>
                </a:solidFill>
                <a:latin typeface="Print Bold" panose="02000000000000000000" pitchFamily="2" charset="0"/>
              </a:rPr>
              <a:t>ç</a:t>
            </a:r>
            <a:r>
              <a:rPr lang="fr-FR" sz="2800" dirty="0">
                <a:latin typeface="Print Bold" panose="02000000000000000000" pitchFamily="2" charset="0"/>
              </a:rPr>
              <a:t>oire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340F49-D180-69AE-B7CC-E54133D29035}"/>
              </a:ext>
            </a:extLst>
          </p:cNvPr>
          <p:cNvSpPr txBox="1"/>
          <p:nvPr/>
        </p:nvSpPr>
        <p:spPr>
          <a:xfrm>
            <a:off x="6200366" y="1743256"/>
            <a:ext cx="188224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me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ss</a:t>
            </a:r>
            <a:r>
              <a:rPr lang="fr-FR" sz="2800" dirty="0">
                <a:latin typeface="Print Bold" panose="02000000000000000000" pitchFamily="2" charset="0"/>
              </a:rPr>
              <a:t>age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ma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ss</a:t>
            </a:r>
            <a:r>
              <a:rPr lang="fr-FR" sz="2800" dirty="0">
                <a:latin typeface="Print Bold" panose="02000000000000000000" pitchFamily="2" charset="0"/>
              </a:rPr>
              <a:t>age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>
                <a:latin typeface="Print Bold" panose="02000000000000000000" pitchFamily="2" charset="0"/>
              </a:rPr>
              <a:t>au</a:t>
            </a:r>
            <a:r>
              <a:rPr lang="fr-FR" sz="2800" dirty="0">
                <a:solidFill>
                  <a:srgbClr val="00B050"/>
                </a:solidFill>
                <a:latin typeface="Print Bold" panose="02000000000000000000" pitchFamily="2" charset="0"/>
              </a:rPr>
              <a:t>ss</a:t>
            </a:r>
            <a:r>
              <a:rPr lang="fr-FR" sz="2800" dirty="0">
                <a:latin typeface="Print Bold" panose="02000000000000000000" pitchFamily="2" charset="0"/>
              </a:rPr>
              <a:t>itôt</a:t>
            </a:r>
          </a:p>
        </p:txBody>
      </p:sp>
    </p:spTree>
    <p:extLst>
      <p:ext uri="{BB962C8B-B14F-4D97-AF65-F5344CB8AC3E}">
        <p14:creationId xmlns:p14="http://schemas.microsoft.com/office/powerpoint/2010/main" val="25945036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200</TotalTime>
  <Words>840</Words>
  <Application>Microsoft Office PowerPoint</Application>
  <PresentationFormat>Format US (216 x 279 mm)</PresentationFormat>
  <Paragraphs>620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KG Always A Good Time</vt:lpstr>
      <vt:lpstr>KG Second Chances Sketch</vt:lpstr>
      <vt:lpstr>Print 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Utilisateur</dc:creator>
  <cp:lastModifiedBy>Alizée</cp:lastModifiedBy>
  <cp:revision>43</cp:revision>
  <dcterms:created xsi:type="dcterms:W3CDTF">2024-09-05T20:51:22Z</dcterms:created>
  <dcterms:modified xsi:type="dcterms:W3CDTF">2025-06-09T14:19:03Z</dcterms:modified>
</cp:coreProperties>
</file>