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3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176" y="-3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A21EA73-2C4B-483C-A682-80AE5A455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808913"/>
              </p:ext>
            </p:extLst>
          </p:nvPr>
        </p:nvGraphicFramePr>
        <p:xfrm>
          <a:off x="156835" y="466142"/>
          <a:ext cx="6551859" cy="9329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934">
                  <a:extLst>
                    <a:ext uri="{9D8B030D-6E8A-4147-A177-3AD203B41FA5}">
                      <a16:colId xmlns:a16="http://schemas.microsoft.com/office/drawing/2014/main" val="612398408"/>
                    </a:ext>
                  </a:extLst>
                </a:gridCol>
                <a:gridCol w="1370905">
                  <a:extLst>
                    <a:ext uri="{9D8B030D-6E8A-4147-A177-3AD203B41FA5}">
                      <a16:colId xmlns:a16="http://schemas.microsoft.com/office/drawing/2014/main" val="22793922"/>
                    </a:ext>
                  </a:extLst>
                </a:gridCol>
                <a:gridCol w="4736020">
                  <a:extLst>
                    <a:ext uri="{9D8B030D-6E8A-4147-A177-3AD203B41FA5}">
                      <a16:colId xmlns:a16="http://schemas.microsoft.com/office/drawing/2014/main" val="3984945110"/>
                    </a:ext>
                  </a:extLst>
                </a:gridCol>
              </a:tblGrid>
              <a:tr h="271967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Thème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Tous les calculs se font de tête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16852"/>
                  </a:ext>
                </a:extLst>
              </a:tr>
              <a:tr h="332916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</a:t>
                      </a:r>
                      <a:endParaRPr lang="fr-FR" sz="900" b="1" dirty="0">
                        <a:solidFill>
                          <a:schemeClr val="tx1"/>
                        </a:solidFill>
                        <a:latin typeface="Biko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+ ... = 10              ... + 9 = 10                10 = ... + 2              10 – 6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202153"/>
                  </a:ext>
                </a:extLst>
              </a:tr>
              <a:tr h="3329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 + ... = 10              ... + 4 = 10                10 = 0 + ...              10 – 7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651784"/>
                  </a:ext>
                </a:extLst>
              </a:tr>
              <a:tr h="3329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CM3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10 + ... = 10            ... + 6 = 10                 10 = ... + 3              10 – 8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74131"/>
                  </a:ext>
                </a:extLst>
              </a:tr>
              <a:tr h="3329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 + ... = 10              ... + 5 = 10                 10 = 4 + ...              10 – 9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902060"/>
                  </a:ext>
                </a:extLst>
              </a:tr>
              <a:tr h="30517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CM5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15 + 15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12 + 12 = ...            14 + 14 = ...         double de 15 = ...              double de ... = 22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204323"/>
                  </a:ext>
                </a:extLst>
              </a:tr>
              <a:tr h="30517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15 + 15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13 + 13 = ...            11 + 11 = ...         double de 14 = ...              double de ... = 30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076871"/>
                  </a:ext>
                </a:extLst>
              </a:tr>
              <a:tr h="30517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CM7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15 + 15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12 + 12 = ...            14 + 14 = ...         double de 13 = ...              double de ... = 26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141782"/>
                  </a:ext>
                </a:extLst>
              </a:tr>
              <a:tr h="30517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15 + 15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13 + 13 = ...            11 + 11 = ...         double de 15 = ...              double de ... = 24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37918"/>
                  </a:ext>
                </a:extLst>
              </a:tr>
              <a:tr h="42306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CM9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Sommes de 3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 vite en te servant des compléments à 10: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 + 4 + 8 = ...           3 + 7 + 5 = ...            6 + 9 + 1 = ...           6 + 3 + 4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93301"/>
                  </a:ext>
                </a:extLst>
              </a:tr>
              <a:tr h="42306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Sommes de 3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 vite en te servant des compléments à 10: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 + 2 + 6 = ...           9 + 1 + 4 = ...            9 + 8 + 2 = ...           7 + 5 + 3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28862"/>
                  </a:ext>
                </a:extLst>
              </a:tr>
              <a:tr h="42306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CM11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Sommes de 3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 vite en te servant des doubles: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 + 3 + 2 = ...           3 + 4 + 3 = ...            2 + 9 + 9 = ...           7 + 7 + 2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94390"/>
                  </a:ext>
                </a:extLst>
              </a:tr>
              <a:tr h="42306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Sommes de 3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 vite en te servant des doubles: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 + 2 + 4 = ...           1 + 3 + 1 = ...            1 + 7 + 7 = ...           5 + 5 + 3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9303"/>
                  </a:ext>
                </a:extLst>
              </a:tr>
              <a:tr h="44102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CM13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ou enlever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16 + 10 = ...                24 – 10 = ...             ... – 10 = 37            ... + 10 = 45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35218"/>
                  </a:ext>
                </a:extLst>
              </a:tr>
              <a:tr h="44102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ou enlever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23 + 10 = ...                31 – 10 = ...             ... – 10 = 48            ... + 10 = 63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675657"/>
                  </a:ext>
                </a:extLst>
              </a:tr>
              <a:tr h="44102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CM15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ou enlever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32 + 10 = ...                45 – 10 = ...             ... – 10 = 24            ... + 10 = 57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41599"/>
                  </a:ext>
                </a:extLst>
              </a:tr>
              <a:tr h="44102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ou enlever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48 + 10 = ...                56 – 10 = ...             ... – 10 = 69            ... – 10 = 32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3656"/>
                  </a:ext>
                </a:extLst>
              </a:tr>
              <a:tr h="39284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CM17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Presque doubles jusqu’à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 vite en te servant des doubles.</a:t>
                      </a:r>
                    </a:p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+ 6 = ………             3 + 4 = ……….         7 + 8 = ………..                8 + 9 = ………..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07360"/>
                  </a:ext>
                </a:extLst>
              </a:tr>
              <a:tr h="39284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Presque doubles jusqu’à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Calcule vite en te servant des doubles.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4 + 5 = ………             3 + 2 = ……….         9 + 8 = ………..                8 + 7 = ………..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05065"/>
                  </a:ext>
                </a:extLst>
              </a:tr>
              <a:tr h="38840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CM19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Tables d’addition de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 + 5 = ...                 7 + 2 = ...              2 + ... = 11                 7 – 2 = ...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98413"/>
                  </a:ext>
                </a:extLst>
              </a:tr>
              <a:tr h="38840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CM20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Tables d’addition de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 + 9 = ...                 3 + 4 = ...              3 + ... = 11                 10 – 3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94364"/>
                  </a:ext>
                </a:extLst>
              </a:tr>
              <a:tr h="362623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CM21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et soustraire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43 + 30 = ...                51 – 20 = ...             68 + 30 = ...            75 – 30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904064"/>
                  </a:ext>
                </a:extLst>
              </a:tr>
              <a:tr h="362623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CM22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et soustraire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56 + 30 = ...                64 – 30 = ...             76 + 20 = ...            79 – 40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38189"/>
                  </a:ext>
                </a:extLst>
              </a:tr>
              <a:tr h="362623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CM23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et soustraire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67 + 20 = ...                73 – 40 = ...             82 + 10 = ...            94 – 50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047471"/>
                  </a:ext>
                </a:extLst>
              </a:tr>
              <a:tr h="362623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CM24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et soustraire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79 + 20 = ...                80 – 10 = ...             51 + 40 = ...            100 – 10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50703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3A332B7B-5CD0-49EA-866F-2E757FA0E9C6}"/>
              </a:ext>
            </a:extLst>
          </p:cNvPr>
          <p:cNvGrpSpPr/>
          <p:nvPr/>
        </p:nvGrpSpPr>
        <p:grpSpPr>
          <a:xfrm>
            <a:off x="0" y="58569"/>
            <a:ext cx="6858000" cy="360000"/>
            <a:chOff x="0" y="58569"/>
            <a:chExt cx="6858000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EA463E-11B1-4ACB-9281-E951DFC75468}"/>
                </a:ext>
              </a:extLst>
            </p:cNvPr>
            <p:cNvSpPr/>
            <p:nvPr/>
          </p:nvSpPr>
          <p:spPr>
            <a:xfrm>
              <a:off x="0" y="123825"/>
              <a:ext cx="6858000" cy="24955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32B0EC-3646-4743-A36A-E7FC91C1C35F}"/>
                </a:ext>
              </a:extLst>
            </p:cNvPr>
            <p:cNvGrpSpPr/>
            <p:nvPr/>
          </p:nvGrpSpPr>
          <p:grpSpPr>
            <a:xfrm>
              <a:off x="465993" y="58569"/>
              <a:ext cx="5393895" cy="360000"/>
              <a:chOff x="465993" y="172869"/>
              <a:chExt cx="5393895" cy="360000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DC12E2A-742B-4CFA-B6E3-346CCE6B658E}"/>
                  </a:ext>
                </a:extLst>
              </p:cNvPr>
              <p:cNvSpPr/>
              <p:nvPr/>
            </p:nvSpPr>
            <p:spPr>
              <a:xfrm>
                <a:off x="465993" y="172869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1100" dirty="0">
                    <a:solidFill>
                      <a:schemeClr val="tx1"/>
                    </a:solidFill>
                    <a:latin typeface="Biko" panose="02000000000000000000" pitchFamily="50" charset="0"/>
                  </a:rPr>
                  <a:t>CE1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E56B45-0040-42ED-9DB9-1BA55E8CE340}"/>
                  </a:ext>
                </a:extLst>
              </p:cNvPr>
              <p:cNvSpPr txBox="1"/>
              <p:nvPr/>
            </p:nvSpPr>
            <p:spPr>
              <a:xfrm>
                <a:off x="1291986" y="194315"/>
                <a:ext cx="45679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Devoirs de Calcul mental</a:t>
                </a:r>
              </a:p>
            </p:txBody>
          </p: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D89C384-3A2C-488B-93A8-40DBF220C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5" y="146228"/>
            <a:ext cx="163798" cy="20474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FAFEC3-242B-40BE-9E05-F9CE90C8FCF7}"/>
              </a:ext>
            </a:extLst>
          </p:cNvPr>
          <p:cNvSpPr txBox="1"/>
          <p:nvPr/>
        </p:nvSpPr>
        <p:spPr>
          <a:xfrm>
            <a:off x="5859888" y="81908"/>
            <a:ext cx="848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eurofurence" panose="020F0402020203080204" pitchFamily="34" charset="0"/>
              </a:rPr>
              <a:t>Période 1</a:t>
            </a:r>
          </a:p>
        </p:txBody>
      </p:sp>
    </p:spTree>
    <p:extLst>
      <p:ext uri="{BB962C8B-B14F-4D97-AF65-F5344CB8AC3E}">
        <p14:creationId xmlns:p14="http://schemas.microsoft.com/office/powerpoint/2010/main" val="2630533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A21EA73-2C4B-483C-A682-80AE5A455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908997"/>
              </p:ext>
            </p:extLst>
          </p:nvPr>
        </p:nvGraphicFramePr>
        <p:xfrm>
          <a:off x="156835" y="625165"/>
          <a:ext cx="6525905" cy="9157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171">
                  <a:extLst>
                    <a:ext uri="{9D8B030D-6E8A-4147-A177-3AD203B41FA5}">
                      <a16:colId xmlns:a16="http://schemas.microsoft.com/office/drawing/2014/main" val="612398408"/>
                    </a:ext>
                  </a:extLst>
                </a:gridCol>
                <a:gridCol w="1365475">
                  <a:extLst>
                    <a:ext uri="{9D8B030D-6E8A-4147-A177-3AD203B41FA5}">
                      <a16:colId xmlns:a16="http://schemas.microsoft.com/office/drawing/2014/main" val="22793922"/>
                    </a:ext>
                  </a:extLst>
                </a:gridCol>
                <a:gridCol w="4717259">
                  <a:extLst>
                    <a:ext uri="{9D8B030D-6E8A-4147-A177-3AD203B41FA5}">
                      <a16:colId xmlns:a16="http://schemas.microsoft.com/office/drawing/2014/main" val="3984945110"/>
                    </a:ext>
                  </a:extLst>
                </a:gridCol>
              </a:tblGrid>
              <a:tr h="299534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Thème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Tous les calculs se font de tête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16852"/>
                  </a:ext>
                </a:extLst>
              </a:tr>
              <a:tr h="382031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CM25</a:t>
                      </a:r>
                      <a:endParaRPr lang="fr-FR" sz="900" b="1" dirty="0">
                        <a:solidFill>
                          <a:schemeClr val="tx1"/>
                        </a:solidFill>
                        <a:latin typeface="Biko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de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 + 3 = ...                   4 + 2 = ...                4 + ... = 13               11 – 4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202153"/>
                  </a:ext>
                </a:extLst>
              </a:tr>
              <a:tr h="382031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CM26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de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 + 5 = ...                   4 + 6 = ...                ... + 4 = 12               13 – 4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651784"/>
                  </a:ext>
                </a:extLst>
              </a:tr>
              <a:tr h="382031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CM27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de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 + 5 = ...                   5 + 4 = ...                5 + ... = 12               11 – 5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74131"/>
                  </a:ext>
                </a:extLst>
              </a:tr>
              <a:tr h="382031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CM28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de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9 + 5 = ...                   5 + 6 = ...                ... + 5 = 13               12 – 5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902060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CM29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50 + ……..= 100          80 + ………= 100         100 = ... + 90           100 – 60 = ...………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204323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CM30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30 + ……..= 100          70 + ………= 100        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100 = ... + 40           100 – 80 = ...………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076871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CM31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 + 3 = ...                  3 + 6  = ...                6 + ... = 15               8 – 6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141782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CM32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 + 9 = ...                  6 + 5  = ...                ... + 6 = 14               10 – 6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37918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CM33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 + 8 = ...                  7 + 6  = ...                ... + 6 = 9               14 – 6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93301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CM34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 + 2 = ...                  9 + 7  = ...                7 + ... = 13               15 – 7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28862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CM35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 + 5 = ...                  6 + 7 = ...                 ... + 7 = 16               11 – 7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94390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CM36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 + 4 = ...                  5 + 7  = ...                7 + ... = 14               16 – 7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9303"/>
                  </a:ext>
                </a:extLst>
              </a:tr>
              <a:tr h="42289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CM37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la dizaine supérieure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56 + …… = 60            65 + …….. = 70         62 + …….. = 70         64 + …… = 70   </a:t>
                      </a:r>
                      <a:endParaRPr lang="fr-FR" sz="11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35218"/>
                  </a:ext>
                </a:extLst>
              </a:tr>
              <a:tr h="40769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CM38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la dizaine supérieure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76 + …… = 80            85 + …….. = 90         82 + …….. = 90         94 + …… =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675657"/>
                  </a:ext>
                </a:extLst>
              </a:tr>
              <a:tr h="40769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CM39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la dizaine supérieure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95 + …… = 100        114 + …….. = 120    132 + …….. = 140         143 +……… = 150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41599"/>
                  </a:ext>
                </a:extLst>
              </a:tr>
              <a:tr h="399378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CM40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la dizaine supérieure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156 + …… = 160     125 + …….. = 130        121 + …….. = 130       174 + …… = 180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3656"/>
                  </a:ext>
                </a:extLst>
              </a:tr>
              <a:tr h="391058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CM41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 + 5 = ….               8 + 3 =…..                8 + ... = 15               12 – 8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07360"/>
                  </a:ext>
                </a:extLst>
              </a:tr>
              <a:tr h="374417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CM42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8 + 6 =…..               8 + 9 =…..                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... + 5 = 13               11 – 8 = ...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05065"/>
                  </a:ext>
                </a:extLst>
              </a:tr>
              <a:tr h="34945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CM43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9 + 5 = ….                  9 + 3 =…..             9 + ... = 16               18 – 9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98413"/>
                  </a:ext>
                </a:extLst>
              </a:tr>
              <a:tr h="374417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CM44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9 + 3 = ….                  9 + 4 =…..            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... + 9 = 15               14 – 9 = ...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94364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CM45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jusqu’à 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12          Moitié de 30              Moitié de 22              Moitié de ...... =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904064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CM46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jusqu’à 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14          Moitié de 24              Moitié de 30            Moitié de ...... = 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38189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CM47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jusqu’à 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16          Moitié de 28              Moitié de 18            Moitié de ...... = 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047471"/>
                  </a:ext>
                </a:extLst>
              </a:tr>
              <a:tr h="35019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CM48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jusqu’à 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18          Moitié de 20              Moitié de 24            Moitié de ...... =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50703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3A332B7B-5CD0-49EA-866F-2E757FA0E9C6}"/>
              </a:ext>
            </a:extLst>
          </p:cNvPr>
          <p:cNvGrpSpPr/>
          <p:nvPr/>
        </p:nvGrpSpPr>
        <p:grpSpPr>
          <a:xfrm>
            <a:off x="0" y="58569"/>
            <a:ext cx="6858000" cy="360000"/>
            <a:chOff x="0" y="58569"/>
            <a:chExt cx="6858000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EA463E-11B1-4ACB-9281-E951DFC75468}"/>
                </a:ext>
              </a:extLst>
            </p:cNvPr>
            <p:cNvSpPr/>
            <p:nvPr/>
          </p:nvSpPr>
          <p:spPr>
            <a:xfrm>
              <a:off x="0" y="123825"/>
              <a:ext cx="6858000" cy="24955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32B0EC-3646-4743-A36A-E7FC91C1C35F}"/>
                </a:ext>
              </a:extLst>
            </p:cNvPr>
            <p:cNvGrpSpPr/>
            <p:nvPr/>
          </p:nvGrpSpPr>
          <p:grpSpPr>
            <a:xfrm>
              <a:off x="465993" y="58569"/>
              <a:ext cx="5393895" cy="360000"/>
              <a:chOff x="465993" y="172869"/>
              <a:chExt cx="5393895" cy="360000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DC12E2A-742B-4CFA-B6E3-346CCE6B658E}"/>
                  </a:ext>
                </a:extLst>
              </p:cNvPr>
              <p:cNvSpPr/>
              <p:nvPr/>
            </p:nvSpPr>
            <p:spPr>
              <a:xfrm>
                <a:off x="465993" y="172869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1100" dirty="0">
                    <a:solidFill>
                      <a:schemeClr val="tx1"/>
                    </a:solidFill>
                    <a:latin typeface="Biko" panose="02000000000000000000" pitchFamily="50" charset="0"/>
                  </a:rPr>
                  <a:t>CE1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E56B45-0040-42ED-9DB9-1BA55E8CE340}"/>
                  </a:ext>
                </a:extLst>
              </p:cNvPr>
              <p:cNvSpPr txBox="1"/>
              <p:nvPr/>
            </p:nvSpPr>
            <p:spPr>
              <a:xfrm>
                <a:off x="1291986" y="194315"/>
                <a:ext cx="45679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Devoirs de Calcul mental</a:t>
                </a:r>
              </a:p>
            </p:txBody>
          </p: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D89C384-3A2C-488B-93A8-40DBF220C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5" y="146228"/>
            <a:ext cx="163798" cy="20474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FAFEC3-242B-40BE-9E05-F9CE90C8FCF7}"/>
              </a:ext>
            </a:extLst>
          </p:cNvPr>
          <p:cNvSpPr txBox="1"/>
          <p:nvPr/>
        </p:nvSpPr>
        <p:spPr>
          <a:xfrm>
            <a:off x="5678905" y="81908"/>
            <a:ext cx="1179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eurofurence" panose="020F0402020203080204" pitchFamily="34" charset="0"/>
              </a:rPr>
              <a:t>Période 2 </a:t>
            </a:r>
          </a:p>
        </p:txBody>
      </p:sp>
    </p:spTree>
    <p:extLst>
      <p:ext uri="{BB962C8B-B14F-4D97-AF65-F5344CB8AC3E}">
        <p14:creationId xmlns:p14="http://schemas.microsoft.com/office/powerpoint/2010/main" val="3551458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A21EA73-2C4B-483C-A682-80AE5A455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215622"/>
              </p:ext>
            </p:extLst>
          </p:nvPr>
        </p:nvGraphicFramePr>
        <p:xfrm>
          <a:off x="156835" y="466142"/>
          <a:ext cx="6556384" cy="9385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241">
                  <a:extLst>
                    <a:ext uri="{9D8B030D-6E8A-4147-A177-3AD203B41FA5}">
                      <a16:colId xmlns:a16="http://schemas.microsoft.com/office/drawing/2014/main" val="612398408"/>
                    </a:ext>
                  </a:extLst>
                </a:gridCol>
                <a:gridCol w="1371852">
                  <a:extLst>
                    <a:ext uri="{9D8B030D-6E8A-4147-A177-3AD203B41FA5}">
                      <a16:colId xmlns:a16="http://schemas.microsoft.com/office/drawing/2014/main" val="22793922"/>
                    </a:ext>
                  </a:extLst>
                </a:gridCol>
                <a:gridCol w="4739291">
                  <a:extLst>
                    <a:ext uri="{9D8B030D-6E8A-4147-A177-3AD203B41FA5}">
                      <a16:colId xmlns:a16="http://schemas.microsoft.com/office/drawing/2014/main" val="3984945110"/>
                    </a:ext>
                  </a:extLst>
                </a:gridCol>
              </a:tblGrid>
              <a:tr h="27197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Thème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Tous les calculs se font de tête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16852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CM49</a:t>
                      </a:r>
                      <a:endParaRPr lang="fr-FR" sz="900" b="1" dirty="0">
                        <a:solidFill>
                          <a:schemeClr val="tx1"/>
                        </a:solidFill>
                        <a:latin typeface="Biko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Trouver le complément à un nombre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56 + …… = 62           25 + …….. = 34           21 + …….. = 38          74 + …… = 83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202153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CM50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Trouver le complément à un nombre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69 + …… = 75           84 + …….. = 91        157 + …….. = 163          179 + …… = 187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651784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CM51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Trouver le complément à un nombre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35 + …… = 46           63 + …….. = 72        186 + …….. = 194          174 + …… = 189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74131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CM52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2 nombres jusqu’à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25 + 33 = …..              43 + 42 =……           45 + 15 = …..         48 + 12 =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………</a:t>
                      </a:r>
                      <a:endParaRPr lang="fr-FR" sz="11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902060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CM53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2 nombres jusqu’à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55 + 33 = ……              73 + 12 =……..         35 + 16 = ……..        49 + 21 =   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204323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CM54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2 nombres jusqu’à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65 + 30 = …..              62 + 35 = ……         65 + 25 = …           78 + 13 = 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076871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CM55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de 20, 25, 30, 35, 40, 45, 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35 + 35 = ...           50 + 50 = ...        double de 20 = ...             double de ... = 90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141782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CM56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de 20, 25, 30, 35, 40, 45, 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40 + 40 = ...           25 + 25 = ...        double de 30 = ...             double de ... = 30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37918"/>
                  </a:ext>
                </a:extLst>
              </a:tr>
              <a:tr h="31402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CM57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de 20, 25, 30, 35, 40, 45, 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45 + 45 = ...           20 + 20 = ...        double de 35 = ...             double de ... = 50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93301"/>
                  </a:ext>
                </a:extLst>
              </a:tr>
              <a:tr h="31402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CM58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9, 19 ou 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56 + 9 = ………        9 + 32 = ……….               27 + 19 = ……..             29 + 56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28862"/>
                  </a:ext>
                </a:extLst>
              </a:tr>
              <a:tr h="31402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CM59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9, 19 ou 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65 + 9 = ………        9 + 74 = ……….               58 + 19 = ……..             29 + 39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94390"/>
                  </a:ext>
                </a:extLst>
              </a:tr>
              <a:tr h="31402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CM60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9, 19 ou 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73 + 9 = ………        9 + 85 = ……….               64 + 19 = ……..             29 + 83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9303"/>
                  </a:ext>
                </a:extLst>
              </a:tr>
              <a:tr h="45382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CM61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9, 19 ou 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37 + 9 = ………        9 + 69 = ……….               43 + 19 = ……..             29 + 41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35218"/>
                  </a:ext>
                </a:extLst>
              </a:tr>
              <a:tr h="45382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CM62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de 100, 150, 200, 250, 300, 350, 450,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250 + 250 = ...      400 + 400 = ...        double de 150 = ...       double de ... = 1 000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675657"/>
                  </a:ext>
                </a:extLst>
              </a:tr>
              <a:tr h="45382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CM63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de 100, 150, 200, 250, 300, 350, 450,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350 + 350 = ...      500 + 500 = ...        double de 200 = ...         double de ... = 900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41599"/>
                  </a:ext>
                </a:extLst>
              </a:tr>
              <a:tr h="45382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CM64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de 100, 150, 200, 250, 300, 350, 450,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400 + 400 = ...      250 + 250 = ...        double de 300 = ...         double de ... = 300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3656"/>
                  </a:ext>
                </a:extLst>
              </a:tr>
              <a:tr h="39967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CM65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Enlever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56 – 9 = ………        32 – 9 = ……….               27 – 9 = ……..             86 – 9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07360"/>
                  </a:ext>
                </a:extLst>
              </a:tr>
              <a:tr h="39967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CM66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Enlever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65 – 9 = ………        74 – 9 = ……….               58 – 9 = ……..             39 –9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05065"/>
                  </a:ext>
                </a:extLst>
              </a:tr>
              <a:tr h="39967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CM67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Enlever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73 – 9 = ………        85 – 9 = ……….               64 – 9 = ……..             53 – 9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98413"/>
                  </a:ext>
                </a:extLst>
              </a:tr>
              <a:tr h="39967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CM68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Enlever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41 – 9 = ………        69 – 9 = ……….               83 – 9 = ……..             91 – 9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94364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CM69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20          Moitié de 90             Moitié de 70          Moitié de ...... =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904064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CM70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40          Moitié de 70             Moitié de 50          Moitié de ...... = 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38189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CM71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60          Moitié de 30             Moitié de 90          Moitié de ...... = 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047471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CM72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80          Moitié de 50             Moitié de 30          Moitié de ...... =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50703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3A332B7B-5CD0-49EA-866F-2E757FA0E9C6}"/>
              </a:ext>
            </a:extLst>
          </p:cNvPr>
          <p:cNvGrpSpPr/>
          <p:nvPr/>
        </p:nvGrpSpPr>
        <p:grpSpPr>
          <a:xfrm>
            <a:off x="0" y="58569"/>
            <a:ext cx="6858000" cy="360000"/>
            <a:chOff x="0" y="58569"/>
            <a:chExt cx="6858000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EA463E-11B1-4ACB-9281-E951DFC75468}"/>
                </a:ext>
              </a:extLst>
            </p:cNvPr>
            <p:cNvSpPr/>
            <p:nvPr/>
          </p:nvSpPr>
          <p:spPr>
            <a:xfrm>
              <a:off x="0" y="123825"/>
              <a:ext cx="6858000" cy="24955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32B0EC-3646-4743-A36A-E7FC91C1C35F}"/>
                </a:ext>
              </a:extLst>
            </p:cNvPr>
            <p:cNvGrpSpPr/>
            <p:nvPr/>
          </p:nvGrpSpPr>
          <p:grpSpPr>
            <a:xfrm>
              <a:off x="465993" y="58569"/>
              <a:ext cx="5393895" cy="360000"/>
              <a:chOff x="465993" y="172869"/>
              <a:chExt cx="5393895" cy="360000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DC12E2A-742B-4CFA-B6E3-346CCE6B658E}"/>
                  </a:ext>
                </a:extLst>
              </p:cNvPr>
              <p:cNvSpPr/>
              <p:nvPr/>
            </p:nvSpPr>
            <p:spPr>
              <a:xfrm>
                <a:off x="465993" y="172869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1100" dirty="0">
                    <a:solidFill>
                      <a:schemeClr val="tx1"/>
                    </a:solidFill>
                    <a:latin typeface="Biko" panose="02000000000000000000" pitchFamily="50" charset="0"/>
                  </a:rPr>
                  <a:t>CE1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E56B45-0040-42ED-9DB9-1BA55E8CE340}"/>
                  </a:ext>
                </a:extLst>
              </p:cNvPr>
              <p:cNvSpPr txBox="1"/>
              <p:nvPr/>
            </p:nvSpPr>
            <p:spPr>
              <a:xfrm>
                <a:off x="1291986" y="194315"/>
                <a:ext cx="45679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Devoirs de Calcul mental</a:t>
                </a:r>
              </a:p>
            </p:txBody>
          </p: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D89C384-3A2C-488B-93A8-40DBF220C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5" y="146228"/>
            <a:ext cx="163798" cy="20474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FAFEC3-242B-40BE-9E05-F9CE90C8FCF7}"/>
              </a:ext>
            </a:extLst>
          </p:cNvPr>
          <p:cNvSpPr txBox="1"/>
          <p:nvPr/>
        </p:nvSpPr>
        <p:spPr>
          <a:xfrm>
            <a:off x="5859888" y="81908"/>
            <a:ext cx="99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eurofurence" panose="020F0402020203080204" pitchFamily="34" charset="0"/>
              </a:rPr>
              <a:t>Période 3</a:t>
            </a:r>
          </a:p>
        </p:txBody>
      </p:sp>
    </p:spTree>
    <p:extLst>
      <p:ext uri="{BB962C8B-B14F-4D97-AF65-F5344CB8AC3E}">
        <p14:creationId xmlns:p14="http://schemas.microsoft.com/office/powerpoint/2010/main" val="3018823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A21EA73-2C4B-483C-A682-80AE5A455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425464"/>
              </p:ext>
            </p:extLst>
          </p:nvPr>
        </p:nvGraphicFramePr>
        <p:xfrm>
          <a:off x="156835" y="466142"/>
          <a:ext cx="6580603" cy="9293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886">
                  <a:extLst>
                    <a:ext uri="{9D8B030D-6E8A-4147-A177-3AD203B41FA5}">
                      <a16:colId xmlns:a16="http://schemas.microsoft.com/office/drawing/2014/main" val="612398408"/>
                    </a:ext>
                  </a:extLst>
                </a:gridCol>
                <a:gridCol w="1376920">
                  <a:extLst>
                    <a:ext uri="{9D8B030D-6E8A-4147-A177-3AD203B41FA5}">
                      <a16:colId xmlns:a16="http://schemas.microsoft.com/office/drawing/2014/main" val="22793922"/>
                    </a:ext>
                  </a:extLst>
                </a:gridCol>
                <a:gridCol w="4756797">
                  <a:extLst>
                    <a:ext uri="{9D8B030D-6E8A-4147-A177-3AD203B41FA5}">
                      <a16:colId xmlns:a16="http://schemas.microsoft.com/office/drawing/2014/main" val="3984945110"/>
                    </a:ext>
                  </a:extLst>
                </a:gridCol>
              </a:tblGrid>
              <a:tr h="288419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Thème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Tous les calculs se font de tête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16852"/>
                  </a:ext>
                </a:extLst>
              </a:tr>
              <a:tr h="384559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CM73</a:t>
                      </a:r>
                      <a:endParaRPr lang="fr-FR" sz="900" b="1" dirty="0">
                        <a:solidFill>
                          <a:schemeClr val="tx1"/>
                        </a:solidFill>
                        <a:latin typeface="Biko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2 = ……..              2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3 = ……..              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….. × 2 = 18              20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2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202153"/>
                  </a:ext>
                </a:extLst>
              </a:tr>
              <a:tr h="38455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CM74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9 × 2 = ……..              2 × 5 = ……..              2 × ….. = 14              18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651784"/>
                  </a:ext>
                </a:extLst>
              </a:tr>
              <a:tr h="38455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CM75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7 × 2 = ……..              2 × 4 = ……..              2 ×  …… = 16             12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2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74131"/>
                  </a:ext>
                </a:extLst>
              </a:tr>
              <a:tr h="38455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CM76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8 × 2 = ……..              2 × 6 = ……..              2 × ….. = 20             14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2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902060"/>
                  </a:ext>
                </a:extLst>
              </a:tr>
              <a:tr h="35251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CM77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Multiplier par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10 = ……..           10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3 = ……..             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10 ×  …… = 90           60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10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204323"/>
                  </a:ext>
                </a:extLst>
              </a:tr>
              <a:tr h="35251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CM78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Multiplier par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10  = ……..          10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4 = ……..             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….. × 10 = 80             120 = 10 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076871"/>
                  </a:ext>
                </a:extLst>
              </a:tr>
              <a:tr h="35251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CM79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Multiplier par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21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10 = ……..         32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10 = …               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10 ×  …… = 60           160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10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141782"/>
                  </a:ext>
                </a:extLst>
              </a:tr>
              <a:tr h="35251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CM80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Multiplier par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43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10 = ……..         25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10 = ……..            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….. × 10 = 70             240 = 10 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37918"/>
                  </a:ext>
                </a:extLst>
              </a:tr>
              <a:tr h="35251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CM81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x 2 =……..              3 x 5 = ……..              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….. × 5 = 45              30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5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93301"/>
                  </a:ext>
                </a:extLst>
              </a:tr>
              <a:tr h="35251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CM82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9 x 5 =……..              5 x 5 = ……..               5 × ….. = 15              40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28862"/>
                  </a:ext>
                </a:extLst>
              </a:tr>
              <a:tr h="35251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CM83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5 x 5 =……..              7 x 5 = ……..               ….. × 5 = 25              20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5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94390"/>
                  </a:ext>
                </a:extLst>
              </a:tr>
              <a:tr h="35251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CM84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8 x 5 =……..              6 x 5 = ……..               5 × ….. = 35              45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9303"/>
                  </a:ext>
                </a:extLst>
              </a:tr>
              <a:tr h="40262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CM85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 x 3 =….                3 x 3 = …                 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….. × 3 = 6              18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3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35218"/>
                  </a:ext>
                </a:extLst>
              </a:tr>
              <a:tr h="412027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CM86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6 x 3 = …..              4 x 3 =  …..                3 × ….. = 21              15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675657"/>
                  </a:ext>
                </a:extLst>
              </a:tr>
              <a:tr h="4260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CM87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9 x 3 =  …..             6 x 3 =…..                  ….. × 3 = 24              12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3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41599"/>
                  </a:ext>
                </a:extLst>
              </a:tr>
              <a:tr h="402871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CM88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8 x 3 = …..              5 x 3 = ……                 3 × ….. = 27              21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3656"/>
                  </a:ext>
                </a:extLst>
              </a:tr>
              <a:tr h="357091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CM89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 x 4 =……                 3 x 4 =….                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….. × 4 = 24              16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4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07360"/>
                  </a:ext>
                </a:extLst>
              </a:tr>
              <a:tr h="352512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CM90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4 x 6 = ….                 4 x 4 = ……               4 × ….. = 36              32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05065"/>
                  </a:ext>
                </a:extLst>
              </a:tr>
              <a:tr h="37082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CM91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4 x 8 =  …..                9 x 4 = …                ….. × 4 = 12              28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4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98413"/>
                  </a:ext>
                </a:extLst>
              </a:tr>
              <a:tr h="429164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CM92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4 × 9 = ….                  8 × 4 =  …..             4 × ….. = 28              20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94364"/>
                  </a:ext>
                </a:extLst>
              </a:tr>
              <a:tr h="373431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CM93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centaines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200          Moitié de 900           Moitié de 700          Moitié de ...... = 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904064"/>
                  </a:ext>
                </a:extLst>
              </a:tr>
              <a:tr h="373431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CM94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centaines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400          Moitié de 700           Moitié de 500          Moitié de ...... = 450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38189"/>
                  </a:ext>
                </a:extLst>
              </a:tr>
              <a:tr h="373431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CM95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centaines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600          Moitié de 300           Moitié de 900          Moitié de ...... = 350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047471"/>
                  </a:ext>
                </a:extLst>
              </a:tr>
              <a:tr h="373431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CM96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centaines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800          Moitié de 500           Moitié de 300          Moitié de ...... = 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50703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3A332B7B-5CD0-49EA-866F-2E757FA0E9C6}"/>
              </a:ext>
            </a:extLst>
          </p:cNvPr>
          <p:cNvGrpSpPr/>
          <p:nvPr/>
        </p:nvGrpSpPr>
        <p:grpSpPr>
          <a:xfrm>
            <a:off x="-12846" y="29685"/>
            <a:ext cx="6858000" cy="360000"/>
            <a:chOff x="0" y="58569"/>
            <a:chExt cx="6858000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EA463E-11B1-4ACB-9281-E951DFC75468}"/>
                </a:ext>
              </a:extLst>
            </p:cNvPr>
            <p:cNvSpPr/>
            <p:nvPr/>
          </p:nvSpPr>
          <p:spPr>
            <a:xfrm>
              <a:off x="0" y="123825"/>
              <a:ext cx="6858000" cy="24955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32B0EC-3646-4743-A36A-E7FC91C1C35F}"/>
                </a:ext>
              </a:extLst>
            </p:cNvPr>
            <p:cNvGrpSpPr/>
            <p:nvPr/>
          </p:nvGrpSpPr>
          <p:grpSpPr>
            <a:xfrm>
              <a:off x="465993" y="58569"/>
              <a:ext cx="5393895" cy="360000"/>
              <a:chOff x="465993" y="172869"/>
              <a:chExt cx="5393895" cy="360000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DC12E2A-742B-4CFA-B6E3-346CCE6B658E}"/>
                  </a:ext>
                </a:extLst>
              </p:cNvPr>
              <p:cNvSpPr/>
              <p:nvPr/>
            </p:nvSpPr>
            <p:spPr>
              <a:xfrm>
                <a:off x="465993" y="172869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1100" dirty="0">
                    <a:solidFill>
                      <a:schemeClr val="tx1"/>
                    </a:solidFill>
                    <a:latin typeface="Biko" panose="02000000000000000000" pitchFamily="50" charset="0"/>
                  </a:rPr>
                  <a:t>CE1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E56B45-0040-42ED-9DB9-1BA55E8CE340}"/>
                  </a:ext>
                </a:extLst>
              </p:cNvPr>
              <p:cNvSpPr txBox="1"/>
              <p:nvPr/>
            </p:nvSpPr>
            <p:spPr>
              <a:xfrm>
                <a:off x="1291986" y="194315"/>
                <a:ext cx="45679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Devoirs de Calcul mental</a:t>
                </a:r>
              </a:p>
            </p:txBody>
          </p: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D89C384-3A2C-488B-93A8-40DBF220C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5" y="146228"/>
            <a:ext cx="163798" cy="20474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FAFEC3-242B-40BE-9E05-F9CE90C8FCF7}"/>
              </a:ext>
            </a:extLst>
          </p:cNvPr>
          <p:cNvSpPr txBox="1"/>
          <p:nvPr/>
        </p:nvSpPr>
        <p:spPr>
          <a:xfrm>
            <a:off x="5578860" y="81908"/>
            <a:ext cx="115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eurofurence" panose="020F0402020203080204" pitchFamily="34" charset="0"/>
              </a:rPr>
              <a:t>Période 4</a:t>
            </a:r>
          </a:p>
        </p:txBody>
      </p:sp>
    </p:spTree>
    <p:extLst>
      <p:ext uri="{BB962C8B-B14F-4D97-AF65-F5344CB8AC3E}">
        <p14:creationId xmlns:p14="http://schemas.microsoft.com/office/powerpoint/2010/main" val="1147125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A21EA73-2C4B-483C-A682-80AE5A455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02136"/>
              </p:ext>
            </p:extLst>
          </p:nvPr>
        </p:nvGraphicFramePr>
        <p:xfrm>
          <a:off x="156835" y="466142"/>
          <a:ext cx="6551859" cy="9371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934">
                  <a:extLst>
                    <a:ext uri="{9D8B030D-6E8A-4147-A177-3AD203B41FA5}">
                      <a16:colId xmlns:a16="http://schemas.microsoft.com/office/drawing/2014/main" val="612398408"/>
                    </a:ext>
                  </a:extLst>
                </a:gridCol>
                <a:gridCol w="1370905">
                  <a:extLst>
                    <a:ext uri="{9D8B030D-6E8A-4147-A177-3AD203B41FA5}">
                      <a16:colId xmlns:a16="http://schemas.microsoft.com/office/drawing/2014/main" val="22793922"/>
                    </a:ext>
                  </a:extLst>
                </a:gridCol>
                <a:gridCol w="4736020">
                  <a:extLst>
                    <a:ext uri="{9D8B030D-6E8A-4147-A177-3AD203B41FA5}">
                      <a16:colId xmlns:a16="http://schemas.microsoft.com/office/drawing/2014/main" val="3984945110"/>
                    </a:ext>
                  </a:extLst>
                </a:gridCol>
              </a:tblGrid>
              <a:tr h="262404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Thème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Tous les calculs se font de tête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16852"/>
                  </a:ext>
                </a:extLst>
              </a:tr>
              <a:tr h="34987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CM97</a:t>
                      </a:r>
                      <a:endParaRPr lang="fr-FR" sz="900" b="1" dirty="0">
                        <a:solidFill>
                          <a:schemeClr val="tx1"/>
                        </a:solidFill>
                        <a:latin typeface="Biko" panose="02000000000000000000" pitchFamily="50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8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des dizaines à un nombre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432 + 30 = ...             574 – 20 = ...             685 + 30 = ...            751 – 80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202153"/>
                  </a:ext>
                </a:extLst>
              </a:tr>
              <a:tr h="349873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CM98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8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des dizaines à un nombre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561 + 30 = ...             648 – 30 = ...             793 + 20 = ...            792 – 40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651784"/>
                  </a:ext>
                </a:extLst>
              </a:tr>
              <a:tr h="349873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CM99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8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des dizaines à un nombre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675 + 20 = ...             789 – 40 = ...             824 + 10 = ...            943 – 60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74131"/>
                  </a:ext>
                </a:extLst>
              </a:tr>
              <a:tr h="349873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CM100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4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des centaines à un nombre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243 + 300 = ...           951 – 200 = ...           568 + 300 = ...          875 – 300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902060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CM101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4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des centaines à un nombre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156 + 300 = ...           864 – 300 = ...           276 + 200 = ...          679 – 400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204323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CM102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4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des centaines à un nombre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367 + 200 = ...           473 – 400 = ...           682 + 100 = ...          794 – 500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076871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CM103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un nombre &lt;9 à un nombre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143 + 5 = ...                859 – 7 = ...             168 + 8 = ...            875 – 6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141782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CM104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un nombre &lt;9 à un nombre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256 + 3 = ...                564 – 3 = ...             376 + 7 = ...            571 – 8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37918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CM105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un nombre &lt;9 à un nombre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867 + 2 = ...                673 – 4 = ...             282 + 9 = ...            693 – 7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93301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CM106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 x 4 =……                 3 x 6 =….                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….. × 6 = 30              54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6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28862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CM107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6 x 8 = ….                 9 x 6 = ……               6 × ….. = 36              42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94390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CM108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7 x 8 =  …..                9 x 7 = …                ….. × 7 = 21              35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7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9303"/>
                  </a:ext>
                </a:extLst>
              </a:tr>
              <a:tr h="46348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CM109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7 × 4 = ….                  8 × 7 =  …..             7 × ….. = 63              42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35218"/>
                  </a:ext>
                </a:extLst>
              </a:tr>
              <a:tr h="46348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CM110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 x 4 =……                 3 x 8 =….                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….. × 8 = 48              40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675657"/>
                  </a:ext>
                </a:extLst>
              </a:tr>
              <a:tr h="46348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CM111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8 x 6 = ….                 9 x 8 = ……               8 × ….. = 56              48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41599"/>
                  </a:ext>
                </a:extLst>
              </a:tr>
              <a:tr h="46348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CM112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9 x 8 =  …..                9 x 4 = …                ….. × 9 = 54              45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9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3656"/>
                  </a:ext>
                </a:extLst>
              </a:tr>
              <a:tr h="40818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CM113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de multiplication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9 × 4 = ….                  9 × 7 =  …..             9 × ….. = 72              27 =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9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………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07360"/>
                  </a:ext>
                </a:extLst>
              </a:tr>
              <a:tr h="40818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CM114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Calculer le produit d’un nombre &lt;20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Décompose le plus grand nombre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(19 = 10 + 9 donc 19 × 2 = 10 × 2 + 9 × 2)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19 × 2 = ……..              12 × 5 = ……..           4 × 11 = ……..              3 × 18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05065"/>
                  </a:ext>
                </a:extLst>
              </a:tr>
              <a:tr h="40818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CM115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Calculer le produit d’un nombre &lt;20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Décompose le plus grand nombre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(19 = 10 + 9 donc 19 × 2 = 10 × 2 + 9 × 2)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17 × 2 = ……..              14 × 5 = ……..           4 × 18 = ……..              3 × 19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98413"/>
                  </a:ext>
                </a:extLst>
              </a:tr>
              <a:tr h="40818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CM116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Calculer le produit d’un nombre &lt;20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Décompose le plus grand nombre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(19 = 10 + 9 donc 19 × 2 = 10 × 2 + 9 × 2)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16 × 2 = ……..              13 × 5 = ……..           4 × 12 = ……..              3 × 15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94364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CM117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nombres pairs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248          Moitié de 624             Moitié de 470             Moitié de 342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904064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CM118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nombres pairs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462          Moitié de 806             Moitié de 650             Moitié de 528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38189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CM119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nombres pairs &lt;1000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824          Moitié de 382             Moitié de 290             Moitié de 764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047471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  <a:ea typeface="+mn-ea"/>
                          <a:cs typeface="+mn-cs"/>
                        </a:rPr>
                        <a:t>CM120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Connaitre les multiples de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3 × 25 = ……..            25 × 2 = ……..           25 × …….. = 100            75 = …….. ×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50703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3A332B7B-5CD0-49EA-866F-2E757FA0E9C6}"/>
              </a:ext>
            </a:extLst>
          </p:cNvPr>
          <p:cNvGrpSpPr/>
          <p:nvPr/>
        </p:nvGrpSpPr>
        <p:grpSpPr>
          <a:xfrm>
            <a:off x="0" y="58569"/>
            <a:ext cx="6858000" cy="360000"/>
            <a:chOff x="0" y="58569"/>
            <a:chExt cx="6858000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EA463E-11B1-4ACB-9281-E951DFC75468}"/>
                </a:ext>
              </a:extLst>
            </p:cNvPr>
            <p:cNvSpPr/>
            <p:nvPr/>
          </p:nvSpPr>
          <p:spPr>
            <a:xfrm>
              <a:off x="0" y="123825"/>
              <a:ext cx="6858000" cy="24955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32B0EC-3646-4743-A36A-E7FC91C1C35F}"/>
                </a:ext>
              </a:extLst>
            </p:cNvPr>
            <p:cNvGrpSpPr/>
            <p:nvPr/>
          </p:nvGrpSpPr>
          <p:grpSpPr>
            <a:xfrm>
              <a:off x="465993" y="58569"/>
              <a:ext cx="5393895" cy="360000"/>
              <a:chOff x="465993" y="172869"/>
              <a:chExt cx="5393895" cy="360000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DC12E2A-742B-4CFA-B6E3-346CCE6B658E}"/>
                  </a:ext>
                </a:extLst>
              </p:cNvPr>
              <p:cNvSpPr/>
              <p:nvPr/>
            </p:nvSpPr>
            <p:spPr>
              <a:xfrm>
                <a:off x="465993" y="172869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1100" dirty="0">
                    <a:solidFill>
                      <a:schemeClr val="tx1"/>
                    </a:solidFill>
                    <a:latin typeface="Biko" panose="02000000000000000000" pitchFamily="50" charset="0"/>
                  </a:rPr>
                  <a:t>CE1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E56B45-0040-42ED-9DB9-1BA55E8CE340}"/>
                  </a:ext>
                </a:extLst>
              </p:cNvPr>
              <p:cNvSpPr txBox="1"/>
              <p:nvPr/>
            </p:nvSpPr>
            <p:spPr>
              <a:xfrm>
                <a:off x="1291986" y="194315"/>
                <a:ext cx="45679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Devoirs de Calcul mental</a:t>
                </a:r>
              </a:p>
            </p:txBody>
          </p: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D89C384-3A2C-488B-93A8-40DBF220C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5" y="146228"/>
            <a:ext cx="163798" cy="20474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FAFEC3-242B-40BE-9E05-F9CE90C8FCF7}"/>
              </a:ext>
            </a:extLst>
          </p:cNvPr>
          <p:cNvSpPr txBox="1"/>
          <p:nvPr/>
        </p:nvSpPr>
        <p:spPr>
          <a:xfrm>
            <a:off x="5859888" y="81908"/>
            <a:ext cx="848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eurofurence" panose="020F0402020203080204" pitchFamily="34" charset="0"/>
              </a:rPr>
              <a:t>Période 5</a:t>
            </a:r>
          </a:p>
        </p:txBody>
      </p:sp>
    </p:spTree>
    <p:extLst>
      <p:ext uri="{BB962C8B-B14F-4D97-AF65-F5344CB8AC3E}">
        <p14:creationId xmlns:p14="http://schemas.microsoft.com/office/powerpoint/2010/main" val="18163417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428</TotalTime>
  <Words>3310</Words>
  <Application>Microsoft Office PowerPoint</Application>
  <PresentationFormat>Format A4 (210 x 297 mm)</PresentationFormat>
  <Paragraphs>399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Arial</vt:lpstr>
      <vt:lpstr>Biko</vt:lpstr>
      <vt:lpstr>Calibri</vt:lpstr>
      <vt:lpstr>Calibri Light</vt:lpstr>
      <vt:lpstr>eurofurence</vt:lpstr>
      <vt:lpstr>Print Bold</vt:lpstr>
      <vt:lpstr>Wolf Sans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Alizée</dc:creator>
  <cp:lastModifiedBy>Alizée</cp:lastModifiedBy>
  <cp:revision>52</cp:revision>
  <dcterms:created xsi:type="dcterms:W3CDTF">2021-08-28T13:02:26Z</dcterms:created>
  <dcterms:modified xsi:type="dcterms:W3CDTF">2025-08-19T11:35:45Z</dcterms:modified>
</cp:coreProperties>
</file>