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5"/>
  </p:notesMasterIdLst>
  <p:sldIdLst>
    <p:sldId id="278" r:id="rId2"/>
    <p:sldId id="279" r:id="rId3"/>
    <p:sldId id="364" r:id="rId4"/>
    <p:sldId id="394" r:id="rId5"/>
    <p:sldId id="393" r:id="rId6"/>
    <p:sldId id="395" r:id="rId7"/>
    <p:sldId id="396" r:id="rId8"/>
    <p:sldId id="368" r:id="rId9"/>
    <p:sldId id="370" r:id="rId10"/>
    <p:sldId id="398" r:id="rId11"/>
    <p:sldId id="371" r:id="rId12"/>
    <p:sldId id="397" r:id="rId13"/>
    <p:sldId id="375" r:id="rId14"/>
    <p:sldId id="376" r:id="rId15"/>
    <p:sldId id="377" r:id="rId16"/>
    <p:sldId id="369" r:id="rId17"/>
    <p:sldId id="366" r:id="rId18"/>
    <p:sldId id="367" r:id="rId19"/>
    <p:sldId id="378" r:id="rId20"/>
    <p:sldId id="379" r:id="rId21"/>
    <p:sldId id="380" r:id="rId22"/>
    <p:sldId id="381" r:id="rId23"/>
    <p:sldId id="382" r:id="rId24"/>
    <p:sldId id="383" r:id="rId25"/>
    <p:sldId id="384" r:id="rId26"/>
    <p:sldId id="385" r:id="rId27"/>
    <p:sldId id="386" r:id="rId28"/>
    <p:sldId id="387" r:id="rId29"/>
    <p:sldId id="388" r:id="rId30"/>
    <p:sldId id="389" r:id="rId31"/>
    <p:sldId id="390" r:id="rId32"/>
    <p:sldId id="391" r:id="rId33"/>
    <p:sldId id="392" r:id="rId34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18" autoAdjust="0"/>
    <p:restoredTop sz="93333"/>
  </p:normalViewPr>
  <p:slideViewPr>
    <p:cSldViewPr snapToGrid="0" snapToObjects="1">
      <p:cViewPr>
        <p:scale>
          <a:sx n="66" d="100"/>
          <a:sy n="66" d="100"/>
        </p:scale>
        <p:origin x="2262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F29F5-8491-4028-9347-4C1F0542C2EB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427FF-F8DC-46B8-B894-D66D8CA52B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4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4669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921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33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564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732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351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260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129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523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919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717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740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439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616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3111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8820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1861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998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812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556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2769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537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4167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964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6252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0644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0711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05280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3312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7976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0954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2962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427FF-F8DC-46B8-B894-D66D8CA52B98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744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E2BFC-BE41-744A-AEC0-38F7836C96C0}" type="datetimeFigureOut">
              <a:rPr lang="fr-FR" smtClean="0"/>
              <a:t>22/09/2024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71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gif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gif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gif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901700" y="239270"/>
              <a:ext cx="38086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blanche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9022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B8AEEA0-C20D-41DF-B3F2-06C4BA5ABBFC}"/>
              </a:ext>
            </a:extLst>
          </p:cNvPr>
          <p:cNvCxnSpPr/>
          <p:nvPr/>
        </p:nvCxnSpPr>
        <p:spPr>
          <a:xfrm>
            <a:off x="0" y="190500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71931FB-FFEB-4DA1-9AD9-8595B12D8A8E}"/>
              </a:ext>
            </a:extLst>
          </p:cNvPr>
          <p:cNvGrpSpPr/>
          <p:nvPr/>
        </p:nvGrpSpPr>
        <p:grpSpPr>
          <a:xfrm>
            <a:off x="195189" y="2150514"/>
            <a:ext cx="4532317" cy="389513"/>
            <a:chOff x="178073" y="188312"/>
            <a:chExt cx="4532317" cy="38951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A9DE30A-EED6-4FA6-BD51-4646D9DC4768}"/>
                </a:ext>
              </a:extLst>
            </p:cNvPr>
            <p:cNvSpPr txBox="1"/>
            <p:nvPr/>
          </p:nvSpPr>
          <p:spPr>
            <a:xfrm>
              <a:off x="840694" y="239270"/>
              <a:ext cx="38696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blanche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BC52207-7930-436F-ADF3-266CF4EB9D22}"/>
                </a:ext>
              </a:extLst>
            </p:cNvPr>
            <p:cNvSpPr txBox="1"/>
            <p:nvPr/>
          </p:nvSpPr>
          <p:spPr>
            <a:xfrm>
              <a:off x="178073" y="188312"/>
              <a:ext cx="430989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B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5B342F3C-2439-4C6D-BC56-A42AC9E31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864841"/>
              </p:ext>
            </p:extLst>
          </p:nvPr>
        </p:nvGraphicFramePr>
        <p:xfrm>
          <a:off x="212305" y="2762304"/>
          <a:ext cx="6484738" cy="92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826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718921087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807883391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117573215"/>
                    </a:ext>
                  </a:extLst>
                </a:gridCol>
              </a:tblGrid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</a:tbl>
          </a:graphicData>
        </a:graphic>
      </p:graphicFrame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0A2FA25-89EB-4191-AEFB-B8B1859F4C0A}"/>
              </a:ext>
            </a:extLst>
          </p:cNvPr>
          <p:cNvCxnSpPr/>
          <p:nvPr/>
        </p:nvCxnSpPr>
        <p:spPr>
          <a:xfrm>
            <a:off x="0" y="392430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5D667DE-55FC-478D-83FF-24867B31FF88}"/>
              </a:ext>
            </a:extLst>
          </p:cNvPr>
          <p:cNvGrpSpPr/>
          <p:nvPr/>
        </p:nvGrpSpPr>
        <p:grpSpPr>
          <a:xfrm>
            <a:off x="195189" y="4169812"/>
            <a:ext cx="4532317" cy="389513"/>
            <a:chOff x="178073" y="188311"/>
            <a:chExt cx="4532317" cy="389513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E8985A03-BBA4-4A9C-9C1B-E29334654033}"/>
                </a:ext>
              </a:extLst>
            </p:cNvPr>
            <p:cNvSpPr txBox="1"/>
            <p:nvPr/>
          </p:nvSpPr>
          <p:spPr>
            <a:xfrm>
              <a:off x="884584" y="239270"/>
              <a:ext cx="38258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blanche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71C4212-84BC-4486-9732-29813510A33B}"/>
                </a:ext>
              </a:extLst>
            </p:cNvPr>
            <p:cNvSpPr txBox="1"/>
            <p:nvPr/>
          </p:nvSpPr>
          <p:spPr>
            <a:xfrm>
              <a:off x="178073" y="188311"/>
              <a:ext cx="424227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C</a:t>
              </a:r>
            </a:p>
          </p:txBody>
        </p:sp>
      </p:grpSp>
      <p:graphicFrame>
        <p:nvGraphicFramePr>
          <p:cNvPr id="49" name="Tableau 48">
            <a:extLst>
              <a:ext uri="{FF2B5EF4-FFF2-40B4-BE49-F238E27FC236}">
                <a16:creationId xmlns:a16="http://schemas.microsoft.com/office/drawing/2014/main" id="{5404D8A9-A19B-4DFE-8855-855FFF960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481376"/>
              </p:ext>
            </p:extLst>
          </p:nvPr>
        </p:nvGraphicFramePr>
        <p:xfrm>
          <a:off x="212305" y="4855795"/>
          <a:ext cx="6484738" cy="92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826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718921087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807883391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117573215"/>
                    </a:ext>
                  </a:extLst>
                </a:gridCol>
              </a:tblGrid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</a:tbl>
          </a:graphicData>
        </a:graphic>
      </p:graphicFrame>
      <p:graphicFrame>
        <p:nvGraphicFramePr>
          <p:cNvPr id="50" name="Tableau 49">
            <a:extLst>
              <a:ext uri="{FF2B5EF4-FFF2-40B4-BE49-F238E27FC236}">
                <a16:creationId xmlns:a16="http://schemas.microsoft.com/office/drawing/2014/main" id="{AF083FCF-2ECA-4BE6-8B21-6282854CF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075686"/>
              </p:ext>
            </p:extLst>
          </p:nvPr>
        </p:nvGraphicFramePr>
        <p:xfrm>
          <a:off x="212305" y="816061"/>
          <a:ext cx="6484738" cy="92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826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3718921087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807883391"/>
                    </a:ext>
                  </a:extLst>
                </a:gridCol>
                <a:gridCol w="498826">
                  <a:extLst>
                    <a:ext uri="{9D8B030D-6E8A-4147-A177-3AD203B41FA5}">
                      <a16:colId xmlns:a16="http://schemas.microsoft.com/office/drawing/2014/main" val="2117573215"/>
                    </a:ext>
                  </a:extLst>
                </a:gridCol>
              </a:tblGrid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</a:tbl>
          </a:graphicData>
        </a:graphic>
      </p:graphicFrame>
      <p:grpSp>
        <p:nvGrpSpPr>
          <p:cNvPr id="6" name="Groupe 5">
            <a:extLst>
              <a:ext uri="{FF2B5EF4-FFF2-40B4-BE49-F238E27FC236}">
                <a16:creationId xmlns:a16="http://schemas.microsoft.com/office/drawing/2014/main" id="{A0DE8C2D-8C2D-4E16-866D-200C82C72F9A}"/>
              </a:ext>
            </a:extLst>
          </p:cNvPr>
          <p:cNvGrpSpPr/>
          <p:nvPr/>
        </p:nvGrpSpPr>
        <p:grpSpPr>
          <a:xfrm>
            <a:off x="4727506" y="63500"/>
            <a:ext cx="1296710" cy="649083"/>
            <a:chOff x="4727506" y="63500"/>
            <a:chExt cx="1296710" cy="64908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49ED99B-BC6E-4254-AA78-5A677FDC9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8778" y="63500"/>
              <a:ext cx="449022" cy="634212"/>
            </a:xfrm>
            <a:prstGeom prst="rect">
              <a:avLst/>
            </a:prstGeom>
          </p:spPr>
        </p:pic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E90B109-2E0B-4419-9A07-5CFF14B67EAB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55F1898-0B37-4FE6-88B4-FC5405D2896F}"/>
                </a:ext>
              </a:extLst>
            </p:cNvPr>
            <p:cNvSpPr txBox="1"/>
            <p:nvPr/>
          </p:nvSpPr>
          <p:spPr>
            <a:xfrm>
              <a:off x="5227800" y="66252"/>
              <a:ext cx="728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26 lettres en 30 s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0A68DF5-5907-4AD5-BBF8-C236988B5C90}"/>
              </a:ext>
            </a:extLst>
          </p:cNvPr>
          <p:cNvGrpSpPr/>
          <p:nvPr/>
        </p:nvGrpSpPr>
        <p:grpSpPr>
          <a:xfrm>
            <a:off x="4731845" y="2009111"/>
            <a:ext cx="1296710" cy="649083"/>
            <a:chOff x="4727506" y="63500"/>
            <a:chExt cx="1296710" cy="64908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6A3A6271-B623-465C-81C5-BE3C68366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8778" y="63500"/>
              <a:ext cx="449022" cy="634212"/>
            </a:xfrm>
            <a:prstGeom prst="rect">
              <a:avLst/>
            </a:prstGeom>
          </p:spPr>
        </p:pic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A11DDBD-C4D9-4DFB-9684-3525761EB44C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4EB29C2-AF86-47CE-82C3-2984C3C09F15}"/>
                </a:ext>
              </a:extLst>
            </p:cNvPr>
            <p:cNvSpPr txBox="1"/>
            <p:nvPr/>
          </p:nvSpPr>
          <p:spPr>
            <a:xfrm>
              <a:off x="5227800" y="66252"/>
              <a:ext cx="728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26 lettres en 30 s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1926FDBF-AA89-4997-AE69-319D500E019A}"/>
              </a:ext>
            </a:extLst>
          </p:cNvPr>
          <p:cNvGrpSpPr/>
          <p:nvPr/>
        </p:nvGrpSpPr>
        <p:grpSpPr>
          <a:xfrm>
            <a:off x="4736184" y="4040026"/>
            <a:ext cx="1296710" cy="649083"/>
            <a:chOff x="4727506" y="63500"/>
            <a:chExt cx="1296710" cy="649083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2184974D-0E7F-4130-90A3-25728A774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8778" y="63500"/>
              <a:ext cx="449022" cy="634212"/>
            </a:xfrm>
            <a:prstGeom prst="rect">
              <a:avLst/>
            </a:prstGeom>
          </p:spPr>
        </p:pic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B159CBA-ABED-454F-A3D1-DA07DABAA75F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8DA1C17-6FDC-482B-8BB1-DAECC87C1752}"/>
                </a:ext>
              </a:extLst>
            </p:cNvPr>
            <p:cNvSpPr txBox="1"/>
            <p:nvPr/>
          </p:nvSpPr>
          <p:spPr>
            <a:xfrm>
              <a:off x="5227800" y="66252"/>
              <a:ext cx="728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26 lettres en 30 s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320D5870-1AB7-9BE4-24A5-706C57EEB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375" y="102111"/>
            <a:ext cx="537323" cy="53190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269BC4-CF29-553E-BF29-9F71A28E5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187" y="2018289"/>
            <a:ext cx="537323" cy="53190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FA28CB-71FD-9339-440C-6B510B8EF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187" y="4088878"/>
            <a:ext cx="537323" cy="53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26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829445" y="239270"/>
              <a:ext cx="38809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jaune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B8AEEA0-C20D-41DF-B3F2-06C4BA5ABBFC}"/>
              </a:ext>
            </a:extLst>
          </p:cNvPr>
          <p:cNvCxnSpPr/>
          <p:nvPr/>
        </p:nvCxnSpPr>
        <p:spPr>
          <a:xfrm>
            <a:off x="-1" y="289560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71931FB-FFEB-4DA1-9AD9-8595B12D8A8E}"/>
              </a:ext>
            </a:extLst>
          </p:cNvPr>
          <p:cNvGrpSpPr/>
          <p:nvPr/>
        </p:nvGrpSpPr>
        <p:grpSpPr>
          <a:xfrm>
            <a:off x="178071" y="3235883"/>
            <a:ext cx="4532317" cy="389513"/>
            <a:chOff x="178073" y="188312"/>
            <a:chExt cx="4532317" cy="38951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A9DE30A-EED6-4FA6-BD51-4646D9DC4768}"/>
                </a:ext>
              </a:extLst>
            </p:cNvPr>
            <p:cNvSpPr txBox="1"/>
            <p:nvPr/>
          </p:nvSpPr>
          <p:spPr>
            <a:xfrm>
              <a:off x="967742" y="239270"/>
              <a:ext cx="37426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jaune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BC52207-7930-436F-ADF3-266CF4EB9D22}"/>
                </a:ext>
              </a:extLst>
            </p:cNvPr>
            <p:cNvSpPr txBox="1"/>
            <p:nvPr/>
          </p:nvSpPr>
          <p:spPr>
            <a:xfrm>
              <a:off x="178073" y="188312"/>
              <a:ext cx="430989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B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0A2FA25-89EB-4191-AEFB-B8B1859F4C0A}"/>
              </a:ext>
            </a:extLst>
          </p:cNvPr>
          <p:cNvCxnSpPr/>
          <p:nvPr/>
        </p:nvCxnSpPr>
        <p:spPr>
          <a:xfrm>
            <a:off x="-1" y="596265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5D667DE-55FC-478D-83FF-24867B31FF88}"/>
              </a:ext>
            </a:extLst>
          </p:cNvPr>
          <p:cNvGrpSpPr/>
          <p:nvPr/>
        </p:nvGrpSpPr>
        <p:grpSpPr>
          <a:xfrm>
            <a:off x="160955" y="6261782"/>
            <a:ext cx="4532317" cy="389513"/>
            <a:chOff x="178073" y="188311"/>
            <a:chExt cx="4532317" cy="389513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E8985A03-BBA4-4A9C-9C1B-E29334654033}"/>
                </a:ext>
              </a:extLst>
            </p:cNvPr>
            <p:cNvSpPr txBox="1"/>
            <p:nvPr/>
          </p:nvSpPr>
          <p:spPr>
            <a:xfrm>
              <a:off x="846563" y="239270"/>
              <a:ext cx="38638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jaune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71C4212-84BC-4486-9732-29813510A33B}"/>
                </a:ext>
              </a:extLst>
            </p:cNvPr>
            <p:cNvSpPr txBox="1"/>
            <p:nvPr/>
          </p:nvSpPr>
          <p:spPr>
            <a:xfrm>
              <a:off x="178073" y="188311"/>
              <a:ext cx="424227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C</a:t>
              </a:r>
            </a:p>
          </p:txBody>
        </p:sp>
      </p:grpSp>
      <p:graphicFrame>
        <p:nvGraphicFramePr>
          <p:cNvPr id="61" name="Tableau 60">
            <a:extLst>
              <a:ext uri="{FF2B5EF4-FFF2-40B4-BE49-F238E27FC236}">
                <a16:creationId xmlns:a16="http://schemas.microsoft.com/office/drawing/2014/main" id="{DFE576B8-B084-44F5-B8E2-EA23D39F5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19952"/>
              </p:ext>
            </p:extLst>
          </p:nvPr>
        </p:nvGraphicFramePr>
        <p:xfrm>
          <a:off x="212305" y="6913194"/>
          <a:ext cx="6467620" cy="1850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762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pa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ga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mu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né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li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co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bè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pu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rè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VY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jé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bè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ug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lè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my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ir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du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zy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Ap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solidFill>
                            <a:schemeClr val="tx1"/>
                          </a:solidFill>
                        </a:rPr>
                        <a:t>TE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pé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zé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B84FD28A-32F0-4221-8AA5-98E127071E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727317"/>
              </p:ext>
            </p:extLst>
          </p:nvPr>
        </p:nvGraphicFramePr>
        <p:xfrm>
          <a:off x="195189" y="3887294"/>
          <a:ext cx="6467620" cy="1850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762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pe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fo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ry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li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my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nè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cu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Ol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bè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my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VI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jè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bé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èg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mé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nu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ur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dy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sy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zé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Ip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zè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D6BC728A-85A2-4D4D-B312-3E0EA6812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09974"/>
              </p:ext>
            </p:extLst>
          </p:nvPr>
        </p:nvGraphicFramePr>
        <p:xfrm>
          <a:off x="212307" y="802179"/>
          <a:ext cx="6467620" cy="1850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762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64676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ji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pa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pé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zo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du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ot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Ip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dè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sè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ZY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lé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dè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uj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mé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ny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va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6270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is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fu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by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uv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rè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bé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Pe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</a:tbl>
          </a:graphicData>
        </a:graphic>
      </p:graphicFrame>
      <p:grpSp>
        <p:nvGrpSpPr>
          <p:cNvPr id="19" name="Groupe 18">
            <a:extLst>
              <a:ext uri="{FF2B5EF4-FFF2-40B4-BE49-F238E27FC236}">
                <a16:creationId xmlns:a16="http://schemas.microsoft.com/office/drawing/2014/main" id="{DCB163EB-9E80-4C77-9DE9-1875CD47373D}"/>
              </a:ext>
            </a:extLst>
          </p:cNvPr>
          <p:cNvGrpSpPr/>
          <p:nvPr/>
        </p:nvGrpSpPr>
        <p:grpSpPr>
          <a:xfrm>
            <a:off x="4731845" y="66252"/>
            <a:ext cx="1296710" cy="649083"/>
            <a:chOff x="4727506" y="63500"/>
            <a:chExt cx="1296710" cy="649083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E6C2A24-B3B0-4928-A721-5CCFFE33A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8778" y="63500"/>
              <a:ext cx="449022" cy="634212"/>
            </a:xfrm>
            <a:prstGeom prst="rect">
              <a:avLst/>
            </a:prstGeom>
          </p:spPr>
        </p:pic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29A3B4A-BBF7-4F00-A244-FE4653C8E4F8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004022F-3D3F-4C14-A36F-E2C8811A1FC9}"/>
                </a:ext>
              </a:extLst>
            </p:cNvPr>
            <p:cNvSpPr txBox="1"/>
            <p:nvPr/>
          </p:nvSpPr>
          <p:spPr>
            <a:xfrm>
              <a:off x="5227800" y="66252"/>
              <a:ext cx="7964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35 syllabes en 1 min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C769651-0A39-43C1-A69A-C459320BB32E}"/>
              </a:ext>
            </a:extLst>
          </p:cNvPr>
          <p:cNvGrpSpPr/>
          <p:nvPr/>
        </p:nvGrpSpPr>
        <p:grpSpPr>
          <a:xfrm>
            <a:off x="4736550" y="3063742"/>
            <a:ext cx="1296710" cy="649083"/>
            <a:chOff x="4727506" y="63500"/>
            <a:chExt cx="1296710" cy="649083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C9DCA0F-5B0B-4785-B177-268762A71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8778" y="63500"/>
              <a:ext cx="449022" cy="634212"/>
            </a:xfrm>
            <a:prstGeom prst="rect">
              <a:avLst/>
            </a:prstGeom>
          </p:spPr>
        </p:pic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3703BA2-B5A6-4457-8621-FCBD1641B5A5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5A1A0CED-CDE6-4487-8F56-7B3D582DACB5}"/>
                </a:ext>
              </a:extLst>
            </p:cNvPr>
            <p:cNvSpPr txBox="1"/>
            <p:nvPr/>
          </p:nvSpPr>
          <p:spPr>
            <a:xfrm>
              <a:off x="5227800" y="66252"/>
              <a:ext cx="7964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35 syllabes en 1 min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FC678D0-E918-4295-84DF-BFA050213D51}"/>
              </a:ext>
            </a:extLst>
          </p:cNvPr>
          <p:cNvGrpSpPr/>
          <p:nvPr/>
        </p:nvGrpSpPr>
        <p:grpSpPr>
          <a:xfrm>
            <a:off x="4731845" y="6110816"/>
            <a:ext cx="1296710" cy="649083"/>
            <a:chOff x="4727506" y="63500"/>
            <a:chExt cx="1296710" cy="649083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3153C2CD-F9E1-4630-8908-636ED447F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8778" y="63500"/>
              <a:ext cx="449022" cy="634212"/>
            </a:xfrm>
            <a:prstGeom prst="rect">
              <a:avLst/>
            </a:prstGeom>
          </p:spPr>
        </p:pic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23CE02E-19BD-491D-AEB3-5FB66B0C5B8D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3FF86B2-9155-4F28-A761-FC088AFDC475}"/>
                </a:ext>
              </a:extLst>
            </p:cNvPr>
            <p:cNvSpPr txBox="1"/>
            <p:nvPr/>
          </p:nvSpPr>
          <p:spPr>
            <a:xfrm>
              <a:off x="5227800" y="66252"/>
              <a:ext cx="7964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35 syllabes en 1 min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0E095CE-5866-DA56-16F9-7C38EA896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437" y="108972"/>
            <a:ext cx="550280" cy="5447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487FBA-A264-48B3-8D8E-C8C3ABC3D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021" y="3085067"/>
            <a:ext cx="550280" cy="5447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799AFC-5C35-1917-C1FC-6FB318079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545" y="6156310"/>
            <a:ext cx="550280" cy="54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28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1009173" y="239270"/>
              <a:ext cx="3701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orange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B8AEEA0-C20D-41DF-B3F2-06C4BA5ABBFC}"/>
              </a:ext>
            </a:extLst>
          </p:cNvPr>
          <p:cNvCxnSpPr/>
          <p:nvPr/>
        </p:nvCxnSpPr>
        <p:spPr>
          <a:xfrm>
            <a:off x="-1" y="289560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71931FB-FFEB-4DA1-9AD9-8595B12D8A8E}"/>
              </a:ext>
            </a:extLst>
          </p:cNvPr>
          <p:cNvGrpSpPr/>
          <p:nvPr/>
        </p:nvGrpSpPr>
        <p:grpSpPr>
          <a:xfrm>
            <a:off x="178071" y="3235883"/>
            <a:ext cx="4532317" cy="389513"/>
            <a:chOff x="178073" y="188312"/>
            <a:chExt cx="4532317" cy="38951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A9DE30A-EED6-4FA6-BD51-4646D9DC4768}"/>
                </a:ext>
              </a:extLst>
            </p:cNvPr>
            <p:cNvSpPr txBox="1"/>
            <p:nvPr/>
          </p:nvSpPr>
          <p:spPr>
            <a:xfrm>
              <a:off x="815270" y="239270"/>
              <a:ext cx="38951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orange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BC52207-7930-436F-ADF3-266CF4EB9D22}"/>
                </a:ext>
              </a:extLst>
            </p:cNvPr>
            <p:cNvSpPr txBox="1"/>
            <p:nvPr/>
          </p:nvSpPr>
          <p:spPr>
            <a:xfrm>
              <a:off x="178073" y="188312"/>
              <a:ext cx="430989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B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0A2FA25-89EB-4191-AEFB-B8B1859F4C0A}"/>
              </a:ext>
            </a:extLst>
          </p:cNvPr>
          <p:cNvCxnSpPr/>
          <p:nvPr/>
        </p:nvCxnSpPr>
        <p:spPr>
          <a:xfrm>
            <a:off x="-1" y="596265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5D667DE-55FC-478D-83FF-24867B31FF88}"/>
              </a:ext>
            </a:extLst>
          </p:cNvPr>
          <p:cNvGrpSpPr/>
          <p:nvPr/>
        </p:nvGrpSpPr>
        <p:grpSpPr>
          <a:xfrm>
            <a:off x="160955" y="6261782"/>
            <a:ext cx="4532317" cy="389513"/>
            <a:chOff x="178073" y="188311"/>
            <a:chExt cx="4532317" cy="389513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E8985A03-BBA4-4A9C-9C1B-E29334654033}"/>
                </a:ext>
              </a:extLst>
            </p:cNvPr>
            <p:cNvSpPr txBox="1"/>
            <p:nvPr/>
          </p:nvSpPr>
          <p:spPr>
            <a:xfrm>
              <a:off x="832386" y="239270"/>
              <a:ext cx="38780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orange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71C4212-84BC-4486-9732-29813510A33B}"/>
                </a:ext>
              </a:extLst>
            </p:cNvPr>
            <p:cNvSpPr txBox="1"/>
            <p:nvPr/>
          </p:nvSpPr>
          <p:spPr>
            <a:xfrm>
              <a:off x="178073" y="188311"/>
              <a:ext cx="424227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C</a:t>
              </a:r>
            </a:p>
          </p:txBody>
        </p:sp>
      </p:grp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D6BC728A-85A2-4D4D-B312-3E0EA6812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203649"/>
              </p:ext>
            </p:extLst>
          </p:nvPr>
        </p:nvGraphicFramePr>
        <p:xfrm>
          <a:off x="212307" y="670561"/>
          <a:ext cx="6467620" cy="209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cou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dou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mio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roi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patin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route</a:t>
                      </a:r>
                      <a:endParaRPr lang="fr-FR" sz="1200" b="1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journal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don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cho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gou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san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sang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dindon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pantin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cochon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tin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ben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INR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nin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pont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poule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poupée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confiture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oil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fon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hy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zon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Tou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tout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dans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monde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bouchon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voiture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pen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voi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kin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ché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koi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long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menton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pendant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AA8FF246-765E-4E5B-A748-199706F6A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193428"/>
              </p:ext>
            </p:extLst>
          </p:nvPr>
        </p:nvGraphicFramePr>
        <p:xfrm>
          <a:off x="195189" y="3766110"/>
          <a:ext cx="6467620" cy="209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ruo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chon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toi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lapin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journée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pantalon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den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fou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ONV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Koi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sans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loir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marron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armoire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err="1">
                          <a:solidFill>
                            <a:schemeClr val="tx1"/>
                          </a:solidFill>
                        </a:rPr>
                        <a:t>tou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RAN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joi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mon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nez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cour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chemin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lutin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inj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bou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chè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pan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voit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poux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soir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surtout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étoile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poi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tan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hon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zou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latin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lourd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devant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enfant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3505EB3B-0510-40EE-A742-931E4B1C70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727155"/>
              </p:ext>
            </p:extLst>
          </p:nvPr>
        </p:nvGraphicFramePr>
        <p:xfrm>
          <a:off x="195189" y="6884133"/>
          <a:ext cx="6467620" cy="200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gan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jon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dou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chuo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cheu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moi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choux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marin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pouvoir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comment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din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coi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rou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SEN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pour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lapin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bonjour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dimanche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goi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ren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VIN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loi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joie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foire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mouton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enfin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zè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pan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toi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Ent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mou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loup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boule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souvent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quinze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pio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von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ken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kai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voir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matin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joue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jardin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chanson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pSp>
        <p:nvGrpSpPr>
          <p:cNvPr id="21" name="Groupe 20">
            <a:extLst>
              <a:ext uri="{FF2B5EF4-FFF2-40B4-BE49-F238E27FC236}">
                <a16:creationId xmlns:a16="http://schemas.microsoft.com/office/drawing/2014/main" id="{920E2FEF-13AA-464C-812C-C8BB7E239D5A}"/>
              </a:ext>
            </a:extLst>
          </p:cNvPr>
          <p:cNvGrpSpPr/>
          <p:nvPr/>
        </p:nvGrpSpPr>
        <p:grpSpPr>
          <a:xfrm>
            <a:off x="4746022" y="44446"/>
            <a:ext cx="1316974" cy="522750"/>
            <a:chOff x="4727506" y="64002"/>
            <a:chExt cx="1316974" cy="64664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0782608-EE88-4B49-8068-91FBBC7A7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8770AB9-C109-4F42-BB00-A583FE59130F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73025E27-F7D3-43AE-A017-3AD3F5150342}"/>
                </a:ext>
              </a:extLst>
            </p:cNvPr>
            <p:cNvSpPr txBox="1"/>
            <p:nvPr/>
          </p:nvSpPr>
          <p:spPr>
            <a:xfrm>
              <a:off x="5114092" y="17763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40 cases en 1 min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4CC5347-D4E9-4343-AA5D-693B40B9CAAE}"/>
              </a:ext>
            </a:extLst>
          </p:cNvPr>
          <p:cNvGrpSpPr/>
          <p:nvPr/>
        </p:nvGrpSpPr>
        <p:grpSpPr>
          <a:xfrm>
            <a:off x="4746022" y="3069480"/>
            <a:ext cx="1316974" cy="522750"/>
            <a:chOff x="4727506" y="64002"/>
            <a:chExt cx="1316974" cy="646643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6AC37C9-2352-402D-A1A6-346D98C2E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43795EB-9FC5-4DAB-81AE-379A62A0047C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22F9FAF-212C-42A2-B2FE-31E825916DAE}"/>
                </a:ext>
              </a:extLst>
            </p:cNvPr>
            <p:cNvSpPr txBox="1"/>
            <p:nvPr/>
          </p:nvSpPr>
          <p:spPr>
            <a:xfrm>
              <a:off x="5114092" y="17763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40 cases en 1 min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8662839-DA40-448E-96F4-A769063ECA41}"/>
              </a:ext>
            </a:extLst>
          </p:cNvPr>
          <p:cNvGrpSpPr/>
          <p:nvPr/>
        </p:nvGrpSpPr>
        <p:grpSpPr>
          <a:xfrm>
            <a:off x="4746022" y="6155521"/>
            <a:ext cx="1316974" cy="522750"/>
            <a:chOff x="4727506" y="64002"/>
            <a:chExt cx="1316974" cy="646643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F37A6ABC-C3F4-4C52-ADDE-820DEECF5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BBFD12B-4FE8-4F81-A79A-1198A8DAA82B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B951AB79-183D-423F-A87D-4A2C337CBAF0}"/>
                </a:ext>
              </a:extLst>
            </p:cNvPr>
            <p:cNvSpPr txBox="1"/>
            <p:nvPr/>
          </p:nvSpPr>
          <p:spPr>
            <a:xfrm>
              <a:off x="5114092" y="17763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40 cases en 1 min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8B12084-8428-E7A3-A462-E5B393B77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6204" y="3082059"/>
            <a:ext cx="511886" cy="5067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AB030F-B9BE-EF42-90DE-3CD17FA612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3375" y="6155521"/>
            <a:ext cx="511886" cy="5067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6EBA0C-1A19-B7EA-1C5F-D33F0B157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6698" y="97130"/>
            <a:ext cx="511886" cy="50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45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738045" y="239270"/>
              <a:ext cx="39723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 - Etoile rose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B8AEEA0-C20D-41DF-B3F2-06C4BA5ABBFC}"/>
              </a:ext>
            </a:extLst>
          </p:cNvPr>
          <p:cNvCxnSpPr/>
          <p:nvPr/>
        </p:nvCxnSpPr>
        <p:spPr>
          <a:xfrm>
            <a:off x="-1" y="289560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71931FB-FFEB-4DA1-9AD9-8595B12D8A8E}"/>
              </a:ext>
            </a:extLst>
          </p:cNvPr>
          <p:cNvGrpSpPr/>
          <p:nvPr/>
        </p:nvGrpSpPr>
        <p:grpSpPr>
          <a:xfrm>
            <a:off x="178071" y="3235883"/>
            <a:ext cx="4532317" cy="389513"/>
            <a:chOff x="178073" y="188312"/>
            <a:chExt cx="4532317" cy="38951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A9DE30A-EED6-4FA6-BD51-4646D9DC4768}"/>
                </a:ext>
              </a:extLst>
            </p:cNvPr>
            <p:cNvSpPr txBox="1"/>
            <p:nvPr/>
          </p:nvSpPr>
          <p:spPr>
            <a:xfrm>
              <a:off x="995648" y="239270"/>
              <a:ext cx="37147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rose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BC52207-7930-436F-ADF3-266CF4EB9D22}"/>
                </a:ext>
              </a:extLst>
            </p:cNvPr>
            <p:cNvSpPr txBox="1"/>
            <p:nvPr/>
          </p:nvSpPr>
          <p:spPr>
            <a:xfrm>
              <a:off x="178073" y="188312"/>
              <a:ext cx="430989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B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0A2FA25-89EB-4191-AEFB-B8B1859F4C0A}"/>
              </a:ext>
            </a:extLst>
          </p:cNvPr>
          <p:cNvCxnSpPr/>
          <p:nvPr/>
        </p:nvCxnSpPr>
        <p:spPr>
          <a:xfrm>
            <a:off x="-1" y="596265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5D667DE-55FC-478D-83FF-24867B31FF88}"/>
              </a:ext>
            </a:extLst>
          </p:cNvPr>
          <p:cNvGrpSpPr/>
          <p:nvPr/>
        </p:nvGrpSpPr>
        <p:grpSpPr>
          <a:xfrm>
            <a:off x="160955" y="6261782"/>
            <a:ext cx="4532317" cy="389513"/>
            <a:chOff x="178073" y="188311"/>
            <a:chExt cx="4532317" cy="389513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E8985A03-BBA4-4A9C-9C1B-E29334654033}"/>
                </a:ext>
              </a:extLst>
            </p:cNvPr>
            <p:cNvSpPr txBox="1"/>
            <p:nvPr/>
          </p:nvSpPr>
          <p:spPr>
            <a:xfrm>
              <a:off x="988886" y="239270"/>
              <a:ext cx="37215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rose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71C4212-84BC-4486-9732-29813510A33B}"/>
                </a:ext>
              </a:extLst>
            </p:cNvPr>
            <p:cNvSpPr txBox="1"/>
            <p:nvPr/>
          </p:nvSpPr>
          <p:spPr>
            <a:xfrm>
              <a:off x="178073" y="188311"/>
              <a:ext cx="424227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C</a:t>
              </a:r>
            </a:p>
          </p:txBody>
        </p:sp>
      </p:grp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D6BC728A-85A2-4D4D-B312-3E0EA6812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737611"/>
              </p:ext>
            </p:extLst>
          </p:nvPr>
        </p:nvGraphicFramePr>
        <p:xfrm>
          <a:off x="212307" y="670561"/>
          <a:ext cx="6467620" cy="209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cri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jin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dou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men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choi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trop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très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entre</a:t>
                      </a:r>
                      <a:endParaRPr lang="fr-FR" sz="1200" b="1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nombre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dan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gon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bron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PLOU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Inl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cri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chemeClr val="tx1"/>
                          </a:solidFill>
                        </a:rPr>
                        <a:t>flou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arbre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contre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attrape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cloi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TRIN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juo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blé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voir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blanc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pendant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ous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phe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pan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Jinr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toi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sable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ouvre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triste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prendre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pri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vren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flio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ren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kou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moi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gris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fruit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sucre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vendre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AA8FF246-765E-4E5B-A748-199706F6A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807298"/>
              </p:ext>
            </p:extLst>
          </p:nvPr>
        </p:nvGraphicFramePr>
        <p:xfrm>
          <a:off x="195189" y="3766110"/>
          <a:ext cx="6467620" cy="209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drè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glin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plou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ran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chon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clé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contre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>
                          <a:solidFill>
                            <a:schemeClr val="tx1"/>
                          </a:solidFill>
                        </a:rPr>
                        <a:t>pendant</a:t>
                      </a:r>
                      <a:endParaRPr lang="fr-FR" sz="1300" b="1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écriture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gron</a:t>
                      </a:r>
                      <a:endParaRPr lang="fr-FR" sz="14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clan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brou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blé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clic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loir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branche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fenêtre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err="1">
                          <a:solidFill>
                            <a:schemeClr val="tx1"/>
                          </a:solidFill>
                        </a:rPr>
                        <a:t>cloi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fren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TAN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joi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zou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grand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flou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propre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apprendre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oit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pluo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trè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proie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sapin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entre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flèche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ensemble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4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plin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tran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vrin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solidFill>
                            <a:schemeClr val="tx1"/>
                          </a:solidFill>
                        </a:rPr>
                        <a:t>hoi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trop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après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froid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vrai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vendredi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3505EB3B-0510-40EE-A742-931E4B1C70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012392"/>
              </p:ext>
            </p:extLst>
          </p:nvPr>
        </p:nvGraphicFramePr>
        <p:xfrm>
          <a:off x="195189" y="6884133"/>
          <a:ext cx="6467620" cy="200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glu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jin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dio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mei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Chê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cri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frère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blond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chambre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dron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clo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bron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SAN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pris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clou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droite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lettre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mercredi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clé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gra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PRON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flan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VRON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très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trois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être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livre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plume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zen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froi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tei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plu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Krè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tout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prix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pli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oncle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pli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ven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vrou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koi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voir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gros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freine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maitre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croire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pSp>
        <p:nvGrpSpPr>
          <p:cNvPr id="21" name="Groupe 20">
            <a:extLst>
              <a:ext uri="{FF2B5EF4-FFF2-40B4-BE49-F238E27FC236}">
                <a16:creationId xmlns:a16="http://schemas.microsoft.com/office/drawing/2014/main" id="{02035E63-C7A7-4893-A909-5525B71A92A9}"/>
              </a:ext>
            </a:extLst>
          </p:cNvPr>
          <p:cNvGrpSpPr/>
          <p:nvPr/>
        </p:nvGrpSpPr>
        <p:grpSpPr>
          <a:xfrm>
            <a:off x="4746022" y="44446"/>
            <a:ext cx="1316974" cy="508169"/>
            <a:chOff x="4727506" y="64002"/>
            <a:chExt cx="1316974" cy="628606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9D1DF94-C38E-4D3E-A0D6-B8A3035C4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27EEDC2-FAD7-4BFB-B41D-A7D30C8D03D2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C0932D9-DBF8-456E-989C-E4E431FD4744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45 cases en 1 min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895EF22-7568-46DA-B98E-3B3669D128AB}"/>
              </a:ext>
            </a:extLst>
          </p:cNvPr>
          <p:cNvGrpSpPr/>
          <p:nvPr/>
        </p:nvGrpSpPr>
        <p:grpSpPr>
          <a:xfrm>
            <a:off x="4746022" y="3080869"/>
            <a:ext cx="1316974" cy="508169"/>
            <a:chOff x="4727506" y="64002"/>
            <a:chExt cx="1316974" cy="628606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E2C7973-2464-4ECA-9206-BF273A607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8D9CE4EC-359D-4AFB-864D-A07C23FF11CD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0F41CE00-42C6-43A1-B64E-7C9CAC6BC1A2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45 cases en 1 min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92E568F-1A10-47AF-A8AD-C18A234532A7}"/>
              </a:ext>
            </a:extLst>
          </p:cNvPr>
          <p:cNvGrpSpPr/>
          <p:nvPr/>
        </p:nvGrpSpPr>
        <p:grpSpPr>
          <a:xfrm>
            <a:off x="4758685" y="6124399"/>
            <a:ext cx="1316974" cy="508169"/>
            <a:chOff x="4727506" y="64002"/>
            <a:chExt cx="1316974" cy="628606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D979E516-B6FB-420B-93E7-83B6A501B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0C35FB7-11E2-405B-86D4-D2CFEBB5DC3A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FC18C84-8F14-4606-9461-11081FD91716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45 cases en 1 min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A9966D7-FB30-A8C5-B49D-1CC13A29F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6628" y="6184396"/>
            <a:ext cx="511234" cy="50607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DE3657-A5DE-8C2F-0C16-0A34C95FF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629" y="3098283"/>
            <a:ext cx="511234" cy="50607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937459-1DD2-0DBA-5475-EB9B1AB26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965" y="88328"/>
            <a:ext cx="511234" cy="50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75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A8A9F57E-6579-4CF6-AF07-8294AB6211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048897"/>
              </p:ext>
            </p:extLst>
          </p:nvPr>
        </p:nvGraphicFramePr>
        <p:xfrm>
          <a:off x="333818" y="7221978"/>
          <a:ext cx="6193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460">
                  <a:extLst>
                    <a:ext uri="{9D8B030D-6E8A-4147-A177-3AD203B41FA5}">
                      <a16:colId xmlns:a16="http://schemas.microsoft.com/office/drawing/2014/main" val="1201320645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903519294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1231131661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55419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raison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maisonnette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visage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triste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1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danser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sonnerie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trésor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singe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framboise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grisonnant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polisson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64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espiègle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ensuite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rester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besoin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558539"/>
                  </a:ext>
                </a:extLst>
              </a:tr>
            </a:tbl>
          </a:graphicData>
        </a:graphic>
      </p:graphicFrame>
      <p:grpSp>
        <p:nvGrpSpPr>
          <p:cNvPr id="48" name="Groupe 47">
            <a:extLst>
              <a:ext uri="{FF2B5EF4-FFF2-40B4-BE49-F238E27FC236}">
                <a16:creationId xmlns:a16="http://schemas.microsoft.com/office/drawing/2014/main" id="{E3CA2101-05B0-4429-AD89-95A68A07F18C}"/>
              </a:ext>
            </a:extLst>
          </p:cNvPr>
          <p:cNvGrpSpPr/>
          <p:nvPr/>
        </p:nvGrpSpPr>
        <p:grpSpPr>
          <a:xfrm>
            <a:off x="4725757" y="152400"/>
            <a:ext cx="1316974" cy="508169"/>
            <a:chOff x="4727506" y="64002"/>
            <a:chExt cx="1316974" cy="628606"/>
          </a:xfrm>
        </p:grpSpPr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73D38E03-B88F-432A-9FFB-D1FDC734B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BCA44AB2-0121-4987-96D7-D1B0D1ABF805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35FA5E2C-8CEF-4BB5-B426-5E1E829015CB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50 mots en 1 min</a:t>
              </a: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16E94D1E-FFBE-4691-A201-9991D31C9563}"/>
              </a:ext>
            </a:extLst>
          </p:cNvPr>
          <p:cNvGrpSpPr/>
          <p:nvPr/>
        </p:nvGrpSpPr>
        <p:grpSpPr>
          <a:xfrm>
            <a:off x="178072" y="274459"/>
            <a:ext cx="4419573" cy="389513"/>
            <a:chOff x="178073" y="188311"/>
            <a:chExt cx="4062573" cy="389513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CF96A4B5-AFAA-4F9D-A5FD-B34C8A1E1B22}"/>
                </a:ext>
              </a:extLst>
            </p:cNvPr>
            <p:cNvSpPr txBox="1"/>
            <p:nvPr/>
          </p:nvSpPr>
          <p:spPr>
            <a:xfrm>
              <a:off x="835534" y="239270"/>
              <a:ext cx="34051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rouge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C0C18DE6-A029-41EA-90A3-42DC5D090AF7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F8230A6-A5A6-4A2C-BEA8-DC88CD3E3AEF}"/>
              </a:ext>
            </a:extLst>
          </p:cNvPr>
          <p:cNvSpPr/>
          <p:nvPr/>
        </p:nvSpPr>
        <p:spPr>
          <a:xfrm>
            <a:off x="4005617" y="6317976"/>
            <a:ext cx="1985817" cy="50816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B8F4F54-C132-40E3-9616-AB365B893EA9}"/>
              </a:ext>
            </a:extLst>
          </p:cNvPr>
          <p:cNvSpPr txBox="1"/>
          <p:nvPr/>
        </p:nvSpPr>
        <p:spPr>
          <a:xfrm>
            <a:off x="4597645" y="6371740"/>
            <a:ext cx="14248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15 mots sur 16 lus correctement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1872139-F16A-42DB-AD6B-EC00B2BCE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185" y="6371737"/>
            <a:ext cx="447427" cy="414767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7BC389BE-68FA-47EF-9072-317AF48EA73C}"/>
              </a:ext>
            </a:extLst>
          </p:cNvPr>
          <p:cNvSpPr txBox="1"/>
          <p:nvPr/>
        </p:nvSpPr>
        <p:spPr>
          <a:xfrm>
            <a:off x="333818" y="6481207"/>
            <a:ext cx="2969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valeurs de la lettre 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13BE71-D1DA-FC51-D524-AA8219F5E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917" y="162079"/>
            <a:ext cx="558800" cy="55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25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e 45">
            <a:extLst>
              <a:ext uri="{FF2B5EF4-FFF2-40B4-BE49-F238E27FC236}">
                <a16:creationId xmlns:a16="http://schemas.microsoft.com/office/drawing/2014/main" id="{B2754A0B-12C5-40AA-B8FE-A41D689FD5AF}"/>
              </a:ext>
            </a:extLst>
          </p:cNvPr>
          <p:cNvGrpSpPr/>
          <p:nvPr/>
        </p:nvGrpSpPr>
        <p:grpSpPr>
          <a:xfrm>
            <a:off x="333818" y="152400"/>
            <a:ext cx="5708913" cy="6698139"/>
            <a:chOff x="333819" y="133616"/>
            <a:chExt cx="5708913" cy="6698139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E3CA2101-05B0-4429-AD89-95A68A07F18C}"/>
                </a:ext>
              </a:extLst>
            </p:cNvPr>
            <p:cNvGrpSpPr/>
            <p:nvPr/>
          </p:nvGrpSpPr>
          <p:grpSpPr>
            <a:xfrm>
              <a:off x="4725758" y="133616"/>
              <a:ext cx="1316974" cy="508169"/>
              <a:chOff x="4727506" y="64002"/>
              <a:chExt cx="1316974" cy="628606"/>
            </a:xfrm>
          </p:grpSpPr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73D38E03-B88F-432A-9FFB-D1FDC734BB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70982" y="138218"/>
                <a:ext cx="339962" cy="480172"/>
              </a:xfrm>
              <a:prstGeom prst="rect">
                <a:avLst/>
              </a:prstGeom>
            </p:spPr>
          </p:pic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BCA44AB2-0121-4987-96D7-D1B0D1ABF805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62860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35FA5E2C-8CEF-4BB5-B426-5E1E829015CB}"/>
                  </a:ext>
                </a:extLst>
              </p:cNvPr>
              <p:cNvSpPr txBox="1"/>
              <p:nvPr/>
            </p:nvSpPr>
            <p:spPr>
              <a:xfrm>
                <a:off x="5114092" y="130507"/>
                <a:ext cx="930388" cy="53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50 mots en 1 min</a:t>
                </a:r>
              </a:p>
            </p:txBody>
          </p:sp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E091484A-486A-4155-8EA6-63E11BDE9986}"/>
                </a:ext>
              </a:extLst>
            </p:cNvPr>
            <p:cNvGrpSpPr/>
            <p:nvPr/>
          </p:nvGrpSpPr>
          <p:grpSpPr>
            <a:xfrm>
              <a:off x="4005618" y="6299192"/>
              <a:ext cx="2016850" cy="508169"/>
              <a:chOff x="4005618" y="6299192"/>
              <a:chExt cx="2016850" cy="508169"/>
            </a:xfrm>
          </p:grpSpPr>
          <p:grpSp>
            <p:nvGrpSpPr>
              <p:cNvPr id="51" name="Groupe 50">
                <a:extLst>
                  <a:ext uri="{FF2B5EF4-FFF2-40B4-BE49-F238E27FC236}">
                    <a16:creationId xmlns:a16="http://schemas.microsoft.com/office/drawing/2014/main" id="{CDEF175C-51B5-4687-85F8-274BABC8397F}"/>
                  </a:ext>
                </a:extLst>
              </p:cNvPr>
              <p:cNvGrpSpPr/>
              <p:nvPr/>
            </p:nvGrpSpPr>
            <p:grpSpPr>
              <a:xfrm>
                <a:off x="4005618" y="6299192"/>
                <a:ext cx="2016850" cy="508169"/>
                <a:chOff x="4727506" y="1477896"/>
                <a:chExt cx="1316974" cy="628606"/>
              </a:xfrm>
            </p:grpSpPr>
            <p:sp>
              <p:nvSpPr>
                <p:cNvPr id="53" name="Rectangle : coins arrondis 52">
                  <a:extLst>
                    <a:ext uri="{FF2B5EF4-FFF2-40B4-BE49-F238E27FC236}">
                      <a16:creationId xmlns:a16="http://schemas.microsoft.com/office/drawing/2014/main" id="{48126FCB-6372-4359-A764-724C39FCE6DC}"/>
                    </a:ext>
                  </a:extLst>
                </p:cNvPr>
                <p:cNvSpPr/>
                <p:nvPr/>
              </p:nvSpPr>
              <p:spPr>
                <a:xfrm>
                  <a:off x="4727506" y="1477896"/>
                  <a:ext cx="1296710" cy="628606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AA303822-7630-49AF-9A14-FD27F11B2D70}"/>
                    </a:ext>
                  </a:extLst>
                </p:cNvPr>
                <p:cNvSpPr txBox="1"/>
                <p:nvPr/>
              </p:nvSpPr>
              <p:spPr>
                <a:xfrm>
                  <a:off x="5114092" y="1544402"/>
                  <a:ext cx="930388" cy="5330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dirty="0">
                      <a:latin typeface="Andika" panose="02000000000000000000" pitchFamily="2" charset="0"/>
                      <a:ea typeface="Andika" panose="02000000000000000000" pitchFamily="2" charset="0"/>
                      <a:cs typeface="Andika" panose="02000000000000000000" pitchFamily="2" charset="0"/>
                    </a:rPr>
                    <a:t>15 mots sur 16 lus correctement</a:t>
                  </a:r>
                </a:p>
              </p:txBody>
            </p:sp>
          </p:grp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CFA51EE7-38DD-430A-91E4-EB4CDB11A1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9186" y="6352953"/>
                <a:ext cx="447427" cy="414767"/>
              </a:xfrm>
              <a:prstGeom prst="rect">
                <a:avLst/>
              </a:prstGeom>
            </p:spPr>
          </p:pic>
        </p:grp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9654F47D-C49A-4F88-B59C-0867FCDAA8DC}"/>
                </a:ext>
              </a:extLst>
            </p:cNvPr>
            <p:cNvSpPr txBox="1"/>
            <p:nvPr/>
          </p:nvSpPr>
          <p:spPr>
            <a:xfrm>
              <a:off x="333819" y="6462423"/>
              <a:ext cx="2969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u="sng" dirty="0">
                  <a:latin typeface="Caviar Dreams" panose="020B0402020204020504" pitchFamily="34" charset="0"/>
                  <a:ea typeface="A Gentle Touch" panose="02000603000000000000" pitchFamily="2" charset="0"/>
                </a:rPr>
                <a:t>Les valeurs de la lettre S</a:t>
              </a: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C0C18DE6-A029-41EA-90A3-42DC5D090AF7}"/>
              </a:ext>
            </a:extLst>
          </p:cNvPr>
          <p:cNvSpPr txBox="1"/>
          <p:nvPr/>
        </p:nvSpPr>
        <p:spPr>
          <a:xfrm>
            <a:off x="178072" y="274459"/>
            <a:ext cx="399431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B</a:t>
            </a:r>
            <a:endParaRPr lang="fr-FR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5F1C9774-FD7A-4095-A22B-B2F08C19A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324718"/>
              </p:ext>
            </p:extLst>
          </p:nvPr>
        </p:nvGraphicFramePr>
        <p:xfrm>
          <a:off x="303357" y="7188547"/>
          <a:ext cx="6193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460">
                  <a:extLst>
                    <a:ext uri="{9D8B030D-6E8A-4147-A177-3AD203B41FA5}">
                      <a16:colId xmlns:a16="http://schemas.microsoft.com/office/drawing/2014/main" val="1201320645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903519294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1231131661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55419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sept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hasard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presque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gestuelle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1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souffler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soupirail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lorsque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pelouse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mesurer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ensemble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troisième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surprise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64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monsieur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saisir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sauver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morose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558539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AAE46AF7-9108-0E8E-37A1-A2F0C356F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917" y="162079"/>
            <a:ext cx="558800" cy="5531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4A1F58-6EEF-14DE-F78D-19103F3DC75B}"/>
              </a:ext>
            </a:extLst>
          </p:cNvPr>
          <p:cNvSpPr txBox="1"/>
          <p:nvPr/>
        </p:nvSpPr>
        <p:spPr>
          <a:xfrm>
            <a:off x="893308" y="325418"/>
            <a:ext cx="3704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rouge</a:t>
            </a:r>
          </a:p>
        </p:txBody>
      </p:sp>
    </p:spTree>
    <p:extLst>
      <p:ext uri="{BB962C8B-B14F-4D97-AF65-F5344CB8AC3E}">
        <p14:creationId xmlns:p14="http://schemas.microsoft.com/office/powerpoint/2010/main" val="2787600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>
            <a:extLst>
              <a:ext uri="{FF2B5EF4-FFF2-40B4-BE49-F238E27FC236}">
                <a16:creationId xmlns:a16="http://schemas.microsoft.com/office/drawing/2014/main" id="{E3CA2101-05B0-4429-AD89-95A68A07F18C}"/>
              </a:ext>
            </a:extLst>
          </p:cNvPr>
          <p:cNvGrpSpPr/>
          <p:nvPr/>
        </p:nvGrpSpPr>
        <p:grpSpPr>
          <a:xfrm>
            <a:off x="4725757" y="152400"/>
            <a:ext cx="1316974" cy="508169"/>
            <a:chOff x="4727506" y="64002"/>
            <a:chExt cx="1316974" cy="628606"/>
          </a:xfrm>
        </p:grpSpPr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73D38E03-B88F-432A-9FFB-D1FDC734B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BCA44AB2-0121-4987-96D7-D1B0D1ABF805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35FA5E2C-8CEF-4BB5-B426-5E1E829015CB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50 mots en 1 min</a:t>
              </a: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C0C18DE6-A029-41EA-90A3-42DC5D090AF7}"/>
              </a:ext>
            </a:extLst>
          </p:cNvPr>
          <p:cNvSpPr txBox="1"/>
          <p:nvPr/>
        </p:nvSpPr>
        <p:spPr>
          <a:xfrm>
            <a:off x="178072" y="274459"/>
            <a:ext cx="424227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C</a:t>
            </a:r>
            <a:endParaRPr lang="fr-FR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8363DF72-5902-4EBA-92BE-D805F8519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172544"/>
              </p:ext>
            </p:extLst>
          </p:nvPr>
        </p:nvGraphicFramePr>
        <p:xfrm>
          <a:off x="348776" y="7184972"/>
          <a:ext cx="6193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460">
                  <a:extLst>
                    <a:ext uri="{9D8B030D-6E8A-4147-A177-3AD203B41FA5}">
                      <a16:colId xmlns:a16="http://schemas.microsoft.com/office/drawing/2014/main" val="1201320645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903519294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1231131661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55419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fils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envisager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rose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biscornu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1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ensemble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voisin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seulement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amusant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abstenir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prévision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tous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ensuite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64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singe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inverser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histoire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visite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558539"/>
                  </a:ext>
                </a:extLst>
              </a:tr>
            </a:tbl>
          </a:graphicData>
        </a:graphic>
      </p:graphicFrame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1DFB319-9981-454A-AFB2-4D2D54022657}"/>
              </a:ext>
            </a:extLst>
          </p:cNvPr>
          <p:cNvSpPr/>
          <p:nvPr/>
        </p:nvSpPr>
        <p:spPr>
          <a:xfrm>
            <a:off x="4005617" y="6317976"/>
            <a:ext cx="1985817" cy="50816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312950-0D2E-4EEC-AFC0-35DEC0A5072C}"/>
              </a:ext>
            </a:extLst>
          </p:cNvPr>
          <p:cNvSpPr txBox="1"/>
          <p:nvPr/>
        </p:nvSpPr>
        <p:spPr>
          <a:xfrm>
            <a:off x="4597645" y="6371740"/>
            <a:ext cx="14248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15 mots sur 16 lus correctement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24FD545-6DC0-466B-8C30-D408A986A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185" y="6371737"/>
            <a:ext cx="447427" cy="41476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50F0AC02-3FC1-443B-A047-050928419FAE}"/>
              </a:ext>
            </a:extLst>
          </p:cNvPr>
          <p:cNvSpPr txBox="1"/>
          <p:nvPr/>
        </p:nvSpPr>
        <p:spPr>
          <a:xfrm>
            <a:off x="333818" y="6481207"/>
            <a:ext cx="2969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valeurs de la lettre 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90F24C-9A19-46CD-BE01-354197D1C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917" y="162079"/>
            <a:ext cx="558800" cy="5531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F6AF45-F112-ABE2-317D-E050E5607D9F}"/>
              </a:ext>
            </a:extLst>
          </p:cNvPr>
          <p:cNvSpPr txBox="1"/>
          <p:nvPr/>
        </p:nvSpPr>
        <p:spPr>
          <a:xfrm>
            <a:off x="893308" y="325418"/>
            <a:ext cx="3704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rouge</a:t>
            </a:r>
          </a:p>
        </p:txBody>
      </p:sp>
    </p:spTree>
    <p:extLst>
      <p:ext uri="{BB962C8B-B14F-4D97-AF65-F5344CB8AC3E}">
        <p14:creationId xmlns:p14="http://schemas.microsoft.com/office/powerpoint/2010/main" val="366011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795004" y="239270"/>
              <a:ext cx="39153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vert clair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B8AEEA0-C20D-41DF-B3F2-06C4BA5ABBFC}"/>
              </a:ext>
            </a:extLst>
          </p:cNvPr>
          <p:cNvCxnSpPr/>
          <p:nvPr/>
        </p:nvCxnSpPr>
        <p:spPr>
          <a:xfrm>
            <a:off x="-1" y="289560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71931FB-FFEB-4DA1-9AD9-8595B12D8A8E}"/>
              </a:ext>
            </a:extLst>
          </p:cNvPr>
          <p:cNvGrpSpPr/>
          <p:nvPr/>
        </p:nvGrpSpPr>
        <p:grpSpPr>
          <a:xfrm>
            <a:off x="178071" y="3235883"/>
            <a:ext cx="4532317" cy="389513"/>
            <a:chOff x="178073" y="188312"/>
            <a:chExt cx="4532317" cy="38951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A9DE30A-EED6-4FA6-BD51-4646D9DC4768}"/>
                </a:ext>
              </a:extLst>
            </p:cNvPr>
            <p:cNvSpPr txBox="1"/>
            <p:nvPr/>
          </p:nvSpPr>
          <p:spPr>
            <a:xfrm>
              <a:off x="789324" y="239270"/>
              <a:ext cx="39210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 - Etoile vert clair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BC52207-7930-436F-ADF3-266CF4EB9D22}"/>
                </a:ext>
              </a:extLst>
            </p:cNvPr>
            <p:cNvSpPr txBox="1"/>
            <p:nvPr/>
          </p:nvSpPr>
          <p:spPr>
            <a:xfrm>
              <a:off x="178073" y="188312"/>
              <a:ext cx="430989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B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0A2FA25-89EB-4191-AEFB-B8B1859F4C0A}"/>
              </a:ext>
            </a:extLst>
          </p:cNvPr>
          <p:cNvCxnSpPr/>
          <p:nvPr/>
        </p:nvCxnSpPr>
        <p:spPr>
          <a:xfrm>
            <a:off x="-1" y="596265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5D667DE-55FC-478D-83FF-24867B31FF88}"/>
              </a:ext>
            </a:extLst>
          </p:cNvPr>
          <p:cNvGrpSpPr/>
          <p:nvPr/>
        </p:nvGrpSpPr>
        <p:grpSpPr>
          <a:xfrm>
            <a:off x="160955" y="6261782"/>
            <a:ext cx="4532317" cy="389513"/>
            <a:chOff x="178073" y="188311"/>
            <a:chExt cx="4532317" cy="389513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E8985A03-BBA4-4A9C-9C1B-E29334654033}"/>
                </a:ext>
              </a:extLst>
            </p:cNvPr>
            <p:cNvSpPr txBox="1"/>
            <p:nvPr/>
          </p:nvSpPr>
          <p:spPr>
            <a:xfrm>
              <a:off x="812122" y="239270"/>
              <a:ext cx="38982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vert clair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71C4212-84BC-4486-9732-29813510A33B}"/>
                </a:ext>
              </a:extLst>
            </p:cNvPr>
            <p:cNvSpPr txBox="1"/>
            <p:nvPr/>
          </p:nvSpPr>
          <p:spPr>
            <a:xfrm>
              <a:off x="178073" y="188311"/>
              <a:ext cx="424227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C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0DC092E-3366-48F9-B87D-5F06D6154058}"/>
              </a:ext>
            </a:extLst>
          </p:cNvPr>
          <p:cNvGrpSpPr/>
          <p:nvPr/>
        </p:nvGrpSpPr>
        <p:grpSpPr>
          <a:xfrm>
            <a:off x="4746022" y="45973"/>
            <a:ext cx="1316974" cy="508169"/>
            <a:chOff x="4727506" y="64002"/>
            <a:chExt cx="1316974" cy="628606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C6AAFD3-E6EE-44AE-88FF-F131EA8E0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A1DCA9A-D1A6-4B10-A2DA-06DCC63FD0C5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761077D-9B34-4A3D-A0C6-7EE9FC546571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50 cases en 1 min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84D4122-E653-4866-9B49-FE0B244B902F}"/>
              </a:ext>
            </a:extLst>
          </p:cNvPr>
          <p:cNvGrpSpPr/>
          <p:nvPr/>
        </p:nvGrpSpPr>
        <p:grpSpPr>
          <a:xfrm>
            <a:off x="4751704" y="3053024"/>
            <a:ext cx="1316974" cy="508169"/>
            <a:chOff x="4727506" y="64002"/>
            <a:chExt cx="1316974" cy="628606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FFD0BC7-9D76-41C8-BB30-14205B86D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CACB14E-D1D6-41E7-A257-4664623D4466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D100BAD-4A41-448C-B3A9-5B26FF362122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50 cases en 1 min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4BFDB00-8839-49A2-BC37-B63A656EF55A}"/>
              </a:ext>
            </a:extLst>
          </p:cNvPr>
          <p:cNvGrpSpPr/>
          <p:nvPr/>
        </p:nvGrpSpPr>
        <p:grpSpPr>
          <a:xfrm>
            <a:off x="4751704" y="6153209"/>
            <a:ext cx="1316974" cy="508169"/>
            <a:chOff x="4727506" y="64002"/>
            <a:chExt cx="1316974" cy="628606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F0182F49-0DAA-4506-9306-E602813F7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5592ED3-3CF7-496B-91BE-62C2877B9B5B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175FC7E5-A885-4CF4-B1BB-1F73016B586D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50 cases en 1 min</a:t>
              </a:r>
            </a:p>
          </p:txBody>
        </p:sp>
      </p:grpSp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6DDEADAE-852A-4538-87B6-F9A80EADD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663064"/>
              </p:ext>
            </p:extLst>
          </p:nvPr>
        </p:nvGraphicFramePr>
        <p:xfrm>
          <a:off x="212307" y="670561"/>
          <a:ext cx="6467620" cy="209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cra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jin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dou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men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que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quand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pourquoi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pharmacie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don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gno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brou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Inp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qui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chemeClr val="tx1"/>
                          </a:solidFill>
                        </a:rPr>
                        <a:t>flou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photo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baignoire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clé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INT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jai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quoi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voir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peigne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apporter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ois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pheu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plei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Oir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toi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dindon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maire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bonnet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bavarder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vez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vau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qua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kau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moi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reine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boite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voulez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aphicFrame>
        <p:nvGraphicFramePr>
          <p:cNvPr id="46" name="Tableau 45">
            <a:extLst>
              <a:ext uri="{FF2B5EF4-FFF2-40B4-BE49-F238E27FC236}">
                <a16:creationId xmlns:a16="http://schemas.microsoft.com/office/drawing/2014/main" id="{64EFFE57-03CE-419A-8CCA-3D7F9B4BD7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408955"/>
              </p:ext>
            </p:extLst>
          </p:nvPr>
        </p:nvGraphicFramePr>
        <p:xfrm>
          <a:off x="195189" y="3766110"/>
          <a:ext cx="6467620" cy="209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dra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glin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rai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chon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bleu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trier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pourquoi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éléphant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4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gnei</a:t>
                      </a:r>
                      <a:endParaRPr lang="fr-FR" sz="14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cla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brou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Hen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qui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clic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loir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>
                          <a:solidFill>
                            <a:schemeClr val="tx1"/>
                          </a:solidFill>
                        </a:rPr>
                        <a:t>dauphin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champignon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clou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TAN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joi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zou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nez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lait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teigne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apporter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oij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pheu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teu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soi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sapin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taire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poulet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embêter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tan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xy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pau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roi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neuf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peine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>
                          <a:solidFill>
                            <a:schemeClr val="tx1"/>
                          </a:solidFill>
                        </a:rPr>
                        <a:t>pendant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voulez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aphicFrame>
        <p:nvGraphicFramePr>
          <p:cNvPr id="47" name="Tableau 46">
            <a:extLst>
              <a:ext uri="{FF2B5EF4-FFF2-40B4-BE49-F238E27FC236}">
                <a16:creationId xmlns:a16="http://schemas.microsoft.com/office/drawing/2014/main" id="{0C884A1F-A2DA-4B97-B5B5-E47E2967F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279331"/>
              </p:ext>
            </p:extLst>
          </p:nvPr>
        </p:nvGraphicFramePr>
        <p:xfrm>
          <a:off x="195189" y="6884133"/>
          <a:ext cx="6467620" cy="200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gla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jin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dou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mei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cheu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que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grand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pourquoi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orthographe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dron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clo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brou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SEN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pris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clou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lapin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béret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montagne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gné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PRIN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jai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quoi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joie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foire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phénix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apporter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zer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phai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tei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pleu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Onk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tout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franc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paire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forêt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épitaphe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Script cole" panose="000004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pez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vet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quou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kai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voir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doigt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freiner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sauter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emboitez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4871562-20A4-8390-B894-43D3F75D8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375" y="6153210"/>
            <a:ext cx="550752" cy="5451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DD119C-230B-FAAD-E3D1-FCCF65439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624" y="3042404"/>
            <a:ext cx="550752" cy="5451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B8FC5C-6B8B-8D3D-40D1-8C2A769CA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06" y="59431"/>
            <a:ext cx="550752" cy="54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51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835532" y="239270"/>
              <a:ext cx="38748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vert foncé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30989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endParaRPr lang="fr-FR" sz="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342720C-1E49-4E47-992B-F488658350DA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6C8B775-185B-461C-87C2-88D5B1FF4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78FEABD-6EAC-4E7D-92E9-1E6E0EFEAE3F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FB90AF6-0CC3-470D-B269-2090C6E1A3E4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60 mots en 1 min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52A2AC5-1705-4D45-9BEA-05D3FE38802B}"/>
              </a:ext>
            </a:extLst>
          </p:cNvPr>
          <p:cNvGrpSpPr/>
          <p:nvPr/>
        </p:nvGrpSpPr>
        <p:grpSpPr>
          <a:xfrm>
            <a:off x="4005618" y="6329008"/>
            <a:ext cx="2016850" cy="508169"/>
            <a:chOff x="4005618" y="5156190"/>
            <a:chExt cx="2016850" cy="50816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9EB4051-5C53-45B9-9008-7719CE0BE530}"/>
                </a:ext>
              </a:extLst>
            </p:cNvPr>
            <p:cNvGrpSpPr/>
            <p:nvPr/>
          </p:nvGrpSpPr>
          <p:grpSpPr>
            <a:xfrm>
              <a:off x="4005618" y="5156190"/>
              <a:ext cx="2016850" cy="508169"/>
              <a:chOff x="4727506" y="64002"/>
              <a:chExt cx="1316974" cy="628606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60BF43E-7E03-4A26-9A11-68405EA758D5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62860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1D08554-88C2-4E07-8B3E-E9CD9FD77D8E}"/>
                  </a:ext>
                </a:extLst>
              </p:cNvPr>
              <p:cNvSpPr txBox="1"/>
              <p:nvPr/>
            </p:nvSpPr>
            <p:spPr>
              <a:xfrm>
                <a:off x="5114092" y="130507"/>
                <a:ext cx="930388" cy="53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15 mots sur 16 lus correctement</a:t>
                </a:r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9FD34BB-F9C1-4B55-B204-C881F5453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C10FF668-A82B-4C77-BA61-0712D6638A54}"/>
              </a:ext>
            </a:extLst>
          </p:cNvPr>
          <p:cNvSpPr txBox="1"/>
          <p:nvPr/>
        </p:nvSpPr>
        <p:spPr>
          <a:xfrm>
            <a:off x="333819" y="6492241"/>
            <a:ext cx="3030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valeurs de la lettre C</a:t>
            </a: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512D9329-1D46-4520-925B-525C87A9AD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40026"/>
              </p:ext>
            </p:extLst>
          </p:nvPr>
        </p:nvGraphicFramePr>
        <p:xfrm>
          <a:off x="333819" y="7283142"/>
          <a:ext cx="6193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460">
                  <a:extLst>
                    <a:ext uri="{9D8B030D-6E8A-4147-A177-3AD203B41FA5}">
                      <a16:colId xmlns:a16="http://schemas.microsoft.com/office/drawing/2014/main" val="1201320645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903519294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1231131661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55419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source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glace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accident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ça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1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lancer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cueillir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sciences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cactus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ancien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copier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policier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écureuil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64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capitale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vacances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récapituler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recevoir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558539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D2111DC2-F5A2-59A6-FEF5-B24ED7D80F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935" y="114934"/>
            <a:ext cx="548063" cy="54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55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30989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B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342720C-1E49-4E47-992B-F488658350DA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6C8B775-185B-461C-87C2-88D5B1FF4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78FEABD-6EAC-4E7D-92E9-1E6E0EFEAE3F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FB90AF6-0CC3-470D-B269-2090C6E1A3E4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60 mots en 1 min</a:t>
              </a:r>
            </a:p>
          </p:txBody>
        </p: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A62582FC-8C1A-4247-B35E-E384588A2E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279783"/>
              </p:ext>
            </p:extLst>
          </p:nvPr>
        </p:nvGraphicFramePr>
        <p:xfrm>
          <a:off x="333819" y="7263263"/>
          <a:ext cx="6193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460">
                  <a:extLst>
                    <a:ext uri="{9D8B030D-6E8A-4147-A177-3AD203B41FA5}">
                      <a16:colId xmlns:a16="http://schemas.microsoft.com/office/drawing/2014/main" val="1201320645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903519294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1231131661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55419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reçu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couac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carapace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centime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1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dictionnaire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capturer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succès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ancien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coquelicot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accepter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clic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compter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64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cause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décembre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cisaille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558539"/>
                  </a:ext>
                </a:extLst>
              </a:tr>
            </a:tbl>
          </a:graphicData>
        </a:graphic>
      </p:graphicFrame>
      <p:grpSp>
        <p:nvGrpSpPr>
          <p:cNvPr id="23" name="Groupe 22">
            <a:extLst>
              <a:ext uri="{FF2B5EF4-FFF2-40B4-BE49-F238E27FC236}">
                <a16:creationId xmlns:a16="http://schemas.microsoft.com/office/drawing/2014/main" id="{C4D0348F-68BD-4A37-AC1C-7EC4026AC3CA}"/>
              </a:ext>
            </a:extLst>
          </p:cNvPr>
          <p:cNvGrpSpPr/>
          <p:nvPr/>
        </p:nvGrpSpPr>
        <p:grpSpPr>
          <a:xfrm>
            <a:off x="4005618" y="6329008"/>
            <a:ext cx="2016850" cy="508169"/>
            <a:chOff x="4005618" y="5156190"/>
            <a:chExt cx="2016850" cy="50816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7734B5D-4DC9-4A2F-8A1B-B37F794EB192}"/>
                </a:ext>
              </a:extLst>
            </p:cNvPr>
            <p:cNvGrpSpPr/>
            <p:nvPr/>
          </p:nvGrpSpPr>
          <p:grpSpPr>
            <a:xfrm>
              <a:off x="4005618" y="5156190"/>
              <a:ext cx="2016850" cy="508169"/>
              <a:chOff x="4727506" y="64002"/>
              <a:chExt cx="1316974" cy="628606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207ECA9-AAAB-4613-B688-157A8B7117A1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62860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62AEC42-FE51-4722-91B4-1CCEAD006F3E}"/>
                  </a:ext>
                </a:extLst>
              </p:cNvPr>
              <p:cNvSpPr txBox="1"/>
              <p:nvPr/>
            </p:nvSpPr>
            <p:spPr>
              <a:xfrm>
                <a:off x="5114092" y="130507"/>
                <a:ext cx="930388" cy="53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15 mots sur 16 lus correctement</a:t>
                </a:r>
              </a:p>
            </p:txBody>
          </p:sp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B0B718F-7032-40ED-9ECE-C9CF3AB40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CD27DCEB-6D06-4171-B9FF-C7671FF8CC52}"/>
              </a:ext>
            </a:extLst>
          </p:cNvPr>
          <p:cNvSpPr txBox="1"/>
          <p:nvPr/>
        </p:nvSpPr>
        <p:spPr>
          <a:xfrm>
            <a:off x="333819" y="6492241"/>
            <a:ext cx="3030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valeurs de la lettre C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C654FFE-6859-07A3-C60F-AE53DF35C485}"/>
              </a:ext>
            </a:extLst>
          </p:cNvPr>
          <p:cNvSpPr txBox="1"/>
          <p:nvPr/>
        </p:nvSpPr>
        <p:spPr>
          <a:xfrm>
            <a:off x="835532" y="239270"/>
            <a:ext cx="3874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vert foncé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03631D-1EF9-B720-56B1-CD36A798F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935" y="114934"/>
            <a:ext cx="548063" cy="54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70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55785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C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8EB3C01-6F42-407C-A29C-E9C6C1DF1112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C535EED-3E67-4613-B634-84BE03A73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3A8956E-8EFB-46B0-86EF-745ED4D25C28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75248D2-B5CD-43D2-B4A9-5B689E0E804C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60 mots en 1 min</a:t>
              </a:r>
            </a:p>
          </p:txBody>
        </p:sp>
      </p:grp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7BFD333B-4D1F-406C-B409-EF2895F2E4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279273"/>
              </p:ext>
            </p:extLst>
          </p:nvPr>
        </p:nvGraphicFramePr>
        <p:xfrm>
          <a:off x="394990" y="7425951"/>
          <a:ext cx="6193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460">
                  <a:extLst>
                    <a:ext uri="{9D8B030D-6E8A-4147-A177-3AD203B41FA5}">
                      <a16:colId xmlns:a16="http://schemas.microsoft.com/office/drawing/2014/main" val="1201320645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903519294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1231131661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55419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garçon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centre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catamaran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place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1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consentir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chance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facile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copain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cygne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ciseaux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froncer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rançon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64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continent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C’est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cesser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souci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558539"/>
                  </a:ext>
                </a:extLst>
              </a:tr>
            </a:tbl>
          </a:graphicData>
        </a:graphic>
      </p:graphicFrame>
      <p:grpSp>
        <p:nvGrpSpPr>
          <p:cNvPr id="25" name="Groupe 24">
            <a:extLst>
              <a:ext uri="{FF2B5EF4-FFF2-40B4-BE49-F238E27FC236}">
                <a16:creationId xmlns:a16="http://schemas.microsoft.com/office/drawing/2014/main" id="{304B3EA7-88C9-407C-A7AB-2BEBA64242DE}"/>
              </a:ext>
            </a:extLst>
          </p:cNvPr>
          <p:cNvGrpSpPr/>
          <p:nvPr/>
        </p:nvGrpSpPr>
        <p:grpSpPr>
          <a:xfrm>
            <a:off x="4005618" y="6468154"/>
            <a:ext cx="2016850" cy="508169"/>
            <a:chOff x="4005618" y="5156190"/>
            <a:chExt cx="2016850" cy="508169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FD715E3-59F6-42C6-8595-A422BECB33BE}"/>
                </a:ext>
              </a:extLst>
            </p:cNvPr>
            <p:cNvGrpSpPr/>
            <p:nvPr/>
          </p:nvGrpSpPr>
          <p:grpSpPr>
            <a:xfrm>
              <a:off x="4005618" y="5156190"/>
              <a:ext cx="2016850" cy="508169"/>
              <a:chOff x="4727506" y="64002"/>
              <a:chExt cx="1316974" cy="628606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10C36A1-597C-4661-9DC3-970C3F78BFD6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62860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40B9276-0DDD-45A2-9BBA-CE8BDE9A78E6}"/>
                  </a:ext>
                </a:extLst>
              </p:cNvPr>
              <p:cNvSpPr txBox="1"/>
              <p:nvPr/>
            </p:nvSpPr>
            <p:spPr>
              <a:xfrm>
                <a:off x="5114092" y="130507"/>
                <a:ext cx="930388" cy="53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15 mots sur 16 lus correctement</a:t>
                </a:r>
              </a:p>
            </p:txBody>
          </p:sp>
        </p:grp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7D2010A4-FA8D-45AB-9773-31AC8E22D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AD337952-0AC6-4A44-827C-0875D7062FA6}"/>
              </a:ext>
            </a:extLst>
          </p:cNvPr>
          <p:cNvSpPr txBox="1"/>
          <p:nvPr/>
        </p:nvSpPr>
        <p:spPr>
          <a:xfrm>
            <a:off x="333819" y="6551875"/>
            <a:ext cx="3030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valeurs de la lettre C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1D24F9-1320-4328-F688-4CCF1FE2A805}"/>
              </a:ext>
            </a:extLst>
          </p:cNvPr>
          <p:cNvSpPr txBox="1"/>
          <p:nvPr/>
        </p:nvSpPr>
        <p:spPr>
          <a:xfrm>
            <a:off x="835532" y="239270"/>
            <a:ext cx="3874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vert foncé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14AE46-214A-A59D-80CC-DCE805AF52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935" y="114934"/>
            <a:ext cx="548063" cy="54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43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738045" y="239270"/>
              <a:ext cx="39723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bleu clair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B8AEEA0-C20D-41DF-B3F2-06C4BA5ABBFC}"/>
              </a:ext>
            </a:extLst>
          </p:cNvPr>
          <p:cNvCxnSpPr/>
          <p:nvPr/>
        </p:nvCxnSpPr>
        <p:spPr>
          <a:xfrm>
            <a:off x="-1" y="289560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71931FB-FFEB-4DA1-9AD9-8595B12D8A8E}"/>
              </a:ext>
            </a:extLst>
          </p:cNvPr>
          <p:cNvGrpSpPr/>
          <p:nvPr/>
        </p:nvGrpSpPr>
        <p:grpSpPr>
          <a:xfrm>
            <a:off x="178071" y="3235883"/>
            <a:ext cx="4532317" cy="389513"/>
            <a:chOff x="178073" y="188312"/>
            <a:chExt cx="4532317" cy="38951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A9DE30A-EED6-4FA6-BD51-4646D9DC4768}"/>
                </a:ext>
              </a:extLst>
            </p:cNvPr>
            <p:cNvSpPr txBox="1"/>
            <p:nvPr/>
          </p:nvSpPr>
          <p:spPr>
            <a:xfrm>
              <a:off x="809588" y="239270"/>
              <a:ext cx="39008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bleu clair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BC52207-7930-436F-ADF3-266CF4EB9D22}"/>
                </a:ext>
              </a:extLst>
            </p:cNvPr>
            <p:cNvSpPr txBox="1"/>
            <p:nvPr/>
          </p:nvSpPr>
          <p:spPr>
            <a:xfrm>
              <a:off x="178073" y="188312"/>
              <a:ext cx="430989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B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0A2FA25-89EB-4191-AEFB-B8B1859F4C0A}"/>
              </a:ext>
            </a:extLst>
          </p:cNvPr>
          <p:cNvCxnSpPr/>
          <p:nvPr/>
        </p:nvCxnSpPr>
        <p:spPr>
          <a:xfrm>
            <a:off x="-1" y="596265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5D667DE-55FC-478D-83FF-24867B31FF88}"/>
              </a:ext>
            </a:extLst>
          </p:cNvPr>
          <p:cNvGrpSpPr/>
          <p:nvPr/>
        </p:nvGrpSpPr>
        <p:grpSpPr>
          <a:xfrm>
            <a:off x="160955" y="6261782"/>
            <a:ext cx="4532317" cy="389513"/>
            <a:chOff x="178073" y="188311"/>
            <a:chExt cx="4532317" cy="389513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E8985A03-BBA4-4A9C-9C1B-E29334654033}"/>
                </a:ext>
              </a:extLst>
            </p:cNvPr>
            <p:cNvSpPr txBox="1"/>
            <p:nvPr/>
          </p:nvSpPr>
          <p:spPr>
            <a:xfrm>
              <a:off x="826704" y="239270"/>
              <a:ext cx="38836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bleu clair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71C4212-84BC-4486-9732-29813510A33B}"/>
                </a:ext>
              </a:extLst>
            </p:cNvPr>
            <p:cNvSpPr txBox="1"/>
            <p:nvPr/>
          </p:nvSpPr>
          <p:spPr>
            <a:xfrm>
              <a:off x="178073" y="188311"/>
              <a:ext cx="424227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C</a:t>
              </a:r>
            </a:p>
          </p:txBody>
        </p:sp>
      </p:grp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D6BC728A-85A2-4D4D-B312-3E0EA6812E2A}"/>
              </a:ext>
            </a:extLst>
          </p:cNvPr>
          <p:cNvGraphicFramePr>
            <a:graphicFrameLocks noGrp="1"/>
          </p:cNvGraphicFramePr>
          <p:nvPr/>
        </p:nvGraphicFramePr>
        <p:xfrm>
          <a:off x="212307" y="670561"/>
          <a:ext cx="6467620" cy="209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crain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jein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doin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mien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chain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tien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paille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minutieux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magicien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don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gnoi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err="1">
                          <a:solidFill>
                            <a:schemeClr val="tx1"/>
                          </a:solidFill>
                        </a:rPr>
                        <a:t>breu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VEUIL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Ing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loin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bain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lampion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soleil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bouteille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clè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jai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peau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violet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payer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ancien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clignotant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zeau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>
                          <a:solidFill>
                            <a:schemeClr val="tx1"/>
                          </a:solidFill>
                        </a:rPr>
                        <a:t>phez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keil</a:t>
                      </a:r>
                      <a:endParaRPr lang="fr-FR" sz="14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plei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Oinp</a:t>
                      </a:r>
                      <a:endParaRPr lang="fr-FR" sz="14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bille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faim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quinze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empreinte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ver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vail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pouil</a:t>
                      </a:r>
                      <a:endParaRPr lang="fr-FR" sz="14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xa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kian</a:t>
                      </a:r>
                      <a:endParaRPr lang="fr-FR" sz="14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bien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nouille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mignon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éventail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AA8FF246-765E-4E5B-A748-199706F6A7DB}"/>
              </a:ext>
            </a:extLst>
          </p:cNvPr>
          <p:cNvGraphicFramePr>
            <a:graphicFrameLocks noGrp="1"/>
          </p:cNvGraphicFramePr>
          <p:nvPr/>
        </p:nvGraphicFramePr>
        <p:xfrm>
          <a:off x="195189" y="3766110"/>
          <a:ext cx="6467620" cy="209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drain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glion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prou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rian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choin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mien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chaud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réveil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musicien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4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gnei</a:t>
                      </a:r>
                      <a:endParaRPr lang="fr-FR" sz="14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cla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broi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PEIL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Koin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foin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plein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mouille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ailleurs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peinture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err="1">
                          <a:solidFill>
                            <a:schemeClr val="tx1"/>
                          </a:solidFill>
                        </a:rPr>
                        <a:t>clon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TOUIL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join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ail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copain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taille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bientôt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accompagner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oint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err="1">
                          <a:solidFill>
                            <a:schemeClr val="tx1"/>
                          </a:solidFill>
                        </a:rPr>
                        <a:t>pheau</a:t>
                      </a:r>
                      <a:endParaRPr lang="fr-FR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teau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plen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Fein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quel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brille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pid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grogner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écureuil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jet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teuil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vien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xo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pau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lion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vieille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daim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abeille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récréation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3505EB3B-0510-40EE-A742-931E4B1C701E}"/>
              </a:ext>
            </a:extLst>
          </p:cNvPr>
          <p:cNvGraphicFramePr>
            <a:graphicFrameLocks noGrp="1"/>
          </p:cNvGraphicFramePr>
          <p:nvPr/>
        </p:nvGraphicFramePr>
        <p:xfrm>
          <a:off x="195189" y="6884133"/>
          <a:ext cx="6467620" cy="200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93">
                  <a:extLst>
                    <a:ext uri="{9D8B030D-6E8A-4147-A177-3AD203B41FA5}">
                      <a16:colId xmlns:a16="http://schemas.microsoft.com/office/drawing/2014/main" val="301083735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34143174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8072949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053507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57705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802272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1397281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6733424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77014151"/>
                    </a:ext>
                  </a:extLst>
                </a:gridCol>
                <a:gridCol w="1107802">
                  <a:extLst>
                    <a:ext uri="{9D8B030D-6E8A-4147-A177-3AD203B41FA5}">
                      <a16:colId xmlns:a16="http://schemas.microsoft.com/office/drawing/2014/main" val="40476275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err="1">
                          <a:solidFill>
                            <a:schemeClr val="tx1"/>
                          </a:solidFill>
                        </a:rPr>
                        <a:t>glain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jien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doi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err="1">
                          <a:solidFill>
                            <a:schemeClr val="tx1"/>
                          </a:solidFill>
                        </a:rPr>
                        <a:t>mion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chieu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sien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yeux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orteil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ceinture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44998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dron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clon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err="1">
                          <a:solidFill>
                            <a:schemeClr val="tx1"/>
                          </a:solidFill>
                        </a:rPr>
                        <a:t>broin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SIEN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Lein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point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sioux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feuille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viande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combien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715302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err="1">
                          <a:solidFill>
                            <a:schemeClr val="tx1"/>
                          </a:solidFill>
                        </a:rPr>
                        <a:t>gneu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let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PROIN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>
                          <a:solidFill>
                            <a:schemeClr val="tx1"/>
                          </a:solidFill>
                        </a:rPr>
                        <a:t>jein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leur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groin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caille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vigne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magnifique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353465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zer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>
                          <a:solidFill>
                            <a:schemeClr val="tx1"/>
                          </a:solidFill>
                        </a:rPr>
                        <a:t>phein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teuil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pleu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Soin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frein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rouille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demain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groseille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01099"/>
                  </a:ext>
                </a:extLst>
              </a:tr>
              <a:tr h="4186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Cursive standard" pitchFamily="2" charset="0"/>
                          <a:ea typeface="+mn-ea"/>
                          <a:cs typeface="+mn-cs"/>
                        </a:rPr>
                        <a:t>pez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Cursive standar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</a:rPr>
                        <a:t>vet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mouil</a:t>
                      </a:r>
                      <a:endParaRPr lang="fr-FR" sz="12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quou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kian</a:t>
                      </a:r>
                      <a:endParaRPr lang="fr-FR" sz="1600" dirty="0">
                        <a:solidFill>
                          <a:schemeClr val="tx1"/>
                        </a:solidFill>
                        <a:latin typeface="Cursive standar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rien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hier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mieux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indien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ursive standard" pitchFamily="2" charset="0"/>
                        </a:rPr>
                        <a:t>merveilleux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45660"/>
                  </a:ext>
                </a:extLst>
              </a:tr>
            </a:tbl>
          </a:graphicData>
        </a:graphic>
      </p:graphicFrame>
      <p:grpSp>
        <p:nvGrpSpPr>
          <p:cNvPr id="21" name="Groupe 20">
            <a:extLst>
              <a:ext uri="{FF2B5EF4-FFF2-40B4-BE49-F238E27FC236}">
                <a16:creationId xmlns:a16="http://schemas.microsoft.com/office/drawing/2014/main" id="{70DC092E-3366-48F9-B87D-5F06D6154058}"/>
              </a:ext>
            </a:extLst>
          </p:cNvPr>
          <p:cNvGrpSpPr/>
          <p:nvPr/>
        </p:nvGrpSpPr>
        <p:grpSpPr>
          <a:xfrm>
            <a:off x="4746022" y="45973"/>
            <a:ext cx="1316974" cy="508169"/>
            <a:chOff x="4727506" y="64002"/>
            <a:chExt cx="1316974" cy="628606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C6AAFD3-E6EE-44AE-88FF-F131EA8E0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A1DCA9A-D1A6-4B10-A2DA-06DCC63FD0C5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761077D-9B34-4A3D-A0C6-7EE9FC546571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50 cases en 1 min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84D4122-E653-4866-9B49-FE0B244B902F}"/>
              </a:ext>
            </a:extLst>
          </p:cNvPr>
          <p:cNvGrpSpPr/>
          <p:nvPr/>
        </p:nvGrpSpPr>
        <p:grpSpPr>
          <a:xfrm>
            <a:off x="4751704" y="3053024"/>
            <a:ext cx="1316974" cy="508169"/>
            <a:chOff x="4727506" y="64002"/>
            <a:chExt cx="1316974" cy="628606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FFD0BC7-9D76-41C8-BB30-14205B86D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CACB14E-D1D6-41E7-A257-4664623D4466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D100BAD-4A41-448C-B3A9-5B26FF362122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50 cases en 1 min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4BFDB00-8839-49A2-BC37-B63A656EF55A}"/>
              </a:ext>
            </a:extLst>
          </p:cNvPr>
          <p:cNvGrpSpPr/>
          <p:nvPr/>
        </p:nvGrpSpPr>
        <p:grpSpPr>
          <a:xfrm>
            <a:off x="4751704" y="6153209"/>
            <a:ext cx="1316974" cy="508169"/>
            <a:chOff x="4727506" y="64002"/>
            <a:chExt cx="1316974" cy="628606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F0182F49-0DAA-4506-9306-E602813F7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5592ED3-3CF7-496B-91BE-62C2877B9B5B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175FC7E5-A885-4CF4-B1BB-1F73016B586D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50 cases en 1 min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E219CA7-1EA3-800A-A195-3BDBD3672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083" y="6185406"/>
            <a:ext cx="529771" cy="524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04631D-C462-A34E-BB29-2EB995E78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15" y="3056776"/>
            <a:ext cx="529771" cy="524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8BE4C1-F57F-14D3-8EDB-EE19EB1FC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432" y="87922"/>
            <a:ext cx="529771" cy="52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85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835532" y="239270"/>
              <a:ext cx="38748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bleu foncé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F884C9E-19E3-4175-8897-0C3A75B7DB26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96D72C2-17CF-4B0C-AB8E-436CDA98C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79E920B-1A39-4F5E-8E18-03417ED78C38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38A1378-9CFB-420E-941D-A5ED14ADB8C6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65 mots en 1 min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5BB7E41-CFAA-4724-B10C-E2D18FCD0E07}"/>
              </a:ext>
            </a:extLst>
          </p:cNvPr>
          <p:cNvGrpSpPr/>
          <p:nvPr/>
        </p:nvGrpSpPr>
        <p:grpSpPr>
          <a:xfrm>
            <a:off x="4005618" y="6587426"/>
            <a:ext cx="2016850" cy="508169"/>
            <a:chOff x="4005618" y="5156190"/>
            <a:chExt cx="2016850" cy="50816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8994D3F-52EB-47A7-85CE-5A8A80E4AF36}"/>
                </a:ext>
              </a:extLst>
            </p:cNvPr>
            <p:cNvGrpSpPr/>
            <p:nvPr/>
          </p:nvGrpSpPr>
          <p:grpSpPr>
            <a:xfrm>
              <a:off x="4005618" y="5156190"/>
              <a:ext cx="2016850" cy="508169"/>
              <a:chOff x="4727506" y="64002"/>
              <a:chExt cx="1316974" cy="628606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2A98275-8AFC-4E6F-A6BA-4168A379D6FA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62860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F60FDBE-52C3-4A8E-8A54-6137C0929A2D}"/>
                  </a:ext>
                </a:extLst>
              </p:cNvPr>
              <p:cNvSpPr txBox="1"/>
              <p:nvPr/>
            </p:nvSpPr>
            <p:spPr>
              <a:xfrm>
                <a:off x="5114092" y="130507"/>
                <a:ext cx="930388" cy="53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15 mots sur 16 lus correctement</a:t>
                </a:r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551B541-18CF-41E8-8D03-7026BC710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AA13FE6C-18F8-422E-BCCD-555967D42970}"/>
              </a:ext>
            </a:extLst>
          </p:cNvPr>
          <p:cNvSpPr txBox="1"/>
          <p:nvPr/>
        </p:nvSpPr>
        <p:spPr>
          <a:xfrm>
            <a:off x="333819" y="6750659"/>
            <a:ext cx="3034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valeurs de la lettre G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B509655-60BC-46B3-9CC1-5803B16FE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823961"/>
              </p:ext>
            </p:extLst>
          </p:nvPr>
        </p:nvGraphicFramePr>
        <p:xfrm>
          <a:off x="400330" y="7417535"/>
          <a:ext cx="6193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460">
                  <a:extLst>
                    <a:ext uri="{9D8B030D-6E8A-4147-A177-3AD203B41FA5}">
                      <a16:colId xmlns:a16="http://schemas.microsoft.com/office/drawing/2014/main" val="1201320645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903519294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1231131661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55419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magique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regarder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neige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guirlande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1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gâteau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boulanger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bague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magie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nager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grogner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sauvage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64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garnement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geindre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hectogramme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sanglot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341932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7513184-97DF-BA11-3A2A-05FBF3A4D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079" y="108623"/>
            <a:ext cx="554478" cy="54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40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30989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B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724599D-38DC-45C2-9449-C597903BEC0E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119D864-C0B6-4576-8C30-8B397992A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9D160CA-C367-4DD7-8168-AF96A94EA7F4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B0914CD-1CAC-494C-BEC6-65EAD1923FC8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65 mots en 1 min</a:t>
              </a:r>
            </a:p>
          </p:txBody>
        </p:sp>
      </p:grp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FB640C49-1C57-4EF4-99D6-7A73B2DC4C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37121"/>
              </p:ext>
            </p:extLst>
          </p:nvPr>
        </p:nvGraphicFramePr>
        <p:xfrm>
          <a:off x="393567" y="7356561"/>
          <a:ext cx="6193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460">
                  <a:extLst>
                    <a:ext uri="{9D8B030D-6E8A-4147-A177-3AD203B41FA5}">
                      <a16:colId xmlns:a16="http://schemas.microsoft.com/office/drawing/2014/main" val="1201320645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903519294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1231131661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55419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génie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plonger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genou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magicien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1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gynécologue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gobelin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girouette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giboulée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5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large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léger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visage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égarer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longue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argent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guider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orage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646760"/>
                  </a:ext>
                </a:extLst>
              </a:tr>
            </a:tbl>
          </a:graphicData>
        </a:graphic>
      </p:graphicFrame>
      <p:grpSp>
        <p:nvGrpSpPr>
          <p:cNvPr id="21" name="Groupe 20">
            <a:extLst>
              <a:ext uri="{FF2B5EF4-FFF2-40B4-BE49-F238E27FC236}">
                <a16:creationId xmlns:a16="http://schemas.microsoft.com/office/drawing/2014/main" id="{92148565-712E-41EE-8D13-9B17594A30B4}"/>
              </a:ext>
            </a:extLst>
          </p:cNvPr>
          <p:cNvGrpSpPr/>
          <p:nvPr/>
        </p:nvGrpSpPr>
        <p:grpSpPr>
          <a:xfrm>
            <a:off x="4005618" y="6587426"/>
            <a:ext cx="2016850" cy="508169"/>
            <a:chOff x="4005618" y="5156190"/>
            <a:chExt cx="2016850" cy="50816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E361B1F-BFF4-4653-8D29-4942B331EDE1}"/>
                </a:ext>
              </a:extLst>
            </p:cNvPr>
            <p:cNvGrpSpPr/>
            <p:nvPr/>
          </p:nvGrpSpPr>
          <p:grpSpPr>
            <a:xfrm>
              <a:off x="4005618" y="5156190"/>
              <a:ext cx="2016850" cy="508169"/>
              <a:chOff x="4727506" y="64002"/>
              <a:chExt cx="1316974" cy="6286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38A4AC9-68AC-4D89-8E64-1FF8B14AE634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62860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A406CF-57BC-4DA6-A9D0-0E15CE95EF28}"/>
                  </a:ext>
                </a:extLst>
              </p:cNvPr>
              <p:cNvSpPr txBox="1"/>
              <p:nvPr/>
            </p:nvSpPr>
            <p:spPr>
              <a:xfrm>
                <a:off x="5114092" y="130507"/>
                <a:ext cx="930388" cy="53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15 mots sur 16 lus correctement</a:t>
                </a:r>
              </a:p>
            </p:txBody>
          </p:sp>
        </p:grp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71723DB-36D2-4206-9356-3083FECB2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75E3C97F-FD84-46E1-AFFC-BEEB3DC5EEE7}"/>
              </a:ext>
            </a:extLst>
          </p:cNvPr>
          <p:cNvSpPr txBox="1"/>
          <p:nvPr/>
        </p:nvSpPr>
        <p:spPr>
          <a:xfrm>
            <a:off x="333819" y="6750659"/>
            <a:ext cx="3034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valeurs de la lettre G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93E934-1037-171B-DF64-182527365069}"/>
              </a:ext>
            </a:extLst>
          </p:cNvPr>
          <p:cNvSpPr txBox="1"/>
          <p:nvPr/>
        </p:nvSpPr>
        <p:spPr>
          <a:xfrm>
            <a:off x="835532" y="239270"/>
            <a:ext cx="3874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bleu foncé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35104-66AA-8372-999E-0E46D12C2A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079" y="108623"/>
            <a:ext cx="554478" cy="54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46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55785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C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B8EB34B-6375-4D8A-9796-21BAABA07313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7CBE704-88F7-4D1F-86CF-28E14137C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96F2A20-3577-4D6B-B558-572F1263E5CB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F7CC6C6-4BA8-48E7-A328-09C879411A5F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65 mots en 1 min</a:t>
              </a:r>
            </a:p>
          </p:txBody>
        </p:sp>
      </p:grp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37C4E1C-7213-476F-9E76-3F53CB012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118906"/>
              </p:ext>
            </p:extLst>
          </p:nvPr>
        </p:nvGraphicFramePr>
        <p:xfrm>
          <a:off x="405965" y="7404876"/>
          <a:ext cx="6193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460">
                  <a:extLst>
                    <a:ext uri="{9D8B030D-6E8A-4147-A177-3AD203B41FA5}">
                      <a16:colId xmlns:a16="http://schemas.microsoft.com/office/drawing/2014/main" val="1201320645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903519294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1231131661"/>
                    </a:ext>
                  </a:extLst>
                </a:gridCol>
                <a:gridCol w="1548460">
                  <a:extLst>
                    <a:ext uri="{9D8B030D-6E8A-4147-A177-3AD203B41FA5}">
                      <a16:colId xmlns:a16="http://schemas.microsoft.com/office/drawing/2014/main" val="255419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génial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grimper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magie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1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gymnastique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pygmée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guerre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égal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26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goguenard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plage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grignoter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sage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hagard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gêner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gentil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Andika" panose="02000000000000000000" pitchFamily="2" charset="0"/>
                          <a:ea typeface="Andika" panose="02000000000000000000" pitchFamily="2" charset="0"/>
                          <a:cs typeface="Andika" panose="02000000000000000000" pitchFamily="2" charset="0"/>
                        </a:rPr>
                        <a:t>gourmand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646760"/>
                  </a:ext>
                </a:extLst>
              </a:tr>
            </a:tbl>
          </a:graphicData>
        </a:graphic>
      </p:graphicFrame>
      <p:grpSp>
        <p:nvGrpSpPr>
          <p:cNvPr id="22" name="Groupe 21">
            <a:extLst>
              <a:ext uri="{FF2B5EF4-FFF2-40B4-BE49-F238E27FC236}">
                <a16:creationId xmlns:a16="http://schemas.microsoft.com/office/drawing/2014/main" id="{B9E5D678-FF15-4B08-9646-684294AF4C4E}"/>
              </a:ext>
            </a:extLst>
          </p:cNvPr>
          <p:cNvGrpSpPr/>
          <p:nvPr/>
        </p:nvGrpSpPr>
        <p:grpSpPr>
          <a:xfrm>
            <a:off x="4005618" y="6587426"/>
            <a:ext cx="2016850" cy="508169"/>
            <a:chOff x="4005618" y="5156190"/>
            <a:chExt cx="2016850" cy="508169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A7EA7C1D-4C51-4E70-AC1C-1D9BC0FD25CC}"/>
                </a:ext>
              </a:extLst>
            </p:cNvPr>
            <p:cNvGrpSpPr/>
            <p:nvPr/>
          </p:nvGrpSpPr>
          <p:grpSpPr>
            <a:xfrm>
              <a:off x="4005618" y="5156190"/>
              <a:ext cx="2016850" cy="508169"/>
              <a:chOff x="4727506" y="64002"/>
              <a:chExt cx="1316974" cy="628606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DEB35D8-6224-40C2-9CF3-9094CBAA0A3A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62860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074DFF2-FE62-4FD1-93FE-5E92F10258F7}"/>
                  </a:ext>
                </a:extLst>
              </p:cNvPr>
              <p:cNvSpPr txBox="1"/>
              <p:nvPr/>
            </p:nvSpPr>
            <p:spPr>
              <a:xfrm>
                <a:off x="5114092" y="130507"/>
                <a:ext cx="930388" cy="53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15 mots sur 16 lus correctement</a:t>
                </a:r>
              </a:p>
            </p:txBody>
          </p:sp>
        </p:grp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8D996B4-49CB-4D0B-ACB5-E4758F1EF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4CD8545C-F81D-46C0-AD2B-C34EBF9D44A4}"/>
              </a:ext>
            </a:extLst>
          </p:cNvPr>
          <p:cNvSpPr txBox="1"/>
          <p:nvPr/>
        </p:nvSpPr>
        <p:spPr>
          <a:xfrm>
            <a:off x="333819" y="6750659"/>
            <a:ext cx="3034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valeurs de la lettre G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57B387-6463-B5DA-0617-EA7C86CAA260}"/>
              </a:ext>
            </a:extLst>
          </p:cNvPr>
          <p:cNvSpPr txBox="1"/>
          <p:nvPr/>
        </p:nvSpPr>
        <p:spPr>
          <a:xfrm>
            <a:off x="835532" y="239270"/>
            <a:ext cx="3874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bleu foncé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34CFA-27CE-9038-1574-A9F9880F8C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079" y="108623"/>
            <a:ext cx="554478" cy="54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76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835532" y="239270"/>
              <a:ext cx="38748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violette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7F89A654-D73B-4C9C-A2B7-C3A6BEC7696F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DA51671-557D-492F-B211-2BBEB31F1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58273C6-8150-4F2A-8CF6-E716FFC026C4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886AB85-F925-4312-8FA2-87DEAA079B56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70 mots en 1 min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B7B76A2-21BF-4C27-86BF-9BEFEA73A469}"/>
              </a:ext>
            </a:extLst>
          </p:cNvPr>
          <p:cNvGrpSpPr/>
          <p:nvPr/>
        </p:nvGrpSpPr>
        <p:grpSpPr>
          <a:xfrm>
            <a:off x="4119186" y="7042140"/>
            <a:ext cx="2129594" cy="508169"/>
            <a:chOff x="4005619" y="5156190"/>
            <a:chExt cx="2129594" cy="50816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663EDE2-3D28-4F6F-BD20-05EC23EC38E4}"/>
                </a:ext>
              </a:extLst>
            </p:cNvPr>
            <p:cNvGrpSpPr/>
            <p:nvPr/>
          </p:nvGrpSpPr>
          <p:grpSpPr>
            <a:xfrm>
              <a:off x="4005619" y="5156190"/>
              <a:ext cx="2129594" cy="508169"/>
              <a:chOff x="4727506" y="64002"/>
              <a:chExt cx="1390594" cy="628606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12B73C5-C817-4F30-A862-E7495515C148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62860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4B9BFE0-DB5A-4C88-9408-0B1B31EBC802}"/>
                  </a:ext>
                </a:extLst>
              </p:cNvPr>
              <p:cNvSpPr txBox="1"/>
              <p:nvPr/>
            </p:nvSpPr>
            <p:spPr>
              <a:xfrm>
                <a:off x="5187712" y="236501"/>
                <a:ext cx="930388" cy="323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4 liaisons sur 5 </a:t>
                </a:r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59C4E6A-AA86-46D9-AC87-2C0BBE2E6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880324D1-2CC3-41A8-81DC-33D628A849AB}"/>
              </a:ext>
            </a:extLst>
          </p:cNvPr>
          <p:cNvSpPr txBox="1"/>
          <p:nvPr/>
        </p:nvSpPr>
        <p:spPr>
          <a:xfrm>
            <a:off x="447386" y="7205373"/>
            <a:ext cx="1429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liaisons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0541B6-D733-4722-9B2C-E59016698066}"/>
              </a:ext>
            </a:extLst>
          </p:cNvPr>
          <p:cNvSpPr txBox="1"/>
          <p:nvPr/>
        </p:nvSpPr>
        <p:spPr>
          <a:xfrm>
            <a:off x="447386" y="7833690"/>
            <a:ext cx="6020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enfants sont partis en voyage scolaire à la mer. Ils ont mis toutes leurs affaires dans un sac et sont allés se promener le long de la plage. Un oiseau est venu voler au-dessus d’eux.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654212-A239-7121-ECB2-3DADBFA14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3198" y="118562"/>
            <a:ext cx="528553" cy="52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21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30989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B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AFB0072-85F0-4C32-AABE-EC789C4DFE69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A7B7CAA-6352-492F-9165-AA049175F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18D1EFC-91B5-4BD9-B24B-364DE7DEF44B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87CC535-FC66-4D04-AD70-D201AC7715B2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70 mots en 1 min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AC78420-7642-48F7-899B-C45B857190BB}"/>
              </a:ext>
            </a:extLst>
          </p:cNvPr>
          <p:cNvGrpSpPr/>
          <p:nvPr/>
        </p:nvGrpSpPr>
        <p:grpSpPr>
          <a:xfrm>
            <a:off x="4119186" y="7042140"/>
            <a:ext cx="2129594" cy="508169"/>
            <a:chOff x="4005619" y="5156190"/>
            <a:chExt cx="2129594" cy="50816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3A268E8-DF6B-46E3-8A31-648A33B8A449}"/>
                </a:ext>
              </a:extLst>
            </p:cNvPr>
            <p:cNvGrpSpPr/>
            <p:nvPr/>
          </p:nvGrpSpPr>
          <p:grpSpPr>
            <a:xfrm>
              <a:off x="4005619" y="5156190"/>
              <a:ext cx="2129594" cy="508169"/>
              <a:chOff x="4727506" y="64002"/>
              <a:chExt cx="1390594" cy="628606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55A1C8-19B2-48B0-859F-22BF34A51C38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62860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1A52879-A113-41CE-B7F1-411A8A63175E}"/>
                  </a:ext>
                </a:extLst>
              </p:cNvPr>
              <p:cNvSpPr txBox="1"/>
              <p:nvPr/>
            </p:nvSpPr>
            <p:spPr>
              <a:xfrm>
                <a:off x="5187712" y="236501"/>
                <a:ext cx="930388" cy="323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4 liaisons sur 5 </a:t>
                </a:r>
              </a:p>
            </p:txBody>
          </p: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84E19AC-066C-4CA3-9A1D-EA790EBAB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81B65E24-7178-40D0-9491-193B4956A5E9}"/>
              </a:ext>
            </a:extLst>
          </p:cNvPr>
          <p:cNvSpPr txBox="1"/>
          <p:nvPr/>
        </p:nvSpPr>
        <p:spPr>
          <a:xfrm>
            <a:off x="447386" y="7205373"/>
            <a:ext cx="1429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liaisons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42992FF-1D98-4178-AF60-3BE7BF938FA0}"/>
              </a:ext>
            </a:extLst>
          </p:cNvPr>
          <p:cNvSpPr txBox="1"/>
          <p:nvPr/>
        </p:nvSpPr>
        <p:spPr>
          <a:xfrm>
            <a:off x="447386" y="7833690"/>
            <a:ext cx="6020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C’était il y a très longtemps dans un pays fort lointain. Les animaux vivaient en paix avec les humains et tout le monde avait un pouvoir magique.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04F692-8F9C-54D8-E6DA-CE7377B1E191}"/>
              </a:ext>
            </a:extLst>
          </p:cNvPr>
          <p:cNvSpPr txBox="1"/>
          <p:nvPr/>
        </p:nvSpPr>
        <p:spPr>
          <a:xfrm>
            <a:off x="835532" y="239270"/>
            <a:ext cx="3874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violette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8D225C-D080-5ECE-FE92-FDADEB1E7C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3198" y="118562"/>
            <a:ext cx="528553" cy="52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96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55785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C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C57CCA4-D256-4AFB-8CF9-E8CCF1DB0AD7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903CDBF-020E-4691-B57D-3E21EB7E8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FB92D15-F317-4E30-A42A-CE051FFE90D5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396C02B-DABE-4E34-A703-8DFD18E4E808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70 mots en 1 min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61F35D2-A05C-4E88-B024-4A9361410DB1}"/>
              </a:ext>
            </a:extLst>
          </p:cNvPr>
          <p:cNvGrpSpPr/>
          <p:nvPr/>
        </p:nvGrpSpPr>
        <p:grpSpPr>
          <a:xfrm>
            <a:off x="4119186" y="7042140"/>
            <a:ext cx="2129594" cy="508169"/>
            <a:chOff x="4005619" y="5156190"/>
            <a:chExt cx="2129594" cy="50816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499B01B-6EDC-4C46-995C-F291B36C4F82}"/>
                </a:ext>
              </a:extLst>
            </p:cNvPr>
            <p:cNvGrpSpPr/>
            <p:nvPr/>
          </p:nvGrpSpPr>
          <p:grpSpPr>
            <a:xfrm>
              <a:off x="4005619" y="5156190"/>
              <a:ext cx="2129594" cy="508169"/>
              <a:chOff x="4727506" y="64002"/>
              <a:chExt cx="1390594" cy="628606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B33775E-D2ED-47A7-8C2D-E26223DFDB9B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62860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123F5AC-324E-4567-AF13-D12DD6A06828}"/>
                  </a:ext>
                </a:extLst>
              </p:cNvPr>
              <p:cNvSpPr txBox="1"/>
              <p:nvPr/>
            </p:nvSpPr>
            <p:spPr>
              <a:xfrm>
                <a:off x="5187712" y="236501"/>
                <a:ext cx="930388" cy="323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4 liaisons sur 5 </a:t>
                </a:r>
              </a:p>
            </p:txBody>
          </p: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4E1F006-F1E8-49D2-BF31-D62855845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AA956EF-A49A-4122-BB13-FBFD4E519FF8}"/>
              </a:ext>
            </a:extLst>
          </p:cNvPr>
          <p:cNvSpPr txBox="1"/>
          <p:nvPr/>
        </p:nvSpPr>
        <p:spPr>
          <a:xfrm>
            <a:off x="447386" y="7205373"/>
            <a:ext cx="1429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liaisons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8743219-CEE9-42CC-9C91-2D208D7AF2F5}"/>
              </a:ext>
            </a:extLst>
          </p:cNvPr>
          <p:cNvSpPr txBox="1"/>
          <p:nvPr/>
        </p:nvSpPr>
        <p:spPr>
          <a:xfrm>
            <a:off x="447386" y="7833690"/>
            <a:ext cx="6020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Tout à coup, le chat sauta sur un oiseau qui passait par là! Le pauvre était en train de picorer des asticots tranquillement derrière un énorme arbre...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D6DE111-1366-9FA2-6892-FFB78A27D1BA}"/>
              </a:ext>
            </a:extLst>
          </p:cNvPr>
          <p:cNvSpPr txBox="1"/>
          <p:nvPr/>
        </p:nvSpPr>
        <p:spPr>
          <a:xfrm>
            <a:off x="835532" y="239270"/>
            <a:ext cx="3874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violette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E36E30-1F1D-8619-21C9-310CBF83DB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3198" y="118562"/>
            <a:ext cx="528553" cy="52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77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1009173" y="239270"/>
              <a:ext cx="3701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marron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1F0F8AE5-58B4-40F4-84BC-3A3C8D2083D6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55AA391-B5BC-41D9-AE86-6DD509AAA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B1536BF-AB69-45F0-911E-F10BE32B5DC3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EBEE1F7-7AC9-4EEF-9441-47B041EDD9CC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75 mots en 1 min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328F57D-2E76-4C4A-921C-6787C2BD86BC}"/>
              </a:ext>
            </a:extLst>
          </p:cNvPr>
          <p:cNvGrpSpPr/>
          <p:nvPr/>
        </p:nvGrpSpPr>
        <p:grpSpPr>
          <a:xfrm>
            <a:off x="4240764" y="8107601"/>
            <a:ext cx="2049185" cy="645866"/>
            <a:chOff x="4005619" y="5156190"/>
            <a:chExt cx="2049185" cy="64586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E5977C4-0D7B-403C-ACBB-78B6C874E9AA}"/>
                </a:ext>
              </a:extLst>
            </p:cNvPr>
            <p:cNvGrpSpPr/>
            <p:nvPr/>
          </p:nvGrpSpPr>
          <p:grpSpPr>
            <a:xfrm>
              <a:off x="4005619" y="5156190"/>
              <a:ext cx="2049185" cy="645866"/>
              <a:chOff x="4727506" y="64002"/>
              <a:chExt cx="1338088" cy="79893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D8F62E3-4037-448D-8742-AE92F8B6D3A3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798937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B3F7001-0C98-49B5-AFF4-47912F7D92D7}"/>
                  </a:ext>
                </a:extLst>
              </p:cNvPr>
              <p:cNvSpPr txBox="1"/>
              <p:nvPr/>
            </p:nvSpPr>
            <p:spPr>
              <a:xfrm>
                <a:off x="5135206" y="120535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2 pauses au mauvais endroit maximum</a:t>
                </a:r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E193504-26F2-4C66-824F-32F856F18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B69F25A9-1C56-4523-8462-D5AA58E0F492}"/>
              </a:ext>
            </a:extLst>
          </p:cNvPr>
          <p:cNvSpPr txBox="1"/>
          <p:nvPr/>
        </p:nvSpPr>
        <p:spPr>
          <a:xfrm>
            <a:off x="568964" y="8270834"/>
            <a:ext cx="2459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groupes de sens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4368B3-B05C-4868-ADA8-BDFB161A8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9111" y="133616"/>
            <a:ext cx="513346" cy="5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77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30989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B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5710800-C976-4A5B-8339-5934F00D3A61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9F62C43-CB6B-4E67-862C-63A78E490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3FCBD20-5573-41BE-8584-C3591329138D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4804140-F1BA-463B-88FF-B614615760EB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75 mots en 1 min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E130DC8-811F-4ECD-BFDE-B019B7B267B7}"/>
              </a:ext>
            </a:extLst>
          </p:cNvPr>
          <p:cNvGrpSpPr/>
          <p:nvPr/>
        </p:nvGrpSpPr>
        <p:grpSpPr>
          <a:xfrm>
            <a:off x="4240764" y="8107601"/>
            <a:ext cx="2049185" cy="645866"/>
            <a:chOff x="4005619" y="5156190"/>
            <a:chExt cx="2049185" cy="645866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8A46399-0CDF-4884-B22D-5BA27D3B27F8}"/>
                </a:ext>
              </a:extLst>
            </p:cNvPr>
            <p:cNvGrpSpPr/>
            <p:nvPr/>
          </p:nvGrpSpPr>
          <p:grpSpPr>
            <a:xfrm>
              <a:off x="4005619" y="5156190"/>
              <a:ext cx="2049185" cy="645866"/>
              <a:chOff x="4727506" y="64002"/>
              <a:chExt cx="1338088" cy="79893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BD07ACA-12F7-478D-96C7-E7DB175AF34B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798937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F9FBA3F-9E2B-4E5A-A942-89886D39A1F0}"/>
                  </a:ext>
                </a:extLst>
              </p:cNvPr>
              <p:cNvSpPr txBox="1"/>
              <p:nvPr/>
            </p:nvSpPr>
            <p:spPr>
              <a:xfrm>
                <a:off x="5135206" y="120535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2 pauses au mauvais endroit maximum</a:t>
                </a:r>
              </a:p>
            </p:txBody>
          </p: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0B1D19A-EAAD-4550-A9DE-25F6E2875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F584C32-46D5-4463-A928-9D72FB2DC09B}"/>
              </a:ext>
            </a:extLst>
          </p:cNvPr>
          <p:cNvSpPr txBox="1"/>
          <p:nvPr/>
        </p:nvSpPr>
        <p:spPr>
          <a:xfrm>
            <a:off x="568964" y="8270834"/>
            <a:ext cx="2459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groupes de sens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01BA0BB-8442-3487-59D0-245DD51877D8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marron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955DB7-E04E-34F8-8076-1D67B4F19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9111" y="133616"/>
            <a:ext cx="513346" cy="5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06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55785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C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3FB504F-A3BA-4117-BC7E-9F03C35960D2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839EA1E-31B4-485E-A069-9295E32E7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D803D3B-4201-43DA-AC9E-3C6EDC65518F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46ABA2F-A971-4049-AAC0-71AE3688693C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75 mots en 1 min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9D85FC4-FB11-4EB2-BAFC-6AFB8AFFBFF5}"/>
              </a:ext>
            </a:extLst>
          </p:cNvPr>
          <p:cNvGrpSpPr/>
          <p:nvPr/>
        </p:nvGrpSpPr>
        <p:grpSpPr>
          <a:xfrm>
            <a:off x="4240764" y="8107601"/>
            <a:ext cx="2049185" cy="645866"/>
            <a:chOff x="4005619" y="5156190"/>
            <a:chExt cx="2049185" cy="645866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14719FE-64FE-49D6-8D11-BB6D77260760}"/>
                </a:ext>
              </a:extLst>
            </p:cNvPr>
            <p:cNvGrpSpPr/>
            <p:nvPr/>
          </p:nvGrpSpPr>
          <p:grpSpPr>
            <a:xfrm>
              <a:off x="4005619" y="5156190"/>
              <a:ext cx="2049185" cy="645866"/>
              <a:chOff x="4727506" y="64002"/>
              <a:chExt cx="1338088" cy="79893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7AA3D24-F678-464B-BAC3-3DE314D27DBB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798937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687AB7B-2D8A-4E68-9794-1F80F9B1F1EF}"/>
                  </a:ext>
                </a:extLst>
              </p:cNvPr>
              <p:cNvSpPr txBox="1"/>
              <p:nvPr/>
            </p:nvSpPr>
            <p:spPr>
              <a:xfrm>
                <a:off x="5135206" y="120535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2 pauses au mauvais endroit maximum</a:t>
                </a:r>
              </a:p>
            </p:txBody>
          </p: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200E6FC-4BF7-41C8-A41C-57A794624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9186" y="5209953"/>
              <a:ext cx="447427" cy="41476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7DC12063-6D5F-424B-A36D-862E1AD35516}"/>
              </a:ext>
            </a:extLst>
          </p:cNvPr>
          <p:cNvSpPr txBox="1"/>
          <p:nvPr/>
        </p:nvSpPr>
        <p:spPr>
          <a:xfrm>
            <a:off x="568964" y="8270834"/>
            <a:ext cx="2459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Les groupes de sens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315C98-866E-83EA-3292-24A1DB61C2CB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marron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E8D688-A0E4-6D9A-E9C6-312FFD176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9111" y="133616"/>
            <a:ext cx="513346" cy="5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80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1009173" y="239270"/>
              <a:ext cx="3701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grise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0C46E78-9E17-4650-AFDE-5ABB041B6703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42276FF-8139-4235-BC96-0D0F06383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BD96E5-76E3-4F77-AB4A-EC9D9D680058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F2021F4-7D0F-4DFB-8431-17EB7EB214B7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80 mots en 1 min</a:t>
              </a:r>
            </a:p>
          </p:txBody>
        </p:sp>
      </p:grp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81F57C68-E950-40A2-ABF2-A03A8B7FCD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299462"/>
              </p:ext>
            </p:extLst>
          </p:nvPr>
        </p:nvGraphicFramePr>
        <p:xfrm>
          <a:off x="549291" y="863035"/>
          <a:ext cx="575537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3518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721860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Les trois bébés boucs ont décidé de pique-niquer près du pont.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- Ne tombez pas dans l’eau! dit maman à ses trois enfants, les poissons 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dévoreraient.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Mais sous le pont, vit Monstrabouc, le monstre poilu. 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On dit qu’il dévore tous 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ceux qui passent sur le pont! </a:t>
                      </a:r>
                      <a:r>
                        <a:rPr lang="fr-FR" sz="1200" dirty="0"/>
                        <a:t>Les trois bébés boucs étalent la nappe près du 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pont.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57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Le méchant monstre sort de sa cachette, un sac à la </a:t>
                      </a:r>
                      <a:r>
                        <a:rPr lang="fr-FR" sz="1200" dirty="0"/>
                        <a:t>main. Il attrape le plus 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petit des trois boucs et le met dans le sac.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- Au secours! crient les deux frères.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Vite, papa bouc arrive et donne des coups de bâton au monstre qui lâche 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104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sac. Il retourne se cacher sous le pont en criant: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114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- Aïe! Aïe! J’ai des bosses sur ma jolie tête!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123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59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Plus jamais il ne dévorera les petits boucs qui passeront sur son pont.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136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6849"/>
                  </a:ext>
                </a:extLst>
              </a:tr>
            </a:tbl>
          </a:graphicData>
        </a:graphic>
      </p:graphicFrame>
      <p:grpSp>
        <p:nvGrpSpPr>
          <p:cNvPr id="19" name="Groupe 18">
            <a:extLst>
              <a:ext uri="{FF2B5EF4-FFF2-40B4-BE49-F238E27FC236}">
                <a16:creationId xmlns:a16="http://schemas.microsoft.com/office/drawing/2014/main" id="{C7728C9D-AC23-4E88-BE27-717A0931334A}"/>
              </a:ext>
            </a:extLst>
          </p:cNvPr>
          <p:cNvGrpSpPr/>
          <p:nvPr/>
        </p:nvGrpSpPr>
        <p:grpSpPr>
          <a:xfrm>
            <a:off x="4240766" y="5926079"/>
            <a:ext cx="1985818" cy="645866"/>
            <a:chOff x="4005621" y="5156190"/>
            <a:chExt cx="1985818" cy="64586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0BBF526-3779-42F0-854F-655DD53099FB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645866"/>
              <a:chOff x="4727506" y="64002"/>
              <a:chExt cx="1296710" cy="79893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505B4BC-8C7C-42AA-9B15-716923CE8C27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798937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9C53E0D-ACDA-4556-A951-0EDC4FBF7E1B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53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2 mots mal articulés maximum</a:t>
                </a:r>
              </a:p>
            </p:txBody>
          </p:sp>
        </p:grp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D75E17B-0FD5-4B6D-850C-E77D116E9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2406" y="5263679"/>
              <a:ext cx="447427" cy="414767"/>
            </a:xfrm>
            <a:prstGeom prst="rect">
              <a:avLst/>
            </a:prstGeom>
          </p:spPr>
        </p:pic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B70F8F6D-CB08-46E4-937E-D4C918EEC803}"/>
              </a:ext>
            </a:extLst>
          </p:cNvPr>
          <p:cNvSpPr txBox="1"/>
          <p:nvPr/>
        </p:nvSpPr>
        <p:spPr>
          <a:xfrm>
            <a:off x="568964" y="6064346"/>
            <a:ext cx="1623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L’articulation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628D42-8AA9-056A-15ED-237A98818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053" y="149783"/>
            <a:ext cx="511232" cy="50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8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30989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B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4E59ECC-0D20-4C8E-B5B6-089CD7120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062434"/>
              </p:ext>
            </p:extLst>
          </p:nvPr>
        </p:nvGraphicFramePr>
        <p:xfrm>
          <a:off x="609062" y="808378"/>
          <a:ext cx="5881945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5433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96512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Eva demande à Rémi et Bruno: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/>
                        <a:t>« Si une fée apparaissait, Rémi, et t’accordait trois vœux, lesquels 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choisirais-tu?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 Je voudrais être capable de voler comme un aigle, avoir toujours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des bonbons dans ma poche, et puis… et puis… je ne sais pas.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/>
                        <a:t>- Moi, dit Eva, je voudrais avoir une robe comme les reines dans les 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histoires, et puis des bonbons aussi, et puis… et puis… je ne sais pas.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/>
                        <a:t>- Moi, dit Bruno, je dirais à la fée « Mon premier vœu sera d’avoir 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tous les vœux que je veux!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 Mais tu triches!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91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 Oui! Ah </a:t>
                      </a:r>
                      <a:r>
                        <a:rPr lang="fr-FR" sz="1400" dirty="0" err="1"/>
                        <a:t>ah</a:t>
                      </a:r>
                      <a:r>
                        <a:rPr lang="fr-FR" sz="1400" dirty="0"/>
                        <a:t> </a:t>
                      </a:r>
                      <a:r>
                        <a:rPr lang="fr-FR" sz="1400" dirty="0" err="1"/>
                        <a:t>ah</a:t>
                      </a:r>
                      <a:r>
                        <a:rPr lang="fr-FR" sz="1400" dirty="0"/>
                        <a:t>! Mais je pense qu’elle serait d’accord!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 Et que feras-tu de tous tes vœux?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 Euh… je ne sais pas.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Moralité: Il faut savoir ce que l’on veut!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850824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9606F7F0-ABEB-4ABC-B126-F6475DD0CBD6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C958492-6ECA-4083-990B-D1E3C850C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7E43C98-4D9D-437D-B943-308FB6646F35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35299A7-9319-4B2B-9809-7E80C6ED52BE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80 mots en 1 min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9D86EFE-F8AC-4F46-A7F9-562E34F051E2}"/>
              </a:ext>
            </a:extLst>
          </p:cNvPr>
          <p:cNvGrpSpPr/>
          <p:nvPr/>
        </p:nvGrpSpPr>
        <p:grpSpPr>
          <a:xfrm>
            <a:off x="4311185" y="6335152"/>
            <a:ext cx="1985818" cy="645866"/>
            <a:chOff x="4005621" y="5156190"/>
            <a:chExt cx="1985818" cy="645866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3213BD95-87BE-4A5B-86B6-BA96163FB4C5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645866"/>
              <a:chOff x="4727506" y="64002"/>
              <a:chExt cx="1296710" cy="79893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EED792E-B991-430D-BFD0-76205532356D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798937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C515DC9-A09B-49AB-9869-9FBA1C111BE9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53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2 mots mal articulés maximum</a:t>
                </a:r>
              </a:p>
            </p:txBody>
          </p:sp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3EA910F-3F33-4FA5-8190-19416A1C2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2406" y="5263679"/>
              <a:ext cx="447427" cy="414767"/>
            </a:xfrm>
            <a:prstGeom prst="rect">
              <a:avLst/>
            </a:prstGeom>
          </p:spPr>
        </p:pic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9D77B0E9-4B99-453B-8ADD-49FB4BC7A534}"/>
              </a:ext>
            </a:extLst>
          </p:cNvPr>
          <p:cNvSpPr txBox="1"/>
          <p:nvPr/>
        </p:nvSpPr>
        <p:spPr>
          <a:xfrm>
            <a:off x="639383" y="6473419"/>
            <a:ext cx="1623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L’articulation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14837A-D146-0210-6BF1-078D6E544A7D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grise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0C98DE-CF3A-C7D3-A01E-70D85C86C5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053" y="149783"/>
            <a:ext cx="511232" cy="50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18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55785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C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4CC4672-30E9-4428-B551-7F76DE30D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26783"/>
              </p:ext>
            </p:extLst>
          </p:nvPr>
        </p:nvGraphicFramePr>
        <p:xfrm>
          <a:off x="604580" y="959998"/>
          <a:ext cx="5881945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5433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96512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Ce matin-là, Franklin et ses amis cherchent sans relâche dans les 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/>
                        <a:t>caves et les greniers, dans les poubelles et les coffres à jouets de 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quoi transformer la cabane-forteresse en cabane-bateau.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Franklin a déniché une vieille casquette de marin.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« Ce sera le chapeau du capitaine! s’écrie-t-il.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/>
                        <a:t>- Et ça, ce sera notre télescope, ajoute Martin l’ourson regardant 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dans une bouteille. Mille tonnerres, un monstre des mers!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/>
                        <a:t>- Je ne suis pas un monstre des mers, proteste Lili le castor. Je suis 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la sirène qui garde le trésor englouti.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 Au travail, matelots! dit Franklin. Il faut préparer notre bateau!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/>
                        <a:t>Peinture, bricolage, décoration, les quatre amis s’activent et, à la 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fin de la journée, admirent leur travail.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</a:tbl>
          </a:graphicData>
        </a:graphic>
      </p:graphicFrame>
      <p:grpSp>
        <p:nvGrpSpPr>
          <p:cNvPr id="16" name="Groupe 15">
            <a:extLst>
              <a:ext uri="{FF2B5EF4-FFF2-40B4-BE49-F238E27FC236}">
                <a16:creationId xmlns:a16="http://schemas.microsoft.com/office/drawing/2014/main" id="{8116B22A-48D1-4417-8B35-20F071BAFBFB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9450F26-B0BB-4CA9-A65C-6D8E9F267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40D80AA-23C7-4F9F-A32B-970A0805C23D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E5F0E68-8595-47DF-8323-9086FA2C453A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80 mots en 1 min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335C6F1-B2A7-41E5-B476-AB03118491EF}"/>
              </a:ext>
            </a:extLst>
          </p:cNvPr>
          <p:cNvGrpSpPr/>
          <p:nvPr/>
        </p:nvGrpSpPr>
        <p:grpSpPr>
          <a:xfrm>
            <a:off x="4240766" y="5926079"/>
            <a:ext cx="1985818" cy="645866"/>
            <a:chOff x="4005621" y="5156190"/>
            <a:chExt cx="1985818" cy="64586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04010F71-7AF3-4D3F-BA53-4F4D455C7982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645866"/>
              <a:chOff x="4727506" y="64002"/>
              <a:chExt cx="1296710" cy="79893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E4FF6E5-B9D8-4C55-ADEF-26CB33458B58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798937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F95CD57-299B-4664-A161-98D193DE2885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53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2 mots mal articulés maximum</a:t>
                </a:r>
              </a:p>
            </p:txBody>
          </p:sp>
        </p:grp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1148CE1-3146-4CCD-9E02-4D1812245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2406" y="5263679"/>
              <a:ext cx="447427" cy="414767"/>
            </a:xfrm>
            <a:prstGeom prst="rect">
              <a:avLst/>
            </a:prstGeom>
          </p:spPr>
        </p:pic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0329B449-D348-48F5-9308-C38AA7C5881D}"/>
              </a:ext>
            </a:extLst>
          </p:cNvPr>
          <p:cNvSpPr txBox="1"/>
          <p:nvPr/>
        </p:nvSpPr>
        <p:spPr>
          <a:xfrm>
            <a:off x="568964" y="6064346"/>
            <a:ext cx="1623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L’articulation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11C7B7A-8CA1-BBE3-356B-9F7CF84A09E1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grise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DDD893-65E1-1C50-9559-2EC6CE0DD0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053" y="149783"/>
            <a:ext cx="511232" cy="50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00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59CB44-352D-4AAD-A815-F75609B799CF}"/>
              </a:ext>
            </a:extLst>
          </p:cNvPr>
          <p:cNvGrpSpPr/>
          <p:nvPr/>
        </p:nvGrpSpPr>
        <p:grpSpPr>
          <a:xfrm>
            <a:off x="178073" y="188311"/>
            <a:ext cx="4532317" cy="389513"/>
            <a:chOff x="178073" y="188311"/>
            <a:chExt cx="4532317" cy="389513"/>
          </a:xfrm>
        </p:grpSpPr>
        <p:sp>
          <p:nvSpPr>
            <p:cNvPr id="13" name="ZoneTexte 12"/>
            <p:cNvSpPr txBox="1"/>
            <p:nvPr/>
          </p:nvSpPr>
          <p:spPr>
            <a:xfrm>
              <a:off x="1009173" y="239270"/>
              <a:ext cx="3701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b="1" dirty="0">
                  <a:latin typeface="Caviar Dreams" panose="020B0402020204020504" pitchFamily="34" charset="0"/>
                  <a:ea typeface="Abadi MT Condensed Extra Bold" charset="0"/>
                  <a:cs typeface="Abadi MT Condensed Extra Bold" charset="0"/>
                </a:rPr>
                <a:t>LECTURE FLUENCE - Etoile noire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87DB077-242B-4B23-A87A-9668B211203B}"/>
                </a:ext>
              </a:extLst>
            </p:cNvPr>
            <p:cNvSpPr txBox="1"/>
            <p:nvPr/>
          </p:nvSpPr>
          <p:spPr>
            <a:xfrm>
              <a:off x="178073" y="188311"/>
              <a:ext cx="444514" cy="389513"/>
            </a:xfrm>
            <a:prstGeom prst="teardrop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>
              <a:spAutoFit/>
            </a:bodyPr>
            <a:lstStyle/>
            <a:p>
              <a:r>
                <a:rPr lang="fr-FR" sz="1200" b="1" dirty="0">
                  <a:latin typeface="Biko" panose="02000000000000000000" pitchFamily="50" charset="0"/>
                </a:rPr>
                <a:t>A</a:t>
              </a:r>
              <a:r>
                <a:rPr lang="fr-FR" sz="8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837F048-0DCF-446A-A3E9-9E3959D4C75E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C60B0E5-615F-4079-A9F8-824E0249A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00BC6D0-6F66-441C-AB73-152973B36D26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CD2184E-F005-4ED7-B33D-9A5389DB4E50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90 mots en 1 min</a:t>
              </a: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1B522C5-FA21-4DEA-AEEA-116193CAE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311044"/>
              </p:ext>
            </p:extLst>
          </p:nvPr>
        </p:nvGraphicFramePr>
        <p:xfrm>
          <a:off x="581388" y="898579"/>
          <a:ext cx="5881945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5433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96512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Léa passe ses vacances à la mer. Bien sûr, elle n’est pas toute seule, il y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aussi ses parents et Félix, son tigre en peluche. Léa ne peut pas tellement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jouer avec Félix, au bord de la mer. Il est tout le temps couvert de sable! 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ne peut pas non plus l’emmener dans l’eau avec elle. Ca l’abimerait, et il serait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plein de bosses.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Léa ne peut pas non plus compter sur ses parents pour jouer avec elle. 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maman de Léa passe ses journées étendue sur une chaise longue et son papa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aussi. Ils ouvrent les yeux seulement quand ils ont besoin du flacon de crème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à bronzer.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Les parents de Léa ne veulent pas non plus se baigner. Maman a dit que 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vagues étaient BEAUCOUP trop hautes. Papa a ajouté que l’eau était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BEAUCOUP trop froide.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Finalement, c’est nul les vacances… L’école, c’est mieux!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</a:tbl>
          </a:graphicData>
        </a:graphic>
      </p:graphicFrame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D636DB-6F33-4B94-87D6-38189240C3AE}"/>
              </a:ext>
            </a:extLst>
          </p:cNvPr>
          <p:cNvGrpSpPr/>
          <p:nvPr/>
        </p:nvGrpSpPr>
        <p:grpSpPr>
          <a:xfrm>
            <a:off x="4240766" y="5926079"/>
            <a:ext cx="1985818" cy="799574"/>
            <a:chOff x="4005621" y="5156190"/>
            <a:chExt cx="1985818" cy="7995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A8F533C-2E23-4B38-BAA9-AE4D8C6BD908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799574"/>
              <a:chOff x="4727506" y="64002"/>
              <a:chExt cx="1296710" cy="989074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0425766-2FBE-4BE6-8483-7D0821783E01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98907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07A1415-6427-4DD5-95CA-29BDBCECEA8A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Intonation non appropriée pour 2 phrases maximum</a:t>
                </a: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E36CE78-0082-4ABF-B38E-E61ADDBD1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6662" y="5348593"/>
              <a:ext cx="447427" cy="414767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B031F9DA-DA31-4718-900E-35A42C6FD16C}"/>
              </a:ext>
            </a:extLst>
          </p:cNvPr>
          <p:cNvSpPr txBox="1"/>
          <p:nvPr/>
        </p:nvSpPr>
        <p:spPr>
          <a:xfrm>
            <a:off x="568964" y="6064346"/>
            <a:ext cx="145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L’intonation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C260FE-A7F0-F092-B06C-41B91B3A7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998" y="102740"/>
            <a:ext cx="608357" cy="60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25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30989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B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B2B9BD8-646B-42EE-94F4-D88D49A7D2DA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072CD75-BC31-44C7-ACBA-9910FD0AE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C528DDC-480B-4DF2-BB1B-77AF6AFEE848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C654B6F-764B-4D93-AB09-5361BEDDC89A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90 mots en 1 min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C7EA3D5D-7C1A-4BC0-8C5A-A901210AC0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686847"/>
              </p:ext>
            </p:extLst>
          </p:nvPr>
        </p:nvGraphicFramePr>
        <p:xfrm>
          <a:off x="486007" y="825400"/>
          <a:ext cx="5881945" cy="4855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5433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96512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40581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Avec maman, c’est toujours pareil! Il faut que ce soit elle qui décide des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vacances; et comme elle est plutôt du genre « sportif », papa, mon frère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Rémi et moi (moi, c’est Paola), on a du mal à suivre…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Il y a trois ans, on a parcouru les Alpes à pied et sac au dos. Il y a deux ans, 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a traversé l’Irlande à vélo. L’année dernière, nous avons eu le droit à une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descente en canoë de la rivière Saguenay, au Canada.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Heureusement, il y a quelques jours, monsieur Silva, notre voisin, a donné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une sacrée bonne idée à papa… Le soir même, papa a joué les vacances au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Monopoly contre maman. Et il a gagné!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Alors cette année, les vacances, c’est la plage en Bretagne. Pour consoler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maman, papa a quand même dit qu’on ferait du sport. Je crois qu’il a prévu 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grand tour du parasol et des randonnées régulières entre la mer et 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serviettes de bain…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</a:tbl>
          </a:graphicData>
        </a:graphic>
      </p:graphicFrame>
      <p:grpSp>
        <p:nvGrpSpPr>
          <p:cNvPr id="16" name="Groupe 15">
            <a:extLst>
              <a:ext uri="{FF2B5EF4-FFF2-40B4-BE49-F238E27FC236}">
                <a16:creationId xmlns:a16="http://schemas.microsoft.com/office/drawing/2014/main" id="{F4D8360C-69C2-46B6-8A87-A6D607049065}"/>
              </a:ext>
            </a:extLst>
          </p:cNvPr>
          <p:cNvGrpSpPr/>
          <p:nvPr/>
        </p:nvGrpSpPr>
        <p:grpSpPr>
          <a:xfrm>
            <a:off x="4240766" y="5926079"/>
            <a:ext cx="1985818" cy="799574"/>
            <a:chOff x="4005621" y="5156190"/>
            <a:chExt cx="1985818" cy="7995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8826F9C7-DFE8-4DEE-BD0F-8E87135C1A84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799574"/>
              <a:chOff x="4727506" y="64002"/>
              <a:chExt cx="1296710" cy="989074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E219068-28A3-4BF5-ADC8-11883B12B7CA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98907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A88C51B-61BA-456F-9730-923F1C7D6C01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Intonation non appropriée pour 2 phrases maximum</a:t>
                </a: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46BD4A-2CAF-4407-A21F-058432146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6662" y="5348593"/>
              <a:ext cx="447427" cy="414767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6F49F0AA-A14C-46DF-9546-1E8126E96D95}"/>
              </a:ext>
            </a:extLst>
          </p:cNvPr>
          <p:cNvSpPr txBox="1"/>
          <p:nvPr/>
        </p:nvSpPr>
        <p:spPr>
          <a:xfrm>
            <a:off x="568964" y="6064346"/>
            <a:ext cx="145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L’intonation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F84BCE-922A-825B-B876-A9A1685CF857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noire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62C364-1497-C3F9-C7F8-CC8C43275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998" y="102740"/>
            <a:ext cx="608357" cy="60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80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55785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C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D378F66-959F-4DCC-95ED-A1CAC293AD7B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6FED9E0-1603-4737-AB05-6D03DE4FA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E0B6BE7-E177-436A-B262-0C6801AC943C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EA2F373-7EE0-4F6A-9D27-FB9F289A73B0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90 mots en 1 min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E4432560-909E-44C9-ABCB-8E77F287B2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280958"/>
              </p:ext>
            </p:extLst>
          </p:nvPr>
        </p:nvGraphicFramePr>
        <p:xfrm>
          <a:off x="601010" y="1046201"/>
          <a:ext cx="5881945" cy="4032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5433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96512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309945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Le chien Anatole habite chez ses maîtres, dans une grande maison, fermée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273117">
                <a:tc>
                  <a:txBody>
                    <a:bodyPr/>
                    <a:lstStyle/>
                    <a:p>
                      <a:pPr algn="just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par une grille. Chaque matin, on l’autorise à se mettre devant la maison, sur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le trottoir. Tiens, pourquoi? Vous allez comprendre!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Ah! Voilà une mobylette qui apparaît au coin de la rue, avec un monsieur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283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habillé de bleu et jaune. Il siffle gaiement. C’est le facteur, il arrive enfin!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283048">
                <a:tc>
                  <a:txBody>
                    <a:bodyPr/>
                    <a:lstStyle/>
                    <a:p>
                      <a:pPr algn="just"/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Tous les jours, il apporte le courrier, et plaisante avec Anatole.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- Alors, </a:t>
                      </a:r>
                      <a:r>
                        <a:rPr lang="fr-FR" sz="1200" dirty="0" err="1"/>
                        <a:t>Totole</a:t>
                      </a:r>
                      <a:r>
                        <a:rPr lang="fr-FR" sz="1200" dirty="0"/>
                        <a:t>! Tu as volé combien de biftecks ce matin?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algn="just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Anatole ne comprend pas ce qu’il dit, mais il sait que le monsieur l’aime bien.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2756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50" dirty="0"/>
                        <a:t>Surtout qu’avec les paroles, les caresses, il y a une friandise: un morceau 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283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sucre, ou un reste de lapin, ou quelques délicieuses croquettes. Ce matin,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c’est un bel os de pot au feu!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2756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50" dirty="0"/>
                        <a:t>Le lendemain, Anatole est là à nouveau. Mais aujourd’hui, le facteur est 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288014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50" dirty="0"/>
                        <a:t>vacances. C’est une jeune remplaçante qui passe; elle arrive et descend 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  <a:tr h="3625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son vélo, pour mettre les lettres dans la boîte.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68145"/>
                  </a:ext>
                </a:extLst>
              </a:tr>
            </a:tbl>
          </a:graphicData>
        </a:graphic>
      </p:graphicFrame>
      <p:grpSp>
        <p:nvGrpSpPr>
          <p:cNvPr id="16" name="Groupe 15">
            <a:extLst>
              <a:ext uri="{FF2B5EF4-FFF2-40B4-BE49-F238E27FC236}">
                <a16:creationId xmlns:a16="http://schemas.microsoft.com/office/drawing/2014/main" id="{41420147-3D54-405F-90E7-A1DF988B87AF}"/>
              </a:ext>
            </a:extLst>
          </p:cNvPr>
          <p:cNvGrpSpPr/>
          <p:nvPr/>
        </p:nvGrpSpPr>
        <p:grpSpPr>
          <a:xfrm>
            <a:off x="4240766" y="5926079"/>
            <a:ext cx="1985818" cy="799574"/>
            <a:chOff x="4005621" y="5156190"/>
            <a:chExt cx="1985818" cy="7995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6FFFF6B-4B92-4B30-8298-839F02B3BC3A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799574"/>
              <a:chOff x="4727506" y="64002"/>
              <a:chExt cx="1296710" cy="989074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C92A548-EF6A-4A05-A19F-650642CAC0A6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98907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370A4E7-6E56-412E-8B77-B234C50D903A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Intonation non appropriée pour 2 phrases maximum</a:t>
                </a: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E4B71AA-7CA5-49D0-95FE-384E2C963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6662" y="5348593"/>
              <a:ext cx="447427" cy="414767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463BEEA9-FF9D-43E0-BBF9-A1722B5B9EDF}"/>
              </a:ext>
            </a:extLst>
          </p:cNvPr>
          <p:cNvSpPr txBox="1"/>
          <p:nvPr/>
        </p:nvSpPr>
        <p:spPr>
          <a:xfrm>
            <a:off x="568964" y="6064346"/>
            <a:ext cx="145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L’intonation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EE64FC-2571-4A6A-D530-6346D5DE7EAD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noire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30A827-F4BF-6C95-ACD8-8F6503A837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998" y="102740"/>
            <a:ext cx="608357" cy="60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19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44514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A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93F1FA-64CF-4B75-99F3-A03F71BF9488}"/>
              </a:ext>
            </a:extLst>
          </p:cNvPr>
          <p:cNvGrpSpPr/>
          <p:nvPr/>
        </p:nvGrpSpPr>
        <p:grpSpPr>
          <a:xfrm>
            <a:off x="4725758" y="1336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4BC917-7760-493D-B059-B81045C2D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3A66CB9-9727-47C6-860C-5F260A306759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146B5F7-B8CA-42D6-8B08-EDD5A8A922DD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100 mots en 1 min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18323FE6-0BF2-4DD3-83A4-A2934B2B15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883351"/>
              </p:ext>
            </p:extLst>
          </p:nvPr>
        </p:nvGraphicFramePr>
        <p:xfrm>
          <a:off x="537113" y="742950"/>
          <a:ext cx="5881945" cy="5214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5433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96512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319547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Une puce se promenait sur le bras d’un fauteuil. Elle rencontra un long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273117">
                <a:tc>
                  <a:txBody>
                    <a:bodyPr/>
                    <a:lstStyle/>
                    <a:p>
                      <a:pPr algn="just"/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cheveu blond qui se regardait dans un miroir de poche.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- Hé! Fit le cheveu, faites donc attention où vous marchez. Surtout, ne 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touchez pas, ne me déplacez pas: je suis un indice!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283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- Un indice, qu’est-ce que c’est que ça?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283048">
                <a:tc>
                  <a:txBody>
                    <a:bodyPr/>
                    <a:lstStyle/>
                    <a:p>
                      <a:pPr algn="just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- Figurez-vous qu’un crime a été commis ici, dans cette pièce. On a découvert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la victime sur le fauteuil d’en face, une balle en plein cœur. L’enquête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algn="just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prouvé que l’assassin était assis sur le fauteuil où nous nous trouvons. Alors,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95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2756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voyez-vous, je suis extrêmement important: quand les policiers 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283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découvriront, ils chercheront d’où je viens, et grâce à moi, ils démasqueront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l’assassin! Tout le monde parler de moi: les journaux, la télé, je vais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2756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devenir célèbre!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288014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- Si je comprends bien, dit la puce, on a intérêt à être chauve quand on veut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  <a:tr h="3625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trucider quelqu’un: ces bavards de cheveux sont toujours prêts à vous trahir,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68145"/>
                  </a:ext>
                </a:extLst>
              </a:tr>
              <a:tr h="3625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rien que pour se faire mousser!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491637"/>
                  </a:ext>
                </a:extLst>
              </a:tr>
              <a:tr h="3625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Alors elle jeta la perruque bouclée qu’elle portait ce jour-là et abattit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74048"/>
                  </a:ext>
                </a:extLst>
              </a:tr>
              <a:tr h="3625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froidement le long cheveu blond d’un coup de revolver tiré en plein cœur.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71362"/>
                  </a:ext>
                </a:extLst>
              </a:tr>
            </a:tbl>
          </a:graphicData>
        </a:graphic>
      </p:graphicFrame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ED4DF6-1389-4F10-B801-43F3A44DF7BF}"/>
              </a:ext>
            </a:extLst>
          </p:cNvPr>
          <p:cNvGrpSpPr/>
          <p:nvPr/>
        </p:nvGrpSpPr>
        <p:grpSpPr>
          <a:xfrm>
            <a:off x="4247024" y="6325866"/>
            <a:ext cx="1985818" cy="799574"/>
            <a:chOff x="4005621" y="5156190"/>
            <a:chExt cx="1985818" cy="7995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9C53817-18EC-4423-B64D-189B249B5807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799574"/>
              <a:chOff x="4727506" y="64002"/>
              <a:chExt cx="1296710" cy="989074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791267E-5985-4A44-887D-7BCE1CF026C0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98907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B3D2368-E789-4BB9-BB91-CA2F6B74664C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Intonation non appropriée pour 1 phrase maximum</a:t>
                </a: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4125640-7F06-4858-9D39-429761C67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6662" y="5348593"/>
              <a:ext cx="447427" cy="414767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0FEEFA81-4BDC-4DCC-AEF7-5D39C154ECDB}"/>
              </a:ext>
            </a:extLst>
          </p:cNvPr>
          <p:cNvSpPr txBox="1"/>
          <p:nvPr/>
        </p:nvSpPr>
        <p:spPr>
          <a:xfrm>
            <a:off x="575222" y="6464133"/>
            <a:ext cx="145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L’intonation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5E8AAE-9B4F-4045-500F-C59982A3F9F8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argent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256D48-F824-577F-6ED7-1A36C6FEEB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985" y="165809"/>
            <a:ext cx="438942" cy="43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57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30989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B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0D88EBB-44A4-4F0D-BA0B-65A4B307F3AC}"/>
              </a:ext>
            </a:extLst>
          </p:cNvPr>
          <p:cNvGrpSpPr/>
          <p:nvPr/>
        </p:nvGrpSpPr>
        <p:grpSpPr>
          <a:xfrm>
            <a:off x="4725758" y="7646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B3E2262-B149-486F-B3FE-9F1045364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E9EEC2E-1F61-47EE-A0AC-2DDBF553F968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A99408A-DC76-4D52-9197-BC08C48AA7CE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100 mots en 1 min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58F73DB9-185D-4BBF-8E04-ED1C50A0E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387216"/>
              </p:ext>
            </p:extLst>
          </p:nvPr>
        </p:nvGraphicFramePr>
        <p:xfrm>
          <a:off x="537113" y="742950"/>
          <a:ext cx="5881945" cy="4851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5433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96512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319547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Lorsque les trois filles arrivèrent devant l’école, la grille était fermée et la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273117">
                <a:tc>
                  <a:txBody>
                    <a:bodyPr/>
                    <a:lstStyle/>
                    <a:p>
                      <a:pPr algn="just"/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cour était vide. Elles étaient essoufflées d’avoir couru pour rattraper leur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retard, mais cela n’avait pas suffi. La grosse horloge au-dessus de la porte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d’entrée marquait neuf heures et demie.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283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- Oh la </a:t>
                      </a:r>
                      <a:r>
                        <a:rPr lang="fr-FR" sz="1300" dirty="0" err="1"/>
                        <a:t>la</a:t>
                      </a:r>
                      <a:r>
                        <a:rPr lang="fr-FR" sz="1300" dirty="0"/>
                        <a:t>! On a une demi-heure de retard, dit Manon à ses deux copines.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283048">
                <a:tc>
                  <a:txBody>
                    <a:bodyPr/>
                    <a:lstStyle/>
                    <a:p>
                      <a:pPr algn="just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Maintenant c’est fermé, il faut sonner. Vas-y Caroline!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Caroline appuya sur la sonnette. Monsieur Duguet, le directeur, arriva.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algn="just"/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- Vous êtes bien en retard, dit-il à travers la grille. Que vous est-il arrivé?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2756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- On a vu un accident, dit Manon.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283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- Un accident? dit le directeur. Que s’est-il passé?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268151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- On a amené ma petite sœur à l’école maternelle comme d’habitude.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2756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Juste quand on repartait, une dame qui traversait la rue s’est renverser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288014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par une voiture. Elle est tombée; alors, Caroline et moi, on est vite allées à son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  <a:tr h="3625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secours; on a ramassé ses affaires pendant que Julie allait vite chercher 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68145"/>
                  </a:ext>
                </a:extLst>
              </a:tr>
              <a:tr h="3625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policier au bout de la rue.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491637"/>
                  </a:ext>
                </a:extLst>
              </a:tr>
              <a:tr h="36250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/>
                        <a:t>- Vous avez bien fait, je vous félicite, dit le directeur en ouvrant la grille.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74048"/>
                  </a:ext>
                </a:extLst>
              </a:tr>
            </a:tbl>
          </a:graphicData>
        </a:graphic>
      </p:graphicFrame>
      <p:grpSp>
        <p:nvGrpSpPr>
          <p:cNvPr id="14" name="Groupe 13">
            <a:extLst>
              <a:ext uri="{FF2B5EF4-FFF2-40B4-BE49-F238E27FC236}">
                <a16:creationId xmlns:a16="http://schemas.microsoft.com/office/drawing/2014/main" id="{1E1188B8-6FEA-49A0-8B93-1CC57F7AB389}"/>
              </a:ext>
            </a:extLst>
          </p:cNvPr>
          <p:cNvGrpSpPr/>
          <p:nvPr/>
        </p:nvGrpSpPr>
        <p:grpSpPr>
          <a:xfrm>
            <a:off x="4247024" y="6325866"/>
            <a:ext cx="1985818" cy="799574"/>
            <a:chOff x="4005621" y="5156190"/>
            <a:chExt cx="1985818" cy="7995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F3E19DD-08B3-4C1E-9BED-CE992BD8AC57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799574"/>
              <a:chOff x="4727506" y="64002"/>
              <a:chExt cx="1296710" cy="989074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BDCD9AE-A1DA-435B-B049-DBFECB6A6052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98907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E12A110-908E-4F2B-A6B5-B39D382C26C1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Intonation non appropriée pour 1 phrase maximum</a:t>
                </a: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54CCCDF-A670-4ACD-AD50-D51CE4EF0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6662" y="5348593"/>
              <a:ext cx="447427" cy="414767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BE3E7A86-B72B-455D-B5CB-5DA78468A09B}"/>
              </a:ext>
            </a:extLst>
          </p:cNvPr>
          <p:cNvSpPr txBox="1"/>
          <p:nvPr/>
        </p:nvSpPr>
        <p:spPr>
          <a:xfrm>
            <a:off x="575222" y="6464133"/>
            <a:ext cx="145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L’intonation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852E91-2511-ADDC-6DDF-A09574430513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argent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D89B57-735E-020E-D907-17B40FE01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985" y="165809"/>
            <a:ext cx="438942" cy="43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55785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C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1BAE611-72B6-4A87-A8C6-0799DEA51A79}"/>
              </a:ext>
            </a:extLst>
          </p:cNvPr>
          <p:cNvGrpSpPr/>
          <p:nvPr/>
        </p:nvGrpSpPr>
        <p:grpSpPr>
          <a:xfrm>
            <a:off x="4725758" y="5741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191242C-6B91-41B6-9FA2-A12A06C45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817390C-959B-400E-82E0-18B0FF2BE826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40CC3A6-643B-41F1-BAE3-E5979816DB6A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100 mots en 1 min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914F0BE4-8BC2-4BBB-AB9C-F758FCB69A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140157"/>
              </p:ext>
            </p:extLst>
          </p:nvPr>
        </p:nvGraphicFramePr>
        <p:xfrm>
          <a:off x="537113" y="742950"/>
          <a:ext cx="5881945" cy="5309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5433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96512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Je m’appelle Lisa, j’ai presque sept ans et un frère jumeau. Il s’appelle Tim. Moi,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je suis plutôt casse-cou. Lui, il a peur de tout. Une vraie poule mouillée!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terreur, c’est Arthur. Parfois, la nuit, il crie dans ses cauchemars: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128074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Arthur! Pitié!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Je lui demande: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Pourquoi t’as la trouille de cette andouille?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Il répond: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Quand il t’aura mis une béquille, tu feras moins la maligne!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Ou alors: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Quand il t’aura piqué ta trousse, toi aussi t’auras la frousse!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Ou encore: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Quand il t’aura collé un malabar dans les cheveux, tu comprendras mieux!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Moi, je n’ai peur de rien: ni des vampires, ni des fantômes, encore moins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d’Arthur. C’est plutôt Arthur qui a peur de moi. Un jour, à la cantine, il m’a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bousculée pour passer devant moi. Ce n’est pas parce que je suis en CP que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68145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je vais me laisser marcher sur les pieds. Même par un CE1.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491637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Je l’ai prévenu gentiment: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74048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Si tu me doubles, je te plonge la tâte dans ta purée! Arthur est resté bien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71362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sage derrière moi. Depuis, il me laisse tranquille. Mais il continue à embêter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225939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mon frère.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337548"/>
                  </a:ext>
                </a:extLst>
              </a:tr>
            </a:tbl>
          </a:graphicData>
        </a:graphic>
      </p:graphicFrame>
      <p:grpSp>
        <p:nvGrpSpPr>
          <p:cNvPr id="14" name="Groupe 13">
            <a:extLst>
              <a:ext uri="{FF2B5EF4-FFF2-40B4-BE49-F238E27FC236}">
                <a16:creationId xmlns:a16="http://schemas.microsoft.com/office/drawing/2014/main" id="{5DB48B80-FEE8-411F-9AD4-8FD544843BC3}"/>
              </a:ext>
            </a:extLst>
          </p:cNvPr>
          <p:cNvGrpSpPr/>
          <p:nvPr/>
        </p:nvGrpSpPr>
        <p:grpSpPr>
          <a:xfrm>
            <a:off x="4247024" y="6325866"/>
            <a:ext cx="1985818" cy="799574"/>
            <a:chOff x="4005621" y="5156190"/>
            <a:chExt cx="1985818" cy="7995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1F218F1-03BD-45EC-92EF-3F8507DDA405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799574"/>
              <a:chOff x="4727506" y="64002"/>
              <a:chExt cx="1296710" cy="989074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631CBA7-0217-460A-81AE-E3041E1D8C8C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98907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8A477C-95A8-4F76-B82A-00380063DFAA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Intonation non appropriée pour 1 phrase maximum</a:t>
                </a: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8CD8A0A-EF39-439C-8EF4-B5A61ECF1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6662" y="5348593"/>
              <a:ext cx="447427" cy="414767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A84D72B1-C8FE-4494-B04A-8D452AC57334}"/>
              </a:ext>
            </a:extLst>
          </p:cNvPr>
          <p:cNvSpPr txBox="1"/>
          <p:nvPr/>
        </p:nvSpPr>
        <p:spPr>
          <a:xfrm>
            <a:off x="575222" y="6464133"/>
            <a:ext cx="145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L’intonation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798677-D885-B4D3-63A8-F999BE1DF28C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argent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108679-AA74-8567-E273-582BC975B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985" y="165809"/>
            <a:ext cx="438942" cy="43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69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44514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A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4DD205E-9C65-4B04-BFFF-14F3A3E72A8C}"/>
              </a:ext>
            </a:extLst>
          </p:cNvPr>
          <p:cNvGrpSpPr/>
          <p:nvPr/>
        </p:nvGrpSpPr>
        <p:grpSpPr>
          <a:xfrm>
            <a:off x="4725758" y="3836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8EFA800-0C2E-4ED1-B1FD-32D175B61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D576035-8706-4E04-AA7C-C2EEF5CD0CD5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582319C-3D76-4D4C-A69A-7153A31AF8D0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120 mots en 1 min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C8B43325-0C7C-4B69-8767-678D407A6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207362"/>
              </p:ext>
            </p:extLst>
          </p:nvPr>
        </p:nvGraphicFramePr>
        <p:xfrm>
          <a:off x="767179" y="673585"/>
          <a:ext cx="5323641" cy="5283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3241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30400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La sorcière de la rue Broca était vieille et affreuse. Mais elle aurait bien voulu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devenir la plus fille du monde!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Un beau jour, dans le « Journal des Sorcières », elle lit ceci: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128074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Madame, vous qui êtes vieille et moche, vous deviendrez jeune et jolie!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Pour cela, mangez une petite fille à la sauce tomate! Attention: il faut que le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nom de la petite fille commence par un « N »!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Or il y avait dans le quartier, une petite fille qui s’appelait Nadia. C’était la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fille aînée de Papa Saïd qui tenait l’épicerie de la rue Broca.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95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Un beau jour que Nadia était sortie pour aller chez le boulanger, une vieille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dame l’arrêté: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Bonjour ma petite Nadia!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Bonjour Madame!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Voudrais-u aller chercher pour moi une boîte de sauce tomate chez ton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papa ? Je pourrais y aller moi-même, mais je suis si fatiguée!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Nadia avait bon cœur, elle accepta tout de suite. Quand elle fut partie, 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68145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sorcière se mit à rire: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491637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Oh! Que je suis maligne! Disait-elle. La petite Nadia va m’apporter elle-même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74048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la sauce pour la manger!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71362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Rentrée chez elle, Nadia prit sur les étagères une boîte de sauce tomate. Elle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225939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allait repartir, mais son papa l’arrêta.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337548"/>
                  </a:ext>
                </a:extLst>
              </a:tr>
            </a:tbl>
          </a:graphicData>
        </a:graphic>
      </p:graphicFrame>
      <p:grpSp>
        <p:nvGrpSpPr>
          <p:cNvPr id="14" name="Groupe 13">
            <a:extLst>
              <a:ext uri="{FF2B5EF4-FFF2-40B4-BE49-F238E27FC236}">
                <a16:creationId xmlns:a16="http://schemas.microsoft.com/office/drawing/2014/main" id="{434D19E0-F308-4FF2-8197-8E2B4DB82C86}"/>
              </a:ext>
            </a:extLst>
          </p:cNvPr>
          <p:cNvGrpSpPr/>
          <p:nvPr/>
        </p:nvGrpSpPr>
        <p:grpSpPr>
          <a:xfrm>
            <a:off x="4247024" y="6325866"/>
            <a:ext cx="1985818" cy="799574"/>
            <a:chOff x="4005621" y="5156190"/>
            <a:chExt cx="1985818" cy="7995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CF707CB-5E76-4EA9-9DB3-713554896C5A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799574"/>
              <a:chOff x="4727506" y="64002"/>
              <a:chExt cx="1296710" cy="989074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56D4E12-5C03-49D3-B1B3-F355A7FCE8CF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98907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D71C173-2189-4DB2-B198-0D0475A05CFE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Intonation non appropriée pour toutes les phrases</a:t>
                </a: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D2A8C86-048B-46F8-8908-C62DE7BDE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6662" y="5348593"/>
              <a:ext cx="447427" cy="414767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7A48ACC4-3ED2-4EB8-BEF6-C50717A1502A}"/>
              </a:ext>
            </a:extLst>
          </p:cNvPr>
          <p:cNvSpPr txBox="1"/>
          <p:nvPr/>
        </p:nvSpPr>
        <p:spPr>
          <a:xfrm>
            <a:off x="575222" y="6464133"/>
            <a:ext cx="145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L’intonation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A61218-45F5-E5CC-AA18-057926BCF493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or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861034-977D-5772-4ED0-72459A85A0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142" y="126635"/>
            <a:ext cx="455785" cy="45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3300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30989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B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F913600-CADF-498C-829D-493F381E1D52}"/>
              </a:ext>
            </a:extLst>
          </p:cNvPr>
          <p:cNvGrpSpPr/>
          <p:nvPr/>
        </p:nvGrpSpPr>
        <p:grpSpPr>
          <a:xfrm>
            <a:off x="4725758" y="3836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21EC5B-3CBC-409A-B181-9F3575EF2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086C8A6-B3F9-495E-B014-FCE84A1E9F4D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7DB3E8B-08D0-4D8D-AB41-161512ED7B0F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120 mots en 1 min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074D583-F72C-4195-84A3-1AED5D8AE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965561"/>
              </p:ext>
            </p:extLst>
          </p:nvPr>
        </p:nvGraphicFramePr>
        <p:xfrm>
          <a:off x="767179" y="673585"/>
          <a:ext cx="5323641" cy="5012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3241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30400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Agathe est une princesse très, très capricieuse.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Elle passe ses journées à exiger tout ce qui lui passe par la tête: un rosier 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or, un lion apprivoisé, des poulets carnivores, et même un manoir hanté!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128074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Ses caprices sont si nombreux que pour les ranger, il faut une île entière!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Un jour, n’en pouvant plus, le roi convoque sa fille et lui dit, en colère: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Les caprices, ça suffit. Demain, tu pars en croisière! L’air marin te fera le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plus grand bien!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Et hop! Agathe est embarquée sur le voilier de l’amiral Sydney.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93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Très vite, la princesse s’énerve et tape du pied: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Amiral! Ce bateau est triste à mourir! Je veux un bal masqué! Je veux 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la musique et plein d’invités!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Mais l’amiral est inquiet: un grand navire fonce sur eux à toute vitesse!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Trois boulets de canon s’écrasent sur le pont!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C’est Gousse d’Ail! Le pirate le plus cruel et le plus puant de tout l’océan!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En un clin d’œil, Agathe et tout l’équipage sont fait prisonniers. La princesse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68145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se pince le nez: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491637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Pouah! Ce gousse d’ail sent terriblement mauvais!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74048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Hélas! Gousse d’Ail a tout entendu: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188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71362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Tu te moques de moi? Foi de Gousse d’Ail, tu vas le regretter!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201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337548"/>
                  </a:ext>
                </a:extLst>
              </a:tr>
            </a:tbl>
          </a:graphicData>
        </a:graphic>
      </p:graphicFrame>
      <p:grpSp>
        <p:nvGrpSpPr>
          <p:cNvPr id="14" name="Groupe 13">
            <a:extLst>
              <a:ext uri="{FF2B5EF4-FFF2-40B4-BE49-F238E27FC236}">
                <a16:creationId xmlns:a16="http://schemas.microsoft.com/office/drawing/2014/main" id="{F2FD4EA9-A28F-4B89-8BC8-06CCE2F89A62}"/>
              </a:ext>
            </a:extLst>
          </p:cNvPr>
          <p:cNvGrpSpPr/>
          <p:nvPr/>
        </p:nvGrpSpPr>
        <p:grpSpPr>
          <a:xfrm>
            <a:off x="4247024" y="6325866"/>
            <a:ext cx="1985818" cy="799574"/>
            <a:chOff x="4005621" y="5156190"/>
            <a:chExt cx="1985818" cy="7995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132A453-E3D8-496E-90ED-4D5A6C79CFE6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799574"/>
              <a:chOff x="4727506" y="64002"/>
              <a:chExt cx="1296710" cy="989074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5095EDE-A79E-443E-82AD-5EC4DF5CE2F4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98907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F853453-6DDA-4760-A629-7CE9FFEA2696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Intonation non appropriée pour toutes les phrases</a:t>
                </a: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3BBEE6A-1B5C-4FCD-8B7A-D37856305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6662" y="5348593"/>
              <a:ext cx="447427" cy="414767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63F8958B-206D-4674-BFA4-B5CC1D1FEF1A}"/>
              </a:ext>
            </a:extLst>
          </p:cNvPr>
          <p:cNvSpPr txBox="1"/>
          <p:nvPr/>
        </p:nvSpPr>
        <p:spPr>
          <a:xfrm>
            <a:off x="575222" y="6464133"/>
            <a:ext cx="145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L’intonation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95B57A-5F5B-3E86-86E0-0652DA3C3D07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or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2DF73B-6DB3-2AA9-8693-0E3531316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142" y="126635"/>
            <a:ext cx="455785" cy="45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031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887DB077-242B-4B23-A87A-9668B211203B}"/>
              </a:ext>
            </a:extLst>
          </p:cNvPr>
          <p:cNvSpPr txBox="1"/>
          <p:nvPr/>
        </p:nvSpPr>
        <p:spPr>
          <a:xfrm>
            <a:off x="178073" y="188311"/>
            <a:ext cx="455785" cy="3895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Biko" panose="02000000000000000000" pitchFamily="50" charset="0"/>
              </a:rPr>
              <a:t>C</a:t>
            </a:r>
            <a:r>
              <a:rPr lang="fr-FR" sz="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6A16081-81B2-4E10-AF63-F8C8891A1B3B}"/>
              </a:ext>
            </a:extLst>
          </p:cNvPr>
          <p:cNvGrpSpPr/>
          <p:nvPr/>
        </p:nvGrpSpPr>
        <p:grpSpPr>
          <a:xfrm>
            <a:off x="4725758" y="38366"/>
            <a:ext cx="1316974" cy="508169"/>
            <a:chOff x="4727506" y="64002"/>
            <a:chExt cx="1316974" cy="62860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3775757-270D-4616-A2DC-469BF53A8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0982" y="138218"/>
              <a:ext cx="339962" cy="480172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21755DC-9F7E-423D-B272-9DD4D49F5171}"/>
                </a:ext>
              </a:extLst>
            </p:cNvPr>
            <p:cNvSpPr/>
            <p:nvPr/>
          </p:nvSpPr>
          <p:spPr>
            <a:xfrm>
              <a:off x="4727506" y="64002"/>
              <a:ext cx="1296710" cy="6286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148886E-D472-479A-8B82-3B36C432ACA4}"/>
                </a:ext>
              </a:extLst>
            </p:cNvPr>
            <p:cNvSpPr txBox="1"/>
            <p:nvPr/>
          </p:nvSpPr>
          <p:spPr>
            <a:xfrm>
              <a:off x="5114092" y="130507"/>
              <a:ext cx="930388" cy="533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ndika" panose="020000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120 mots en 1 min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8EE5C5EE-A1BF-4EC6-A06D-6307381D9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486833"/>
              </p:ext>
            </p:extLst>
          </p:nvPr>
        </p:nvGraphicFramePr>
        <p:xfrm>
          <a:off x="816264" y="922583"/>
          <a:ext cx="5323641" cy="4740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3241">
                  <a:extLst>
                    <a:ext uri="{9D8B030D-6E8A-4147-A177-3AD203B41FA5}">
                      <a16:colId xmlns:a16="http://schemas.microsoft.com/office/drawing/2014/main" val="277122016"/>
                    </a:ext>
                  </a:extLst>
                </a:gridCol>
                <a:gridCol w="630400">
                  <a:extLst>
                    <a:ext uri="{9D8B030D-6E8A-4147-A177-3AD203B41FA5}">
                      <a16:colId xmlns:a16="http://schemas.microsoft.com/office/drawing/2014/main" val="2714487253"/>
                    </a:ext>
                  </a:extLst>
                </a:gridCol>
              </a:tblGrid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Autrefois, il y  avait un </a:t>
                      </a:r>
                      <a:r>
                        <a:rPr lang="fr-FR" sz="1100" b="0" dirty="0" err="1">
                          <a:solidFill>
                            <a:schemeClr val="tx1"/>
                          </a:solidFill>
                        </a:rPr>
                        <a:t>Abominaffreux</a:t>
                      </a: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 qui semait la terreur dans tout le pays.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01695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Il vivait dans la boue du marais fumant. Il était abominable, affreux, visqueux,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21626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verdâtre. Il sentait le poisson pourri et la soupe aux choux. On l’entendait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128074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arriver de loin à cause de ses gros pieds qui ébranlaient le sol.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72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Alors les gens se mettaient à trembler dans leurs pauvres cabanes. Ils 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24633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ratatinaient dans les coins. Ils claquaient des dents. Ils avaient les mains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052505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moites, les pieds glacés et les jambes molles. Ils avaient peur. Et cela leur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31399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donnait une délicieuse odeur qui mettait l’</a:t>
                      </a:r>
                      <a:r>
                        <a:rPr lang="fr-FR" sz="1100" dirty="0" err="1"/>
                        <a:t>Abominaffreux</a:t>
                      </a:r>
                      <a:r>
                        <a:rPr lang="fr-FR" sz="1100" dirty="0"/>
                        <a:t> en appétit.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977461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algn="just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Alors, il raflait les gens par poignées, les reniflait avec plaisir, puis les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81808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dégustaient en faisant craquer leurs os sous ses dents.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404956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Un jour, l’</a:t>
                      </a:r>
                      <a:r>
                        <a:rPr lang="fr-FR" sz="1100" dirty="0" err="1"/>
                        <a:t>Abominaffreux</a:t>
                      </a:r>
                      <a:r>
                        <a:rPr lang="fr-FR" sz="1100" dirty="0"/>
                        <a:t> dévora un village entier, ou presque. Il ne restait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74244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plus, dans une pauvre cabane, qu’un petit menuisier qui continuait à scier 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68677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planches et à les clouer avec son marteau et ses clous.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181522"/>
                  </a:ext>
                </a:extLst>
              </a:tr>
              <a:tr h="26104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L’</a:t>
                      </a:r>
                      <a:r>
                        <a:rPr lang="fr-FR" sz="1100" dirty="0" err="1"/>
                        <a:t>Abominaffreux</a:t>
                      </a:r>
                      <a:r>
                        <a:rPr lang="fr-FR" sz="1100" dirty="0"/>
                        <a:t> s’approcha. Il saisit le petit bonhomme entre ses doigts et 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956785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prépara à l’avaler comme les autres. Mais quand il l’eût </a:t>
                      </a:r>
                      <a:r>
                        <a:rPr lang="fr-FR" sz="1100" dirty="0" err="1"/>
                        <a:t>refniflé</a:t>
                      </a:r>
                      <a:r>
                        <a:rPr lang="fr-FR" sz="1100" dirty="0"/>
                        <a:t>, il fil une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68145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grimace affreuse.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491637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- Pouah! s’écria-t-il, celui-là ne sent rien, c’est dégoutant! Tu n’as donc pas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201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74048"/>
                  </a:ext>
                </a:extLst>
              </a:tr>
              <a:tr h="271539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peur? demanda le monstre.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205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337548"/>
                  </a:ext>
                </a:extLst>
              </a:tr>
            </a:tbl>
          </a:graphicData>
        </a:graphic>
      </p:graphicFrame>
      <p:grpSp>
        <p:nvGrpSpPr>
          <p:cNvPr id="14" name="Groupe 13">
            <a:extLst>
              <a:ext uri="{FF2B5EF4-FFF2-40B4-BE49-F238E27FC236}">
                <a16:creationId xmlns:a16="http://schemas.microsoft.com/office/drawing/2014/main" id="{31540F12-548B-4BF5-A180-4E76810B03EC}"/>
              </a:ext>
            </a:extLst>
          </p:cNvPr>
          <p:cNvGrpSpPr/>
          <p:nvPr/>
        </p:nvGrpSpPr>
        <p:grpSpPr>
          <a:xfrm>
            <a:off x="4247024" y="6325866"/>
            <a:ext cx="1985818" cy="799574"/>
            <a:chOff x="4005621" y="5156190"/>
            <a:chExt cx="1985818" cy="7995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3668242E-36E6-40DB-A3C5-A1B3351114EC}"/>
                </a:ext>
              </a:extLst>
            </p:cNvPr>
            <p:cNvGrpSpPr/>
            <p:nvPr/>
          </p:nvGrpSpPr>
          <p:grpSpPr>
            <a:xfrm>
              <a:off x="4005621" y="5156190"/>
              <a:ext cx="1985818" cy="799574"/>
              <a:chOff x="4727506" y="64002"/>
              <a:chExt cx="1296710" cy="989074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1063B17-12E9-4640-B070-E56915C288E7}"/>
                  </a:ext>
                </a:extLst>
              </p:cNvPr>
              <p:cNvSpPr/>
              <p:nvPr/>
            </p:nvSpPr>
            <p:spPr>
              <a:xfrm>
                <a:off x="4727506" y="64002"/>
                <a:ext cx="1296710" cy="98907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74B4615-04EA-4C4B-B95C-7075422B77F3}"/>
                  </a:ext>
                </a:extLst>
              </p:cNvPr>
              <p:cNvSpPr txBox="1"/>
              <p:nvPr/>
            </p:nvSpPr>
            <p:spPr>
              <a:xfrm>
                <a:off x="5093828" y="196966"/>
                <a:ext cx="930388" cy="742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ndika" panose="02000000000000000000" pitchFamily="2" charset="0"/>
                    <a:ea typeface="Andika" panose="02000000000000000000" pitchFamily="2" charset="0"/>
                    <a:cs typeface="Andika" panose="02000000000000000000" pitchFamily="2" charset="0"/>
                  </a:rPr>
                  <a:t>Intonation non appropriée pour toutes les phrases</a:t>
                </a: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1240F17-593C-46BE-B65F-993902AD0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6662" y="5348593"/>
              <a:ext cx="447427" cy="414767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3688BD9B-2362-42CB-A861-C77112915F3E}"/>
              </a:ext>
            </a:extLst>
          </p:cNvPr>
          <p:cNvSpPr txBox="1"/>
          <p:nvPr/>
        </p:nvSpPr>
        <p:spPr>
          <a:xfrm>
            <a:off x="575222" y="6464133"/>
            <a:ext cx="145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latin typeface="Caviar Dreams" panose="020B0402020204020504" pitchFamily="34" charset="0"/>
                <a:ea typeface="A Gentle Touch" panose="02000603000000000000" pitchFamily="2" charset="0"/>
              </a:rPr>
              <a:t>L’intonation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22343-2597-9157-8494-A72E51114B8E}"/>
              </a:ext>
            </a:extLst>
          </p:cNvPr>
          <p:cNvSpPr txBox="1"/>
          <p:nvPr/>
        </p:nvSpPr>
        <p:spPr>
          <a:xfrm>
            <a:off x="1009173" y="239270"/>
            <a:ext cx="370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Caviar Dreams" panose="020B0402020204020504" pitchFamily="34" charset="0"/>
                <a:ea typeface="Abadi MT Condensed Extra Bold" charset="0"/>
                <a:cs typeface="Abadi MT Condensed Extra Bold" charset="0"/>
              </a:rPr>
              <a:t>LECTURE FLUENCE - Etoile or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CA0793C-D2DB-0C44-C292-AF4D9DB16A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142" y="126635"/>
            <a:ext cx="455785" cy="45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15728</TotalTime>
  <Words>4439</Words>
  <Application>Microsoft Office PowerPoint</Application>
  <PresentationFormat>Affichage à l'écran (4:3)</PresentationFormat>
  <Paragraphs>1545</Paragraphs>
  <Slides>33</Slides>
  <Notes>33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2" baseType="lpstr">
      <vt:lpstr>Andika</vt:lpstr>
      <vt:lpstr>Arial</vt:lpstr>
      <vt:lpstr>Biko</vt:lpstr>
      <vt:lpstr>Calibri</vt:lpstr>
      <vt:lpstr>Calibri Light</vt:lpstr>
      <vt:lpstr>Caviar Dreams</vt:lpstr>
      <vt:lpstr>Cursive standard</vt:lpstr>
      <vt:lpstr>Script cole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t</dc:creator>
  <cp:lastModifiedBy>Alizée</cp:lastModifiedBy>
  <cp:revision>472</cp:revision>
  <cp:lastPrinted>2018-07-24T16:26:37Z</cp:lastPrinted>
  <dcterms:created xsi:type="dcterms:W3CDTF">2017-08-15T13:40:53Z</dcterms:created>
  <dcterms:modified xsi:type="dcterms:W3CDTF">2024-09-22T10:50:56Z</dcterms:modified>
</cp:coreProperties>
</file>