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2" r:id="rId2"/>
    <p:sldId id="263" r:id="rId3"/>
    <p:sldId id="264" r:id="rId4"/>
    <p:sldId id="265" r:id="rId5"/>
    <p:sldId id="266" r:id="rId6"/>
    <p:sldId id="267" r:id="rId7"/>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0" d="100"/>
          <a:sy n="80" d="100"/>
        </p:scale>
        <p:origin x="312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fr-FR"/>
              <a:t>Modifiez le style du titre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6B47B46E-E971-4578-B247-BD77C86DEDA3}" type="datetimeFigureOut">
              <a:rPr lang="fr-FR" smtClean="0"/>
              <a:t>03/07/2024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A580B81-AD86-41F3-B31D-9A3A700F3AD9}" type="slidenum">
              <a:rPr lang="fr-FR" smtClean="0"/>
              <a:t>‹N°›</a:t>
            </a:fld>
            <a:endParaRPr lang="fr-FR"/>
          </a:p>
        </p:txBody>
      </p:sp>
    </p:spTree>
    <p:extLst>
      <p:ext uri="{BB962C8B-B14F-4D97-AF65-F5344CB8AC3E}">
        <p14:creationId xmlns:p14="http://schemas.microsoft.com/office/powerpoint/2010/main" val="4178072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6B47B46E-E971-4578-B247-BD77C86DEDA3}" type="datetimeFigureOut">
              <a:rPr lang="fr-FR" smtClean="0"/>
              <a:t>03/07/2024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A580B81-AD86-41F3-B31D-9A3A700F3AD9}" type="slidenum">
              <a:rPr lang="fr-FR" smtClean="0"/>
              <a:t>‹N°›</a:t>
            </a:fld>
            <a:endParaRPr lang="fr-FR"/>
          </a:p>
        </p:txBody>
      </p:sp>
    </p:spTree>
    <p:extLst>
      <p:ext uri="{BB962C8B-B14F-4D97-AF65-F5344CB8AC3E}">
        <p14:creationId xmlns:p14="http://schemas.microsoft.com/office/powerpoint/2010/main" val="2204717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fr-FR"/>
              <a:t>Modifiez le style du titre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6B47B46E-E971-4578-B247-BD77C86DEDA3}" type="datetimeFigureOut">
              <a:rPr lang="fr-FR" smtClean="0"/>
              <a:t>03/07/2024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A580B81-AD86-41F3-B31D-9A3A700F3AD9}" type="slidenum">
              <a:rPr lang="fr-FR" smtClean="0"/>
              <a:t>‹N°›</a:t>
            </a:fld>
            <a:endParaRPr lang="fr-FR"/>
          </a:p>
        </p:txBody>
      </p:sp>
    </p:spTree>
    <p:extLst>
      <p:ext uri="{BB962C8B-B14F-4D97-AF65-F5344CB8AC3E}">
        <p14:creationId xmlns:p14="http://schemas.microsoft.com/office/powerpoint/2010/main" val="21475368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6B47B46E-E971-4578-B247-BD77C86DEDA3}" type="datetimeFigureOut">
              <a:rPr lang="fr-FR" smtClean="0"/>
              <a:t>03/07/2024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7A580B81-AD86-41F3-B31D-9A3A700F3AD9}" type="slidenum">
              <a:rPr lang="fr-FR" smtClean="0"/>
              <a:t>‹N°›</a:t>
            </a:fld>
            <a:endParaRPr lang="fr-FR"/>
          </a:p>
        </p:txBody>
      </p:sp>
    </p:spTree>
    <p:extLst>
      <p:ext uri="{BB962C8B-B14F-4D97-AF65-F5344CB8AC3E}">
        <p14:creationId xmlns:p14="http://schemas.microsoft.com/office/powerpoint/2010/main" val="13069644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fr-FR"/>
              <a:t>Modifiez le style du titre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4" name="Content Placeholder 3"/>
          <p:cNvSpPr>
            <a:spLocks noGrp="1"/>
          </p:cNvSpPr>
          <p:nvPr>
            <p:ph sz="half" idx="2"/>
          </p:nvPr>
        </p:nvSpPr>
        <p:spPr>
          <a:xfrm>
            <a:off x="472381" y="3618442"/>
            <a:ext cx="2901255" cy="532218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6" name="Content Placeholder 5"/>
          <p:cNvSpPr>
            <a:spLocks noGrp="1"/>
          </p:cNvSpPr>
          <p:nvPr>
            <p:ph sz="quarter" idx="4"/>
          </p:nvPr>
        </p:nvSpPr>
        <p:spPr>
          <a:xfrm>
            <a:off x="3471863" y="3618442"/>
            <a:ext cx="2915543" cy="532218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6B47B46E-E971-4578-B247-BD77C86DEDA3}" type="datetimeFigureOut">
              <a:rPr lang="fr-FR" smtClean="0"/>
              <a:t>03/07/2024</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7A580B81-AD86-41F3-B31D-9A3A700F3AD9}" type="slidenum">
              <a:rPr lang="fr-FR" smtClean="0"/>
              <a:t>‹N°›</a:t>
            </a:fld>
            <a:endParaRPr lang="fr-FR"/>
          </a:p>
        </p:txBody>
      </p:sp>
    </p:spTree>
    <p:extLst>
      <p:ext uri="{BB962C8B-B14F-4D97-AF65-F5344CB8AC3E}">
        <p14:creationId xmlns:p14="http://schemas.microsoft.com/office/powerpoint/2010/main" val="10113505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6B47B46E-E971-4578-B247-BD77C86DEDA3}" type="datetimeFigureOut">
              <a:rPr lang="fr-FR" smtClean="0"/>
              <a:t>03/07/2024</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7A580B81-AD86-41F3-B31D-9A3A700F3AD9}" type="slidenum">
              <a:rPr lang="fr-FR" smtClean="0"/>
              <a:t>‹N°›</a:t>
            </a:fld>
            <a:endParaRPr lang="fr-FR"/>
          </a:p>
        </p:txBody>
      </p:sp>
    </p:spTree>
    <p:extLst>
      <p:ext uri="{BB962C8B-B14F-4D97-AF65-F5344CB8AC3E}">
        <p14:creationId xmlns:p14="http://schemas.microsoft.com/office/powerpoint/2010/main" val="38716948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47B46E-E971-4578-B247-BD77C86DEDA3}" type="datetimeFigureOut">
              <a:rPr lang="fr-FR" smtClean="0"/>
              <a:t>03/07/2024</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7A580B81-AD86-41F3-B31D-9A3A700F3AD9}" type="slidenum">
              <a:rPr lang="fr-FR" smtClean="0"/>
              <a:t>‹N°›</a:t>
            </a:fld>
            <a:endParaRPr lang="fr-FR"/>
          </a:p>
        </p:txBody>
      </p:sp>
    </p:spTree>
    <p:extLst>
      <p:ext uri="{BB962C8B-B14F-4D97-AF65-F5344CB8AC3E}">
        <p14:creationId xmlns:p14="http://schemas.microsoft.com/office/powerpoint/2010/main" val="31885796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fr-FR"/>
              <a:t>Modifiez le style du titre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6B47B46E-E971-4578-B247-BD77C86DEDA3}" type="datetimeFigureOut">
              <a:rPr lang="fr-FR" smtClean="0"/>
              <a:t>03/07/2024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7A580B81-AD86-41F3-B31D-9A3A700F3AD9}" type="slidenum">
              <a:rPr lang="fr-FR" smtClean="0"/>
              <a:t>‹N°›</a:t>
            </a:fld>
            <a:endParaRPr lang="fr-FR"/>
          </a:p>
        </p:txBody>
      </p:sp>
    </p:spTree>
    <p:extLst>
      <p:ext uri="{BB962C8B-B14F-4D97-AF65-F5344CB8AC3E}">
        <p14:creationId xmlns:p14="http://schemas.microsoft.com/office/powerpoint/2010/main" val="15643466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fr-FR"/>
              <a:t>Modifiez le style du titre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6B47B46E-E971-4578-B247-BD77C86DEDA3}" type="datetimeFigureOut">
              <a:rPr lang="fr-FR" smtClean="0"/>
              <a:t>03/07/2024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7A580B81-AD86-41F3-B31D-9A3A700F3AD9}" type="slidenum">
              <a:rPr lang="fr-FR" smtClean="0"/>
              <a:t>‹N°›</a:t>
            </a:fld>
            <a:endParaRPr lang="fr-FR"/>
          </a:p>
        </p:txBody>
      </p:sp>
    </p:spTree>
    <p:extLst>
      <p:ext uri="{BB962C8B-B14F-4D97-AF65-F5344CB8AC3E}">
        <p14:creationId xmlns:p14="http://schemas.microsoft.com/office/powerpoint/2010/main" val="34291392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6B47B46E-E971-4578-B247-BD77C86DEDA3}" type="datetimeFigureOut">
              <a:rPr lang="fr-FR" smtClean="0"/>
              <a:t>03/07/2024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A580B81-AD86-41F3-B31D-9A3A700F3AD9}" type="slidenum">
              <a:rPr lang="fr-FR" smtClean="0"/>
              <a:t>‹N°›</a:t>
            </a:fld>
            <a:endParaRPr lang="fr-FR"/>
          </a:p>
        </p:txBody>
      </p:sp>
    </p:spTree>
    <p:extLst>
      <p:ext uri="{BB962C8B-B14F-4D97-AF65-F5344CB8AC3E}">
        <p14:creationId xmlns:p14="http://schemas.microsoft.com/office/powerpoint/2010/main" val="24562346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6B47B46E-E971-4578-B247-BD77C86DEDA3}" type="datetimeFigureOut">
              <a:rPr lang="fr-FR" smtClean="0"/>
              <a:t>03/07/2024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A580B81-AD86-41F3-B31D-9A3A700F3AD9}" type="slidenum">
              <a:rPr lang="fr-FR" smtClean="0"/>
              <a:t>‹N°›</a:t>
            </a:fld>
            <a:endParaRPr lang="fr-FR"/>
          </a:p>
        </p:txBody>
      </p:sp>
    </p:spTree>
    <p:extLst>
      <p:ext uri="{BB962C8B-B14F-4D97-AF65-F5344CB8AC3E}">
        <p14:creationId xmlns:p14="http://schemas.microsoft.com/office/powerpoint/2010/main" val="2465588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6B47B46E-E971-4578-B247-BD77C86DEDA3}" type="datetimeFigureOut">
              <a:rPr lang="fr-FR" smtClean="0"/>
              <a:t>03/07/2024</a:t>
            </a:fld>
            <a:endParaRPr lang="fr-FR"/>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7A580B81-AD86-41F3-B31D-9A3A700F3AD9}" type="slidenum">
              <a:rPr lang="fr-FR" smtClean="0"/>
              <a:t>‹N°›</a:t>
            </a:fld>
            <a:endParaRPr lang="fr-FR"/>
          </a:p>
        </p:txBody>
      </p:sp>
    </p:spTree>
    <p:extLst>
      <p:ext uri="{BB962C8B-B14F-4D97-AF65-F5344CB8AC3E}">
        <p14:creationId xmlns:p14="http://schemas.microsoft.com/office/powerpoint/2010/main" val="30922352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13" Type="http://schemas.openxmlformats.org/officeDocument/2006/relationships/hyperlink" Target="https://www.hello-merlin.com/plus-qu-une-boite-a-histoires/" TargetMode="External"/><Relationship Id="rId18" Type="http://schemas.openxmlformats.org/officeDocument/2006/relationships/hyperlink" Target="https://www.amazon.fr/Minecraft-guide-survie-Collectif/dp/2075165963/ref=sr_1_2?__mk_fr_FR=%C3%85M%C3%85%C5%BD%C3%95%C3%91&amp;crid=250YH6X2658FC&amp;dib=eyJ2IjoiMSJ9.oIjuvIqYAcr0lW8-0_ot6Yk9rFujLz_fmt5AIJK0QLDS7g1UIyHUdsAuQ2lN74eGjo0bxoddKYt0RLdpUVHSrn8iwSWilajdvIamiaEMWSCEtiarzATk0Whu06jSujghp-ewcNAbNZVkewdMG7Y5qyG-tsBMHtfjkpn63YOPOwb3vVfNDPTnzTFXMM5gYW4ZeaGMMBRrgcn4665s64XpKwvKBfi8wUNpSzcMaKy0AZtbI3GPqTbqGjdUDofTD6x__CMJCOHmYg-7ioC6QJOryVr9PDbOKWqcXqmnM9zXeQc.Mgniphp92oqwwdrWuKLPkrXfIxcYLpf6H6YjBPVaSlk&amp;dib_tag=se&amp;keywords=guide+minecraft&amp;qid=1719952240&amp;sprefix=guide+minecraft%2Caps%2C111&amp;sr=8-2" TargetMode="External"/><Relationship Id="rId3" Type="http://schemas.openxmlformats.org/officeDocument/2006/relationships/image" Target="../media/image2.jpeg"/><Relationship Id="rId7" Type="http://schemas.openxmlformats.org/officeDocument/2006/relationships/image" Target="../media/image5.jpeg"/><Relationship Id="rId12" Type="http://schemas.openxmlformats.org/officeDocument/2006/relationships/image" Target="../media/image9.png"/><Relationship Id="rId17" Type="http://schemas.openxmlformats.org/officeDocument/2006/relationships/image" Target="../media/image13.png"/><Relationship Id="rId2" Type="http://schemas.openxmlformats.org/officeDocument/2006/relationships/image" Target="../media/image1.jpeg"/><Relationship Id="rId16" Type="http://schemas.openxmlformats.org/officeDocument/2006/relationships/image" Target="../media/image12.jpeg"/><Relationship Id="rId1" Type="http://schemas.openxmlformats.org/officeDocument/2006/relationships/slideLayout" Target="../slideLayouts/slideLayout1.xml"/><Relationship Id="rId6" Type="http://schemas.openxmlformats.org/officeDocument/2006/relationships/hyperlink" Target="https://www.senscritique.com/liste/Les_meilleurs_mangas_pour_enfants_kodomo_6_11_ans/2105211" TargetMode="External"/><Relationship Id="rId11" Type="http://schemas.openxmlformats.org/officeDocument/2006/relationships/hyperlink" Target="https://www.pandacraft.fr/abonnement-5-8-ans/" TargetMode="External"/><Relationship Id="rId5" Type="http://schemas.openxmlformats.org/officeDocument/2006/relationships/image" Target="../media/image4.jpeg"/><Relationship Id="rId15" Type="http://schemas.openxmlformats.org/officeDocument/2006/relationships/image" Target="../media/image11.jpeg"/><Relationship Id="rId10" Type="http://schemas.openxmlformats.org/officeDocument/2006/relationships/image" Target="../media/image8.jpeg"/><Relationship Id="rId19" Type="http://schemas.openxmlformats.org/officeDocument/2006/relationships/image" Target="../media/image14.png"/><Relationship Id="rId4" Type="http://schemas.openxmlformats.org/officeDocument/2006/relationships/image" Target="../media/image3.jpeg"/><Relationship Id="rId9" Type="http://schemas.openxmlformats.org/officeDocument/2006/relationships/image" Target="../media/image7.jpeg"/><Relationship Id="rId14" Type="http://schemas.openxmlformats.org/officeDocument/2006/relationships/image" Target="../media/image10.jpeg"/></Relationships>
</file>

<file path=ppt/slides/_rels/slide2.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jpeg"/><Relationship Id="rId3" Type="http://schemas.openxmlformats.org/officeDocument/2006/relationships/image" Target="../media/image8.jpeg"/><Relationship Id="rId7" Type="http://schemas.openxmlformats.org/officeDocument/2006/relationships/image" Target="../media/image19.png"/><Relationship Id="rId12" Type="http://schemas.openxmlformats.org/officeDocument/2006/relationships/image" Target="../media/image24.jpeg"/><Relationship Id="rId2" Type="http://schemas.openxmlformats.org/officeDocument/2006/relationships/image" Target="../media/image15.jpeg"/><Relationship Id="rId1" Type="http://schemas.openxmlformats.org/officeDocument/2006/relationships/slideLayout" Target="../slideLayouts/slideLayout1.xml"/><Relationship Id="rId6" Type="http://schemas.openxmlformats.org/officeDocument/2006/relationships/image" Target="../media/image18.jpeg"/><Relationship Id="rId11" Type="http://schemas.openxmlformats.org/officeDocument/2006/relationships/image" Target="../media/image23.jpeg"/><Relationship Id="rId5" Type="http://schemas.openxmlformats.org/officeDocument/2006/relationships/image" Target="../media/image17.jpeg"/><Relationship Id="rId10" Type="http://schemas.openxmlformats.org/officeDocument/2006/relationships/image" Target="../media/image22.jpeg"/><Relationship Id="rId4" Type="http://schemas.openxmlformats.org/officeDocument/2006/relationships/image" Target="../media/image16.jpeg"/><Relationship Id="rId9" Type="http://schemas.openxmlformats.org/officeDocument/2006/relationships/image" Target="../media/image21.jpeg"/></Relationships>
</file>

<file path=ppt/slides/_rels/slide3.xml.rels><?xml version="1.0" encoding="UTF-8" standalone="yes"?>
<Relationships xmlns="http://schemas.openxmlformats.org/package/2006/relationships"><Relationship Id="rId8" Type="http://schemas.openxmlformats.org/officeDocument/2006/relationships/image" Target="../media/image32.jpeg"/><Relationship Id="rId13" Type="http://schemas.openxmlformats.org/officeDocument/2006/relationships/image" Target="../media/image37.jpeg"/><Relationship Id="rId3" Type="http://schemas.openxmlformats.org/officeDocument/2006/relationships/image" Target="../media/image27.png"/><Relationship Id="rId7" Type="http://schemas.openxmlformats.org/officeDocument/2006/relationships/image" Target="../media/image31.jpeg"/><Relationship Id="rId12" Type="http://schemas.openxmlformats.org/officeDocument/2006/relationships/image" Target="../media/image36.jpeg"/><Relationship Id="rId2" Type="http://schemas.openxmlformats.org/officeDocument/2006/relationships/image" Target="../media/image26.jpeg"/><Relationship Id="rId1" Type="http://schemas.openxmlformats.org/officeDocument/2006/relationships/slideLayout" Target="../slideLayouts/slideLayout1.xml"/><Relationship Id="rId6" Type="http://schemas.openxmlformats.org/officeDocument/2006/relationships/image" Target="../media/image30.jpeg"/><Relationship Id="rId11" Type="http://schemas.openxmlformats.org/officeDocument/2006/relationships/image" Target="../media/image35.jpeg"/><Relationship Id="rId5" Type="http://schemas.openxmlformats.org/officeDocument/2006/relationships/image" Target="../media/image29.jpeg"/><Relationship Id="rId10" Type="http://schemas.openxmlformats.org/officeDocument/2006/relationships/image" Target="../media/image34.jpeg"/><Relationship Id="rId4" Type="http://schemas.openxmlformats.org/officeDocument/2006/relationships/image" Target="../media/image28.jpeg"/><Relationship Id="rId9" Type="http://schemas.openxmlformats.org/officeDocument/2006/relationships/image" Target="../media/image33.jpeg"/></Relationships>
</file>

<file path=ppt/slides/_rels/slide4.xml.rels><?xml version="1.0" encoding="UTF-8" standalone="yes"?>
<Relationships xmlns="http://schemas.openxmlformats.org/package/2006/relationships"><Relationship Id="rId8" Type="http://schemas.openxmlformats.org/officeDocument/2006/relationships/image" Target="../media/image41.jpeg"/><Relationship Id="rId13" Type="http://schemas.openxmlformats.org/officeDocument/2006/relationships/image" Target="../media/image44.png"/><Relationship Id="rId18" Type="http://schemas.openxmlformats.org/officeDocument/2006/relationships/image" Target="../media/image47.jpeg"/><Relationship Id="rId3" Type="http://schemas.openxmlformats.org/officeDocument/2006/relationships/hyperlink" Target="https://www.terres-auxois.fr/activites-loisirs-nature/les-soupes-de-la-sorciere/" TargetMode="External"/><Relationship Id="rId7" Type="http://schemas.openxmlformats.org/officeDocument/2006/relationships/hyperlink" Target="https://www.1jour1actu.com/" TargetMode="External"/><Relationship Id="rId12" Type="http://schemas.openxmlformats.org/officeDocument/2006/relationships/hyperlink" Target="https://emmie-sphere.fr/boutique/carnet-traces-danimaux-les-carnets-de-pierre/" TargetMode="External"/><Relationship Id="rId17" Type="http://schemas.openxmlformats.org/officeDocument/2006/relationships/hyperlink" Target="https://dijon.vertical-art.fr/" TargetMode="External"/><Relationship Id="rId2" Type="http://schemas.openxmlformats.org/officeDocument/2006/relationships/image" Target="../media/image38.jpeg"/><Relationship Id="rId16" Type="http://schemas.openxmlformats.org/officeDocument/2006/relationships/image" Target="../media/image46.jpeg"/><Relationship Id="rId20" Type="http://schemas.openxmlformats.org/officeDocument/2006/relationships/image" Target="../media/image49.jpeg"/><Relationship Id="rId1" Type="http://schemas.openxmlformats.org/officeDocument/2006/relationships/slideLayout" Target="../slideLayouts/slideLayout1.xml"/><Relationship Id="rId6" Type="http://schemas.openxmlformats.org/officeDocument/2006/relationships/image" Target="../media/image40.jpeg"/><Relationship Id="rId11" Type="http://schemas.openxmlformats.org/officeDocument/2006/relationships/image" Target="../media/image43.jpeg"/><Relationship Id="rId5" Type="http://schemas.openxmlformats.org/officeDocument/2006/relationships/hyperlink" Target="https://www.lumni.fr/video/je-suis-comme-je-suis-le-respect-des-differences" TargetMode="External"/><Relationship Id="rId15" Type="http://schemas.openxmlformats.org/officeDocument/2006/relationships/image" Target="../media/image45.jpeg"/><Relationship Id="rId10" Type="http://schemas.openxmlformats.org/officeDocument/2006/relationships/image" Target="../media/image42.jpeg"/><Relationship Id="rId19" Type="http://schemas.openxmlformats.org/officeDocument/2006/relationships/image" Target="../media/image48.jpeg"/><Relationship Id="rId4" Type="http://schemas.openxmlformats.org/officeDocument/2006/relationships/image" Target="../media/image39.jpeg"/><Relationship Id="rId9" Type="http://schemas.openxmlformats.org/officeDocument/2006/relationships/hyperlink" Target="https://teteamodeler.ouest-france.fr/" TargetMode="External"/><Relationship Id="rId14" Type="http://schemas.openxmlformats.org/officeDocument/2006/relationships/hyperlink" Target="https://www.mediatheque-montbard.net/"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55.jpeg"/><Relationship Id="rId13" Type="http://schemas.openxmlformats.org/officeDocument/2006/relationships/image" Target="../media/image60.jpeg"/><Relationship Id="rId3" Type="http://schemas.openxmlformats.org/officeDocument/2006/relationships/image" Target="../media/image50.png"/><Relationship Id="rId7" Type="http://schemas.openxmlformats.org/officeDocument/2006/relationships/image" Target="../media/image54.jpeg"/><Relationship Id="rId12" Type="http://schemas.openxmlformats.org/officeDocument/2006/relationships/image" Target="../media/image59.jpeg"/><Relationship Id="rId2" Type="http://schemas.openxmlformats.org/officeDocument/2006/relationships/hyperlink" Target="https://www.smartgames.eu/fr/nos-jeux" TargetMode="External"/><Relationship Id="rId1" Type="http://schemas.openxmlformats.org/officeDocument/2006/relationships/slideLayout" Target="../slideLayouts/slideLayout1.xml"/><Relationship Id="rId6" Type="http://schemas.openxmlformats.org/officeDocument/2006/relationships/image" Target="../media/image53.png"/><Relationship Id="rId11" Type="http://schemas.openxmlformats.org/officeDocument/2006/relationships/image" Target="../media/image58.jpeg"/><Relationship Id="rId5" Type="http://schemas.openxmlformats.org/officeDocument/2006/relationships/image" Target="../media/image52.jpeg"/><Relationship Id="rId10" Type="http://schemas.openxmlformats.org/officeDocument/2006/relationships/image" Target="../media/image57.jpeg"/><Relationship Id="rId4" Type="http://schemas.openxmlformats.org/officeDocument/2006/relationships/image" Target="../media/image51.png"/><Relationship Id="rId9" Type="http://schemas.openxmlformats.org/officeDocument/2006/relationships/image" Target="../media/image56.jpeg"/><Relationship Id="rId14" Type="http://schemas.openxmlformats.org/officeDocument/2006/relationships/image" Target="../media/image61.png"/></Relationships>
</file>

<file path=ppt/slides/_rels/slide6.xml.rels><?xml version="1.0" encoding="UTF-8" standalone="yes"?>
<Relationships xmlns="http://schemas.openxmlformats.org/package/2006/relationships"><Relationship Id="rId8" Type="http://schemas.openxmlformats.org/officeDocument/2006/relationships/hyperlink" Target="https://www.arcademics.com/" TargetMode="External"/><Relationship Id="rId13" Type="http://schemas.openxmlformats.org/officeDocument/2006/relationships/image" Target="../media/image67.png"/><Relationship Id="rId18" Type="http://schemas.openxmlformats.org/officeDocument/2006/relationships/hyperlink" Target="https://addition.classeadeux.fr/" TargetMode="External"/><Relationship Id="rId3" Type="http://schemas.openxmlformats.org/officeDocument/2006/relationships/image" Target="../media/image62.png"/><Relationship Id="rId21" Type="http://schemas.openxmlformats.org/officeDocument/2006/relationships/image" Target="../media/image71.png"/><Relationship Id="rId7" Type="http://schemas.openxmlformats.org/officeDocument/2006/relationships/image" Target="../media/image64.jpeg"/><Relationship Id="rId12" Type="http://schemas.openxmlformats.org/officeDocument/2006/relationships/hyperlink" Target="http://conjugaison.tatitotu.ch/defi/TH-K7-HH-8X" TargetMode="External"/><Relationship Id="rId17" Type="http://schemas.openxmlformats.org/officeDocument/2006/relationships/image" Target="../media/image69.jpeg"/><Relationship Id="rId25" Type="http://schemas.openxmlformats.org/officeDocument/2006/relationships/image" Target="../media/image73.jpeg"/><Relationship Id="rId2" Type="http://schemas.openxmlformats.org/officeDocument/2006/relationships/hyperlink" Target="https://anton.app/fr/" TargetMode="External"/><Relationship Id="rId16" Type="http://schemas.openxmlformats.org/officeDocument/2006/relationships/hyperlink" Target="https://www.jepeuxpasjaimaths.fr/" TargetMode="External"/><Relationship Id="rId20" Type="http://schemas.openxmlformats.org/officeDocument/2006/relationships/hyperlink" Target="https://multiplication.classeadeux.fr/" TargetMode="External"/><Relationship Id="rId1" Type="http://schemas.openxmlformats.org/officeDocument/2006/relationships/slideLayout" Target="../slideLayouts/slideLayout1.xml"/><Relationship Id="rId6" Type="http://schemas.openxmlformats.org/officeDocument/2006/relationships/hyperlink" Target="https://www.logicieleducatif.fr/jeux/domaine/numeration" TargetMode="External"/><Relationship Id="rId11" Type="http://schemas.openxmlformats.org/officeDocument/2006/relationships/image" Target="../media/image66.png"/><Relationship Id="rId24" Type="http://schemas.openxmlformats.org/officeDocument/2006/relationships/hyperlink" Target="https://polypad.amplify.com/p" TargetMode="External"/><Relationship Id="rId5" Type="http://schemas.openxmlformats.org/officeDocument/2006/relationships/image" Target="../media/image63.jpeg"/><Relationship Id="rId15" Type="http://schemas.openxmlformats.org/officeDocument/2006/relationships/image" Target="../media/image68.png"/><Relationship Id="rId23" Type="http://schemas.openxmlformats.org/officeDocument/2006/relationships/image" Target="../media/image72.png"/><Relationship Id="rId10" Type="http://schemas.openxmlformats.org/officeDocument/2006/relationships/hyperlink" Target="http://conjugaison.tatitotu.ch/defi/94-WK-ZB-DA" TargetMode="External"/><Relationship Id="rId19" Type="http://schemas.openxmlformats.org/officeDocument/2006/relationships/image" Target="../media/image70.png"/><Relationship Id="rId4" Type="http://schemas.openxmlformats.org/officeDocument/2006/relationships/hyperlink" Target="https://student.lalilo.com/#/login?curriculum=FR" TargetMode="External"/><Relationship Id="rId9" Type="http://schemas.openxmlformats.org/officeDocument/2006/relationships/image" Target="../media/image65.jpeg"/><Relationship Id="rId14" Type="http://schemas.openxmlformats.org/officeDocument/2006/relationships/hyperlink" Target="https://classedeflorent.fr/accueil/jeux/mathematiques/table/index.php" TargetMode="External"/><Relationship Id="rId22" Type="http://schemas.openxmlformats.org/officeDocument/2006/relationships/hyperlink" Target="https://www.radiofrance.fr/franceinter/podcasts/une-histoire-et-ol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ED231-7A25-7565-277C-47A7EFD14C57}"/>
            </a:ext>
          </a:extLst>
        </p:cNvPr>
        <p:cNvGrpSpPr/>
        <p:nvPr/>
      </p:nvGrpSpPr>
      <p:grpSpPr>
        <a:xfrm>
          <a:off x="0" y="0"/>
          <a:ext cx="0" cy="0"/>
          <a:chOff x="0" y="0"/>
          <a:chExt cx="0" cy="0"/>
        </a:xfrm>
      </p:grpSpPr>
      <p:sp>
        <p:nvSpPr>
          <p:cNvPr id="4" name="ZoneTexte 3">
            <a:extLst>
              <a:ext uri="{FF2B5EF4-FFF2-40B4-BE49-F238E27FC236}">
                <a16:creationId xmlns:a16="http://schemas.microsoft.com/office/drawing/2014/main" id="{6F274135-41A3-9D70-2D0E-8361127BB824}"/>
              </a:ext>
            </a:extLst>
          </p:cNvPr>
          <p:cNvSpPr txBox="1"/>
          <p:nvPr/>
        </p:nvSpPr>
        <p:spPr>
          <a:xfrm>
            <a:off x="1629722" y="225459"/>
            <a:ext cx="3405291" cy="523220"/>
          </a:xfrm>
          <a:prstGeom prst="rect">
            <a:avLst/>
          </a:prstGeom>
          <a:noFill/>
        </p:spPr>
        <p:txBody>
          <a:bodyPr wrap="none" rtlCol="0">
            <a:spAutoFit/>
          </a:bodyPr>
          <a:lstStyle/>
          <a:p>
            <a:r>
              <a:rPr lang="fr-FR" sz="2800" dirty="0">
                <a:latin typeface="KG Second Chances Sketch" panose="02000000000000000000" pitchFamily="2" charset="0"/>
              </a:rPr>
              <a:t>10 idées pour lire</a:t>
            </a:r>
          </a:p>
        </p:txBody>
      </p:sp>
      <p:graphicFrame>
        <p:nvGraphicFramePr>
          <p:cNvPr id="27" name="Tableau 26">
            <a:extLst>
              <a:ext uri="{FF2B5EF4-FFF2-40B4-BE49-F238E27FC236}">
                <a16:creationId xmlns:a16="http://schemas.microsoft.com/office/drawing/2014/main" id="{42F51FB9-B780-A85B-E295-312596B2CF71}"/>
              </a:ext>
            </a:extLst>
          </p:cNvPr>
          <p:cNvGraphicFramePr>
            <a:graphicFrameLocks noGrp="1"/>
          </p:cNvGraphicFramePr>
          <p:nvPr>
            <p:extLst>
              <p:ext uri="{D42A27DB-BD31-4B8C-83A1-F6EECF244321}">
                <p14:modId xmlns:p14="http://schemas.microsoft.com/office/powerpoint/2010/main" val="3061263363"/>
              </p:ext>
            </p:extLst>
          </p:nvPr>
        </p:nvGraphicFramePr>
        <p:xfrm>
          <a:off x="149086" y="1009650"/>
          <a:ext cx="3279914" cy="8757198"/>
        </p:xfrm>
        <a:graphic>
          <a:graphicData uri="http://schemas.openxmlformats.org/drawingml/2006/table">
            <a:tbl>
              <a:tblPr firstRow="1" bandRow="1">
                <a:tableStyleId>{5C22544A-7EE6-4342-B048-85BDC9FD1C3A}</a:tableStyleId>
              </a:tblPr>
              <a:tblGrid>
                <a:gridCol w="1639957">
                  <a:extLst>
                    <a:ext uri="{9D8B030D-6E8A-4147-A177-3AD203B41FA5}">
                      <a16:colId xmlns:a16="http://schemas.microsoft.com/office/drawing/2014/main" val="3092998628"/>
                    </a:ext>
                  </a:extLst>
                </a:gridCol>
                <a:gridCol w="1639957">
                  <a:extLst>
                    <a:ext uri="{9D8B030D-6E8A-4147-A177-3AD203B41FA5}">
                      <a16:colId xmlns:a16="http://schemas.microsoft.com/office/drawing/2014/main" val="555916846"/>
                    </a:ext>
                  </a:extLst>
                </a:gridCol>
              </a:tblGrid>
              <a:tr h="1459533">
                <a:tc>
                  <a:txBody>
                    <a:bodyPr/>
                    <a:lstStyle/>
                    <a:p>
                      <a:endParaRPr lang="fr-FR" sz="1400" b="1"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200" b="1" u="sng" dirty="0">
                          <a:solidFill>
                            <a:schemeClr val="tx1"/>
                          </a:solidFill>
                          <a:latin typeface="Print Bold" panose="02000000000000000000" pitchFamily="50" charset="0"/>
                        </a:rPr>
                        <a:t>Petits romans, albums de littérature de jeunesse</a:t>
                      </a:r>
                    </a:p>
                    <a:p>
                      <a:r>
                        <a:rPr lang="fr-FR" sz="1200" b="0" i="0" dirty="0">
                          <a:solidFill>
                            <a:schemeClr val="tx1"/>
                          </a:solidFill>
                          <a:latin typeface="Print Bold" panose="02000000000000000000" pitchFamily="50" charset="0"/>
                        </a:rPr>
                        <a:t>A lire avec eux, même les plus grands adorent qu’on leur lise encore des histoires!</a:t>
                      </a:r>
                      <a:endParaRPr lang="fr-FR" sz="1100" b="0" i="0"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04436211"/>
                  </a:ext>
                </a:extLst>
              </a:tr>
              <a:tr h="1459533">
                <a:tc>
                  <a:txBody>
                    <a:bodyPr/>
                    <a:lstStyle/>
                    <a:p>
                      <a:endParaRPr lang="fr-FR" sz="1400" b="1"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200" b="1" u="sng" dirty="0">
                          <a:solidFill>
                            <a:schemeClr val="tx1"/>
                          </a:solidFill>
                          <a:latin typeface="Print Bold" panose="02000000000000000000" pitchFamily="50" charset="0"/>
                        </a:rPr>
                        <a:t>Bandes dessinées</a:t>
                      </a:r>
                    </a:p>
                    <a:p>
                      <a:r>
                        <a:rPr lang="fr-FR" sz="1200" b="0" i="0" dirty="0">
                          <a:solidFill>
                            <a:schemeClr val="tx1"/>
                          </a:solidFill>
                          <a:latin typeface="Print Bold" panose="02000000000000000000" pitchFamily="50" charset="0"/>
                        </a:rPr>
                        <a:t>Moins impressionnant à lire qu’un roman pour les jeunes lecteurs et ceux qui n’aiment pas lire.</a:t>
                      </a:r>
                      <a:endParaRPr lang="fr-FR" sz="1100" b="0" i="0"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65708732"/>
                  </a:ext>
                </a:extLst>
              </a:tr>
              <a:tr h="1459533">
                <a:tc>
                  <a:txBody>
                    <a:bodyPr/>
                    <a:lstStyle/>
                    <a:p>
                      <a:endParaRPr lang="fr-FR" sz="1400" b="1">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200" b="1" u="sng" dirty="0">
                          <a:solidFill>
                            <a:schemeClr val="tx1"/>
                          </a:solidFill>
                          <a:latin typeface="Print Bold" panose="02000000000000000000" pitchFamily="50" charset="0"/>
                        </a:rPr>
                        <a:t>Magazines</a:t>
                      </a:r>
                    </a:p>
                    <a:p>
                      <a:r>
                        <a:rPr lang="fr-FR" sz="1200" b="0" i="0" dirty="0">
                          <a:solidFill>
                            <a:schemeClr val="tx1"/>
                          </a:solidFill>
                          <a:latin typeface="Print Bold" panose="02000000000000000000" pitchFamily="50" charset="0"/>
                        </a:rPr>
                        <a:t>Il en existe sur tous les thèmes: les copines, les tracteurs, les animaux, Naruto, </a:t>
                      </a:r>
                      <a:r>
                        <a:rPr lang="fr-FR" sz="1200" b="0" i="0" dirty="0" err="1">
                          <a:solidFill>
                            <a:schemeClr val="tx1"/>
                          </a:solidFill>
                          <a:latin typeface="Print Bold" panose="02000000000000000000" pitchFamily="50" charset="0"/>
                        </a:rPr>
                        <a:t>Ninjago</a:t>
                      </a:r>
                      <a:r>
                        <a:rPr lang="fr-FR" sz="1200" b="0" i="0" dirty="0">
                          <a:solidFill>
                            <a:schemeClr val="tx1"/>
                          </a:solidFill>
                          <a:latin typeface="Print Bold" panose="02000000000000000000" pitchFamily="50"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94423692"/>
                  </a:ext>
                </a:extLst>
              </a:tr>
              <a:tr h="1459533">
                <a:tc>
                  <a:txBody>
                    <a:bodyPr/>
                    <a:lstStyle/>
                    <a:p>
                      <a:endParaRPr lang="fr-FR" sz="1400" b="1"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100" b="1" u="sng" dirty="0">
                          <a:solidFill>
                            <a:schemeClr val="tx1"/>
                          </a:solidFill>
                          <a:latin typeface="Print Bold" panose="02000000000000000000" pitchFamily="50" charset="0"/>
                        </a:rPr>
                        <a:t>Panneaux</a:t>
                      </a:r>
                    </a:p>
                    <a:p>
                      <a:r>
                        <a:rPr lang="fr-FR" sz="1100" b="0" i="0" dirty="0">
                          <a:solidFill>
                            <a:schemeClr val="tx1"/>
                          </a:solidFill>
                          <a:latin typeface="Print Bold" panose="02000000000000000000" pitchFamily="50" charset="0"/>
                        </a:rPr>
                        <a:t>Lire les panneaux de direction sur le chemin, les panneaux explicatifs lors d’une visite.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95336347"/>
                  </a:ext>
                </a:extLst>
              </a:tr>
              <a:tr h="1459533">
                <a:tc>
                  <a:txBody>
                    <a:bodyPr/>
                    <a:lstStyle/>
                    <a:p>
                      <a:endParaRPr lang="fr-FR" sz="1400" b="1">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100" b="1" u="sng" dirty="0">
                          <a:solidFill>
                            <a:schemeClr val="tx1"/>
                          </a:solidFill>
                          <a:latin typeface="Print Bold" panose="02000000000000000000" pitchFamily="50" charset="0"/>
                        </a:rPr>
                        <a:t>Recette</a:t>
                      </a:r>
                    </a:p>
                    <a:p>
                      <a:r>
                        <a:rPr lang="fr-FR" sz="1100" b="0" i="0" dirty="0">
                          <a:solidFill>
                            <a:schemeClr val="tx1"/>
                          </a:solidFill>
                          <a:latin typeface="Print Bold" panose="02000000000000000000" pitchFamily="50" charset="0"/>
                        </a:rPr>
                        <a:t>Suivre une recette pour faire un dessert, un plat, un apéritif, une cocktail,...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59025858"/>
                  </a:ext>
                </a:extLst>
              </a:tr>
              <a:tr h="1459533">
                <a:tc>
                  <a:txBody>
                    <a:bodyPr/>
                    <a:lstStyle/>
                    <a:p>
                      <a:endParaRPr lang="fr-FR" sz="1400" b="1"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050" b="1" u="sng" dirty="0">
                          <a:solidFill>
                            <a:schemeClr val="tx1"/>
                          </a:solidFill>
                          <a:latin typeface="Print Bold" panose="02000000000000000000" pitchFamily="50" charset="0"/>
                        </a:rPr>
                        <a:t>Loisirs créatifs</a:t>
                      </a:r>
                    </a:p>
                    <a:p>
                      <a:r>
                        <a:rPr lang="fr-FR" sz="1050" b="0" i="0" dirty="0">
                          <a:solidFill>
                            <a:schemeClr val="tx1"/>
                          </a:solidFill>
                          <a:latin typeface="Print Bold" panose="02000000000000000000" pitchFamily="50" charset="0"/>
                        </a:rPr>
                        <a:t>Suivre un tutoriel pour fabriquer quelque chose (couture, bricolage enfant,...)</a:t>
                      </a:r>
                    </a:p>
                    <a:p>
                      <a:r>
                        <a:rPr lang="fr-FR" sz="1050" b="0" i="0" dirty="0">
                          <a:solidFill>
                            <a:schemeClr val="tx1"/>
                          </a:solidFill>
                          <a:latin typeface="Print Bold" panose="02000000000000000000" pitchFamily="50" charset="0"/>
                        </a:rPr>
                        <a:t>Clic sur l’image pour découvrir le magazine </a:t>
                      </a:r>
                      <a:r>
                        <a:rPr lang="fr-FR" sz="1050" b="0" i="0" dirty="0" err="1">
                          <a:solidFill>
                            <a:schemeClr val="tx1"/>
                          </a:solidFill>
                          <a:latin typeface="Print Bold" panose="02000000000000000000" pitchFamily="50" charset="0"/>
                        </a:rPr>
                        <a:t>Pandacraft</a:t>
                      </a:r>
                      <a:r>
                        <a:rPr lang="fr-FR" sz="1050" b="0" i="0" dirty="0">
                          <a:solidFill>
                            <a:schemeClr val="tx1"/>
                          </a:solidFill>
                          <a:latin typeface="Print Bold" panose="02000000000000000000" pitchFamily="50" charset="0"/>
                        </a:rPr>
                        <a:t>.</a:t>
                      </a:r>
                      <a:endParaRPr lang="fr-FR" sz="1000" b="0" i="0"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83245050"/>
                  </a:ext>
                </a:extLst>
              </a:tr>
            </a:tbl>
          </a:graphicData>
        </a:graphic>
      </p:graphicFrame>
      <p:graphicFrame>
        <p:nvGraphicFramePr>
          <p:cNvPr id="33" name="Tableau 32">
            <a:extLst>
              <a:ext uri="{FF2B5EF4-FFF2-40B4-BE49-F238E27FC236}">
                <a16:creationId xmlns:a16="http://schemas.microsoft.com/office/drawing/2014/main" id="{57471845-8522-688C-7D21-771C9639CEF8}"/>
              </a:ext>
            </a:extLst>
          </p:cNvPr>
          <p:cNvGraphicFramePr>
            <a:graphicFrameLocks noGrp="1"/>
          </p:cNvGraphicFramePr>
          <p:nvPr>
            <p:extLst>
              <p:ext uri="{D42A27DB-BD31-4B8C-83A1-F6EECF244321}">
                <p14:modId xmlns:p14="http://schemas.microsoft.com/office/powerpoint/2010/main" val="1007728417"/>
              </p:ext>
            </p:extLst>
          </p:nvPr>
        </p:nvGraphicFramePr>
        <p:xfrm>
          <a:off x="3486287" y="1009650"/>
          <a:ext cx="3279914" cy="8757198"/>
        </p:xfrm>
        <a:graphic>
          <a:graphicData uri="http://schemas.openxmlformats.org/drawingml/2006/table">
            <a:tbl>
              <a:tblPr firstRow="1" bandRow="1">
                <a:tableStyleId>{5C22544A-7EE6-4342-B048-85BDC9FD1C3A}</a:tableStyleId>
              </a:tblPr>
              <a:tblGrid>
                <a:gridCol w="1639957">
                  <a:extLst>
                    <a:ext uri="{9D8B030D-6E8A-4147-A177-3AD203B41FA5}">
                      <a16:colId xmlns:a16="http://schemas.microsoft.com/office/drawing/2014/main" val="3092998628"/>
                    </a:ext>
                  </a:extLst>
                </a:gridCol>
                <a:gridCol w="1639957">
                  <a:extLst>
                    <a:ext uri="{9D8B030D-6E8A-4147-A177-3AD203B41FA5}">
                      <a16:colId xmlns:a16="http://schemas.microsoft.com/office/drawing/2014/main" val="555916846"/>
                    </a:ext>
                  </a:extLst>
                </a:gridCol>
              </a:tblGrid>
              <a:tr h="1459533">
                <a:tc>
                  <a:txBody>
                    <a:bodyPr/>
                    <a:lstStyle/>
                    <a:p>
                      <a:endParaRPr lang="fr-FR" sz="1400" b="1">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100" b="1" u="sng" dirty="0">
                          <a:solidFill>
                            <a:schemeClr val="tx1"/>
                          </a:solidFill>
                          <a:latin typeface="Print Bold" panose="02000000000000000000" pitchFamily="50" charset="0"/>
                        </a:rPr>
                        <a:t>Des livres à énigmes</a:t>
                      </a:r>
                    </a:p>
                    <a:p>
                      <a:r>
                        <a:rPr lang="fr-FR" sz="1100" b="0" i="0" dirty="0">
                          <a:solidFill>
                            <a:schemeClr val="tx1"/>
                          </a:solidFill>
                          <a:latin typeface="Print Bold" panose="02000000000000000000" pitchFamily="50" charset="0"/>
                        </a:rPr>
                        <a:t>Avec une histoire en fil rouge et des énigmes à résoudre pour avancer dans l’histoire, ou des énigmes à piocher en fonction des envies suivant la collection!</a:t>
                      </a:r>
                      <a:endParaRPr lang="fr-FR" sz="1050" b="0" i="0"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04436211"/>
                  </a:ext>
                </a:extLst>
              </a:tr>
              <a:tr h="1459533">
                <a:tc>
                  <a:txBody>
                    <a:bodyPr/>
                    <a:lstStyle/>
                    <a:p>
                      <a:endParaRPr lang="fr-FR" sz="1400" b="1">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200" b="1" u="sng" dirty="0">
                          <a:solidFill>
                            <a:schemeClr val="tx1"/>
                          </a:solidFill>
                          <a:latin typeface="Print Bold" panose="02000000000000000000" pitchFamily="50" charset="0"/>
                        </a:rPr>
                        <a:t>Mangas</a:t>
                      </a:r>
                    </a:p>
                    <a:p>
                      <a:r>
                        <a:rPr lang="fr-FR" sz="1200" b="0" i="0" dirty="0">
                          <a:solidFill>
                            <a:schemeClr val="tx1"/>
                          </a:solidFill>
                          <a:latin typeface="Print Bold" panose="02000000000000000000" pitchFamily="50" charset="0"/>
                        </a:rPr>
                        <a:t>Même avantage que les BD.</a:t>
                      </a:r>
                    </a:p>
                    <a:p>
                      <a:r>
                        <a:rPr lang="fr-FR" sz="1200" b="0" i="0" dirty="0">
                          <a:solidFill>
                            <a:schemeClr val="tx1"/>
                          </a:solidFill>
                          <a:latin typeface="Print Bold" panose="02000000000000000000" pitchFamily="50" charset="0"/>
                        </a:rPr>
                        <a:t>Clic sur l’image pour avoir une proposition de mangas pour 6-8 ans.</a:t>
                      </a:r>
                      <a:endParaRPr lang="fr-FR" sz="1100" b="0" i="0"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65708732"/>
                  </a:ext>
                </a:extLst>
              </a:tr>
              <a:tr h="1459533">
                <a:tc>
                  <a:txBody>
                    <a:bodyPr/>
                    <a:lstStyle/>
                    <a:p>
                      <a:endParaRPr lang="fr-FR" sz="1400" b="1"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050" b="1" u="sng" dirty="0">
                          <a:solidFill>
                            <a:schemeClr val="tx1"/>
                          </a:solidFill>
                          <a:latin typeface="Print Bold" panose="02000000000000000000" pitchFamily="50" charset="0"/>
                        </a:rPr>
                        <a:t>Les guides pour jeux vidéos</a:t>
                      </a:r>
                    </a:p>
                    <a:p>
                      <a:r>
                        <a:rPr lang="fr-FR" sz="1050" b="0" i="0" dirty="0">
                          <a:solidFill>
                            <a:schemeClr val="tx1"/>
                          </a:solidFill>
                          <a:latin typeface="Print Bold" panose="02000000000000000000" pitchFamily="50" charset="0"/>
                        </a:rPr>
                        <a:t>Si votre enfant a un jeu vidéo fétiche (ex: Minecraft), il existe des guides qui détaillent plein de techniques pour se perfectionner. Attention, beaucoup sont en anglais.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94423692"/>
                  </a:ext>
                </a:extLst>
              </a:tr>
              <a:tr h="1459533">
                <a:tc>
                  <a:txBody>
                    <a:bodyPr/>
                    <a:lstStyle/>
                    <a:p>
                      <a:endParaRPr lang="fr-FR" sz="1400" b="1">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200" b="1" u="sng" dirty="0">
                          <a:solidFill>
                            <a:schemeClr val="tx1"/>
                          </a:solidFill>
                          <a:latin typeface="Print Bold" panose="02000000000000000000" pitchFamily="50" charset="0"/>
                        </a:rPr>
                        <a:t>Paroles de chansons</a:t>
                      </a:r>
                    </a:p>
                    <a:p>
                      <a:r>
                        <a:rPr lang="fr-FR" sz="1200" b="0" i="0" dirty="0">
                          <a:solidFill>
                            <a:schemeClr val="tx1"/>
                          </a:solidFill>
                          <a:latin typeface="Print Bold" panose="02000000000000000000" pitchFamily="50" charset="0"/>
                        </a:rPr>
                        <a:t>Chercher les paroles de leurs chansons préférées et en discuter avec eux.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95336347"/>
                  </a:ext>
                </a:extLst>
              </a:tr>
              <a:tr h="1459533">
                <a:tc>
                  <a:txBody>
                    <a:bodyPr/>
                    <a:lstStyle/>
                    <a:p>
                      <a:endParaRPr lang="fr-FR" sz="1400" b="1"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100" b="1" u="sng" dirty="0">
                          <a:solidFill>
                            <a:schemeClr val="tx1"/>
                          </a:solidFill>
                          <a:latin typeface="Print Bold" panose="02000000000000000000" pitchFamily="50" charset="0"/>
                        </a:rPr>
                        <a:t>Post-it</a:t>
                      </a:r>
                    </a:p>
                    <a:p>
                      <a:r>
                        <a:rPr lang="fr-FR" sz="1100" b="0" i="0" dirty="0">
                          <a:solidFill>
                            <a:schemeClr val="tx1"/>
                          </a:solidFill>
                          <a:latin typeface="Print Bold" panose="02000000000000000000" pitchFamily="50" charset="0"/>
                        </a:rPr>
                        <a:t>Lui écrire des petits mots sur des post-</a:t>
                      </a:r>
                      <a:r>
                        <a:rPr lang="fr-FR" sz="1100" b="0" i="0" dirty="0" err="1">
                          <a:solidFill>
                            <a:schemeClr val="tx1"/>
                          </a:solidFill>
                          <a:latin typeface="Print Bold" panose="02000000000000000000" pitchFamily="50" charset="0"/>
                        </a:rPr>
                        <a:t>its</a:t>
                      </a:r>
                      <a:r>
                        <a:rPr lang="fr-FR" sz="1100" b="0" i="0" dirty="0">
                          <a:solidFill>
                            <a:schemeClr val="tx1"/>
                          </a:solidFill>
                          <a:latin typeface="Print Bold" panose="02000000000000000000" pitchFamily="50" charset="0"/>
                        </a:rPr>
                        <a:t> et les cacher dans la maison (sur le miroir de la salle de bain, sur la TV, devant son bol,...)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59025858"/>
                  </a:ext>
                </a:extLst>
              </a:tr>
              <a:tr h="1459533">
                <a:tc>
                  <a:txBody>
                    <a:bodyPr/>
                    <a:lstStyle/>
                    <a:p>
                      <a:endParaRPr lang="fr-FR" sz="1400" b="1">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950" b="1" u="sng" dirty="0">
                          <a:solidFill>
                            <a:schemeClr val="tx1"/>
                          </a:solidFill>
                          <a:latin typeface="Print Bold" panose="02000000000000000000" pitchFamily="50" charset="0"/>
                        </a:rPr>
                        <a:t>Boite à histoires</a:t>
                      </a:r>
                    </a:p>
                    <a:p>
                      <a:r>
                        <a:rPr lang="fr-FR" sz="950" b="0" i="0" dirty="0">
                          <a:solidFill>
                            <a:schemeClr val="tx1"/>
                          </a:solidFill>
                          <a:latin typeface="Print Bold" panose="02000000000000000000" pitchFamily="50" charset="0"/>
                        </a:rPr>
                        <a:t>Pour écouter des histoires quand vous n’êtes pas disponible, en voiture,... Avec un casque, c’est l’idéal! Il en existe plein mais notre préférence va à la Merlin car très grand choix d’audios déjà inclus, sans besoin de payer à nouveau.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83245050"/>
                  </a:ext>
                </a:extLst>
              </a:tr>
            </a:tbl>
          </a:graphicData>
        </a:graphic>
      </p:graphicFrame>
      <p:pic>
        <p:nvPicPr>
          <p:cNvPr id="4102" name="Picture 6">
            <a:extLst>
              <a:ext uri="{FF2B5EF4-FFF2-40B4-BE49-F238E27FC236}">
                <a16:creationId xmlns:a16="http://schemas.microsoft.com/office/drawing/2014/main" id="{D2DF1092-9228-74A6-8770-35D1610C57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7247" y="2617835"/>
            <a:ext cx="919753" cy="1158423"/>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Album coup de coeur - Le souffleur de rêves - 1">
            <a:extLst>
              <a:ext uri="{FF2B5EF4-FFF2-40B4-BE49-F238E27FC236}">
                <a16:creationId xmlns:a16="http://schemas.microsoft.com/office/drawing/2014/main" id="{C6E6D32B-8AFD-535D-0EA3-FC2953407CD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697" r="15423"/>
          <a:stretch/>
        </p:blipFill>
        <p:spPr bwMode="auto">
          <a:xfrm>
            <a:off x="841707" y="1176797"/>
            <a:ext cx="854075" cy="1222207"/>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a:extLst>
              <a:ext uri="{FF2B5EF4-FFF2-40B4-BE49-F238E27FC236}">
                <a16:creationId xmlns:a16="http://schemas.microsoft.com/office/drawing/2014/main" id="{6DCB4391-1C47-96D2-E5A2-CB8D1BFD067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9223" y="5734542"/>
            <a:ext cx="1408459" cy="790401"/>
          </a:xfrm>
          <a:prstGeom prst="rect">
            <a:avLst/>
          </a:prstGeom>
          <a:noFill/>
          <a:extLst>
            <a:ext uri="{909E8E84-426E-40DD-AFC4-6F175D3DCCD1}">
              <a14:hiddenFill xmlns:a14="http://schemas.microsoft.com/office/drawing/2010/main">
                <a:solidFill>
                  <a:srgbClr val="FFFFFF"/>
                </a:solidFill>
              </a14:hiddenFill>
            </a:ext>
          </a:extLst>
        </p:spPr>
      </p:pic>
      <p:pic>
        <p:nvPicPr>
          <p:cNvPr id="4110" name="Picture 14">
            <a:extLst>
              <a:ext uri="{FF2B5EF4-FFF2-40B4-BE49-F238E27FC236}">
                <a16:creationId xmlns:a16="http://schemas.microsoft.com/office/drawing/2014/main" id="{5D3C87C3-EBFC-0FD0-4804-AC2D64C600A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7247" y="4062629"/>
            <a:ext cx="911225" cy="1170751"/>
          </a:xfrm>
          <a:prstGeom prst="rect">
            <a:avLst/>
          </a:prstGeom>
          <a:noFill/>
          <a:extLst>
            <a:ext uri="{909E8E84-426E-40DD-AFC4-6F175D3DCCD1}">
              <a14:hiddenFill xmlns:a14="http://schemas.microsoft.com/office/drawing/2010/main">
                <a:solidFill>
                  <a:srgbClr val="FFFFFF"/>
                </a:solidFill>
              </a14:hiddenFill>
            </a:ext>
          </a:extLst>
        </p:spPr>
      </p:pic>
      <p:pic>
        <p:nvPicPr>
          <p:cNvPr id="4112" name="Picture 16" descr="Nekojima, l'île des chats">
            <a:hlinkClick r:id="rId6"/>
            <a:extLst>
              <a:ext uri="{FF2B5EF4-FFF2-40B4-BE49-F238E27FC236}">
                <a16:creationId xmlns:a16="http://schemas.microsoft.com/office/drawing/2014/main" id="{EB312FFC-8E36-0693-373D-2787712FA46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52286" y="2605507"/>
            <a:ext cx="850424" cy="1170751"/>
          </a:xfrm>
          <a:prstGeom prst="rect">
            <a:avLst/>
          </a:prstGeom>
          <a:noFill/>
          <a:extLst>
            <a:ext uri="{909E8E84-426E-40DD-AFC4-6F175D3DCCD1}">
              <a14:hiddenFill xmlns:a14="http://schemas.microsoft.com/office/drawing/2010/main">
                <a:solidFill>
                  <a:srgbClr val="FFFFFF"/>
                </a:solidFill>
              </a14:hiddenFill>
            </a:ext>
          </a:extLst>
        </p:spPr>
      </p:pic>
      <p:pic>
        <p:nvPicPr>
          <p:cNvPr id="4114" name="Picture 18">
            <a:extLst>
              <a:ext uri="{FF2B5EF4-FFF2-40B4-BE49-F238E27FC236}">
                <a16:creationId xmlns:a16="http://schemas.microsoft.com/office/drawing/2014/main" id="{9138A37A-C71F-2003-329C-FF75A1ED730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51249" y="5754084"/>
            <a:ext cx="1269262" cy="664086"/>
          </a:xfrm>
          <a:prstGeom prst="rect">
            <a:avLst/>
          </a:prstGeom>
          <a:noFill/>
          <a:extLst>
            <a:ext uri="{909E8E84-426E-40DD-AFC4-6F175D3DCCD1}">
              <a14:hiddenFill xmlns:a14="http://schemas.microsoft.com/office/drawing/2010/main">
                <a:solidFill>
                  <a:srgbClr val="FFFFFF"/>
                </a:solidFill>
              </a14:hiddenFill>
            </a:ext>
          </a:extLst>
        </p:spPr>
      </p:pic>
      <p:pic>
        <p:nvPicPr>
          <p:cNvPr id="4116" name="Picture 20">
            <a:extLst>
              <a:ext uri="{FF2B5EF4-FFF2-40B4-BE49-F238E27FC236}">
                <a16:creationId xmlns:a16="http://schemas.microsoft.com/office/drawing/2014/main" id="{CFF0BBB7-D853-9784-0B27-0E09D65D33E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09907" y="6962605"/>
            <a:ext cx="843436" cy="1209993"/>
          </a:xfrm>
          <a:prstGeom prst="rect">
            <a:avLst/>
          </a:prstGeom>
          <a:noFill/>
          <a:extLst>
            <a:ext uri="{909E8E84-426E-40DD-AFC4-6F175D3DCCD1}">
              <a14:hiddenFill xmlns:a14="http://schemas.microsoft.com/office/drawing/2010/main">
                <a:solidFill>
                  <a:srgbClr val="FFFFFF"/>
                </a:solidFill>
              </a14:hiddenFill>
            </a:ext>
          </a:extLst>
        </p:spPr>
      </p:pic>
      <p:pic>
        <p:nvPicPr>
          <p:cNvPr id="4118" name="Picture 22">
            <a:extLst>
              <a:ext uri="{FF2B5EF4-FFF2-40B4-BE49-F238E27FC236}">
                <a16:creationId xmlns:a16="http://schemas.microsoft.com/office/drawing/2014/main" id="{CD4546F9-CD20-B5C1-6FF7-4E949CF336E9}"/>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b="11145"/>
          <a:stretch/>
        </p:blipFill>
        <p:spPr bwMode="auto">
          <a:xfrm>
            <a:off x="3778456" y="7054317"/>
            <a:ext cx="1095000" cy="1114595"/>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a:hlinkClick r:id="rId11"/>
            <a:extLst>
              <a:ext uri="{FF2B5EF4-FFF2-40B4-BE49-F238E27FC236}">
                <a16:creationId xmlns:a16="http://schemas.microsoft.com/office/drawing/2014/main" id="{4F33EDC9-352D-62EE-2BAE-68617C398F07}"/>
              </a:ext>
            </a:extLst>
          </p:cNvPr>
          <p:cNvPicPr>
            <a:picLocks noChangeAspect="1"/>
          </p:cNvPicPr>
          <p:nvPr/>
        </p:nvPicPr>
        <p:blipFill>
          <a:blip r:embed="rId12"/>
          <a:stretch>
            <a:fillRect/>
          </a:stretch>
        </p:blipFill>
        <p:spPr>
          <a:xfrm>
            <a:off x="395675" y="8458471"/>
            <a:ext cx="976783" cy="1066709"/>
          </a:xfrm>
          <a:prstGeom prst="rect">
            <a:avLst/>
          </a:prstGeom>
        </p:spPr>
      </p:pic>
      <p:pic>
        <p:nvPicPr>
          <p:cNvPr id="4120" name="Picture 24" descr="Boîte à histoires MERLIN Enceinte pour enfants | Boulanger">
            <a:hlinkClick r:id="rId13"/>
            <a:extLst>
              <a:ext uri="{FF2B5EF4-FFF2-40B4-BE49-F238E27FC236}">
                <a16:creationId xmlns:a16="http://schemas.microsoft.com/office/drawing/2014/main" id="{482BFAD7-8C59-38D8-40CE-ECCDCDC9AA44}"/>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747767" y="8458801"/>
            <a:ext cx="1125689" cy="115455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a:extLst>
              <a:ext uri="{FF2B5EF4-FFF2-40B4-BE49-F238E27FC236}">
                <a16:creationId xmlns:a16="http://schemas.microsoft.com/office/drawing/2014/main" id="{42C12C85-3B65-D0AB-637B-ECC1F686D6D7}"/>
              </a:ext>
            </a:extLst>
          </p:cNvPr>
          <p:cNvPicPr>
            <a:picLocks noChangeAspect="1" noChangeArrowheads="1"/>
          </p:cNvPicPr>
          <p:nvPr/>
        </p:nvPicPr>
        <p:blipFill rotWithShape="1">
          <a:blip r:embed="rId15">
            <a:clrChange>
              <a:clrFrom>
                <a:srgbClr val="FEFEFE"/>
              </a:clrFrom>
              <a:clrTo>
                <a:srgbClr val="FEFEFE">
                  <a:alpha val="0"/>
                </a:srgbClr>
              </a:clrTo>
            </a:clrChange>
            <a:extLst>
              <a:ext uri="{28A0092B-C50C-407E-A947-70E740481C1C}">
                <a14:useLocalDpi xmlns:a14="http://schemas.microsoft.com/office/drawing/2010/main" val="0"/>
              </a:ext>
            </a:extLst>
          </a:blip>
          <a:srcRect t="8630"/>
          <a:stretch/>
        </p:blipFill>
        <p:spPr bwMode="auto">
          <a:xfrm>
            <a:off x="200345" y="1054100"/>
            <a:ext cx="887093" cy="1277364"/>
          </a:xfrm>
          <a:prstGeom prst="rect">
            <a:avLst/>
          </a:prstGeom>
          <a:noFill/>
          <a:extLst>
            <a:ext uri="{909E8E84-426E-40DD-AFC4-6F175D3DCCD1}">
              <a14:hiddenFill xmlns:a14="http://schemas.microsoft.com/office/drawing/2010/main">
                <a:solidFill>
                  <a:srgbClr val="FFFFFF"/>
                </a:solidFill>
              </a14:hiddenFill>
            </a:ext>
          </a:extLst>
        </p:spPr>
      </p:pic>
      <p:pic>
        <p:nvPicPr>
          <p:cNvPr id="4122" name="Picture 26" descr="INT9782091932781-l-enigme-des-vacances-nathan-panique-chez-les-pandas-cp-vers-ce1">
            <a:extLst>
              <a:ext uri="{FF2B5EF4-FFF2-40B4-BE49-F238E27FC236}">
                <a16:creationId xmlns:a16="http://schemas.microsoft.com/office/drawing/2014/main" id="{43F7BE6D-529C-591D-286F-847761C6D3EE}"/>
              </a:ext>
            </a:extLst>
          </p:cNvPr>
          <p:cNvPicPr>
            <a:picLocks noChangeAspect="1" noChangeArrowheads="1"/>
          </p:cNvPicPr>
          <p:nvPr/>
        </p:nvPicPr>
        <p:blipFill rotWithShape="1">
          <a:blip r:embed="rId16">
            <a:extLst>
              <a:ext uri="{28A0092B-C50C-407E-A947-70E740481C1C}">
                <a14:useLocalDpi xmlns:a14="http://schemas.microsoft.com/office/drawing/2010/main" val="0"/>
              </a:ext>
            </a:extLst>
          </a:blip>
          <a:srcRect l="18066" r="16981"/>
          <a:stretch/>
        </p:blipFill>
        <p:spPr bwMode="auto">
          <a:xfrm>
            <a:off x="3651466" y="1193855"/>
            <a:ext cx="674490" cy="1038441"/>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 11">
            <a:extLst>
              <a:ext uri="{FF2B5EF4-FFF2-40B4-BE49-F238E27FC236}">
                <a16:creationId xmlns:a16="http://schemas.microsoft.com/office/drawing/2014/main" id="{BF2F7791-C348-DF72-E400-F0B6B1FE0AD6}"/>
              </a:ext>
            </a:extLst>
          </p:cNvPr>
          <p:cNvPicPr>
            <a:picLocks noChangeAspect="1"/>
          </p:cNvPicPr>
          <p:nvPr/>
        </p:nvPicPr>
        <p:blipFill>
          <a:blip r:embed="rId17"/>
          <a:stretch>
            <a:fillRect/>
          </a:stretch>
        </p:blipFill>
        <p:spPr>
          <a:xfrm>
            <a:off x="4255092" y="1411019"/>
            <a:ext cx="632348" cy="920445"/>
          </a:xfrm>
          <a:prstGeom prst="rect">
            <a:avLst/>
          </a:prstGeom>
        </p:spPr>
      </p:pic>
      <p:pic>
        <p:nvPicPr>
          <p:cNvPr id="3" name="Image 2">
            <a:hlinkClick r:id="rId18"/>
            <a:extLst>
              <a:ext uri="{FF2B5EF4-FFF2-40B4-BE49-F238E27FC236}">
                <a16:creationId xmlns:a16="http://schemas.microsoft.com/office/drawing/2014/main" id="{120BAF14-0763-917B-78E0-85F2A8A5FCE2}"/>
              </a:ext>
            </a:extLst>
          </p:cNvPr>
          <p:cNvPicPr>
            <a:picLocks noChangeAspect="1"/>
          </p:cNvPicPr>
          <p:nvPr/>
        </p:nvPicPr>
        <p:blipFill>
          <a:blip r:embed="rId19"/>
          <a:stretch>
            <a:fillRect/>
          </a:stretch>
        </p:blipFill>
        <p:spPr>
          <a:xfrm>
            <a:off x="3852286" y="4035351"/>
            <a:ext cx="884338" cy="1250271"/>
          </a:xfrm>
          <a:prstGeom prst="rect">
            <a:avLst/>
          </a:prstGeom>
        </p:spPr>
      </p:pic>
    </p:spTree>
    <p:extLst>
      <p:ext uri="{BB962C8B-B14F-4D97-AF65-F5344CB8AC3E}">
        <p14:creationId xmlns:p14="http://schemas.microsoft.com/office/powerpoint/2010/main" val="10836629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ED231-7A25-7565-277C-47A7EFD14C57}"/>
            </a:ext>
          </a:extLst>
        </p:cNvPr>
        <p:cNvGrpSpPr/>
        <p:nvPr/>
      </p:nvGrpSpPr>
      <p:grpSpPr>
        <a:xfrm>
          <a:off x="0" y="0"/>
          <a:ext cx="0" cy="0"/>
          <a:chOff x="0" y="0"/>
          <a:chExt cx="0" cy="0"/>
        </a:xfrm>
      </p:grpSpPr>
      <p:sp>
        <p:nvSpPr>
          <p:cNvPr id="4" name="ZoneTexte 3">
            <a:extLst>
              <a:ext uri="{FF2B5EF4-FFF2-40B4-BE49-F238E27FC236}">
                <a16:creationId xmlns:a16="http://schemas.microsoft.com/office/drawing/2014/main" id="{6F274135-41A3-9D70-2D0E-8361127BB824}"/>
              </a:ext>
            </a:extLst>
          </p:cNvPr>
          <p:cNvSpPr txBox="1"/>
          <p:nvPr/>
        </p:nvSpPr>
        <p:spPr>
          <a:xfrm>
            <a:off x="1399233" y="104018"/>
            <a:ext cx="4174107" cy="523220"/>
          </a:xfrm>
          <a:prstGeom prst="rect">
            <a:avLst/>
          </a:prstGeom>
          <a:noFill/>
        </p:spPr>
        <p:txBody>
          <a:bodyPr wrap="square" rtlCol="0">
            <a:spAutoFit/>
          </a:bodyPr>
          <a:lstStyle/>
          <a:p>
            <a:r>
              <a:rPr lang="fr-FR" sz="2800" dirty="0">
                <a:latin typeface="KG Second Chances Sketch" panose="02000000000000000000" pitchFamily="2" charset="0"/>
              </a:rPr>
              <a:t>10 idées pour écrire</a:t>
            </a:r>
          </a:p>
        </p:txBody>
      </p:sp>
      <p:graphicFrame>
        <p:nvGraphicFramePr>
          <p:cNvPr id="27" name="Tableau 26">
            <a:extLst>
              <a:ext uri="{FF2B5EF4-FFF2-40B4-BE49-F238E27FC236}">
                <a16:creationId xmlns:a16="http://schemas.microsoft.com/office/drawing/2014/main" id="{42F51FB9-B780-A85B-E295-312596B2CF71}"/>
              </a:ext>
            </a:extLst>
          </p:cNvPr>
          <p:cNvGraphicFramePr>
            <a:graphicFrameLocks noGrp="1"/>
          </p:cNvGraphicFramePr>
          <p:nvPr>
            <p:extLst>
              <p:ext uri="{D42A27DB-BD31-4B8C-83A1-F6EECF244321}">
                <p14:modId xmlns:p14="http://schemas.microsoft.com/office/powerpoint/2010/main" val="744385387"/>
              </p:ext>
            </p:extLst>
          </p:nvPr>
        </p:nvGraphicFramePr>
        <p:xfrm>
          <a:off x="149086" y="1009650"/>
          <a:ext cx="3279914" cy="8757198"/>
        </p:xfrm>
        <a:graphic>
          <a:graphicData uri="http://schemas.openxmlformats.org/drawingml/2006/table">
            <a:tbl>
              <a:tblPr firstRow="1" bandRow="1">
                <a:tableStyleId>{5C22544A-7EE6-4342-B048-85BDC9FD1C3A}</a:tableStyleId>
              </a:tblPr>
              <a:tblGrid>
                <a:gridCol w="1639957">
                  <a:extLst>
                    <a:ext uri="{9D8B030D-6E8A-4147-A177-3AD203B41FA5}">
                      <a16:colId xmlns:a16="http://schemas.microsoft.com/office/drawing/2014/main" val="3092998628"/>
                    </a:ext>
                  </a:extLst>
                </a:gridCol>
                <a:gridCol w="1639957">
                  <a:extLst>
                    <a:ext uri="{9D8B030D-6E8A-4147-A177-3AD203B41FA5}">
                      <a16:colId xmlns:a16="http://schemas.microsoft.com/office/drawing/2014/main" val="555916846"/>
                    </a:ext>
                  </a:extLst>
                </a:gridCol>
              </a:tblGrid>
              <a:tr h="1459533">
                <a:tc>
                  <a:txBody>
                    <a:bodyPr/>
                    <a:lstStyle/>
                    <a:p>
                      <a:endParaRPr lang="fr-FR" sz="1400" b="1"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200" b="1" u="sng" dirty="0">
                          <a:solidFill>
                            <a:schemeClr val="tx1"/>
                          </a:solidFill>
                          <a:latin typeface="Print Bold" panose="02000000000000000000" pitchFamily="50" charset="0"/>
                        </a:rPr>
                        <a:t>Pâte à modeler</a:t>
                      </a:r>
                    </a:p>
                    <a:p>
                      <a:r>
                        <a:rPr lang="fr-FR" sz="1200" b="0" i="0" dirty="0">
                          <a:solidFill>
                            <a:schemeClr val="tx1"/>
                          </a:solidFill>
                          <a:latin typeface="Print Bold" panose="02000000000000000000" pitchFamily="50" charset="0"/>
                        </a:rPr>
                        <a:t>Pâte à modeler classique (qu’on peut fabriquer soi-même), pâte autodurcissante, pâte </a:t>
                      </a:r>
                      <a:r>
                        <a:rPr lang="fr-FR" sz="1200" b="0" i="0" dirty="0" err="1">
                          <a:solidFill>
                            <a:schemeClr val="tx1"/>
                          </a:solidFill>
                          <a:latin typeface="Print Bold" panose="02000000000000000000" pitchFamily="50" charset="0"/>
                        </a:rPr>
                        <a:t>Fimo</a:t>
                      </a:r>
                      <a:r>
                        <a:rPr lang="fr-FR" sz="1200" b="0" i="0" dirty="0">
                          <a:solidFill>
                            <a:schemeClr val="tx1"/>
                          </a:solidFill>
                          <a:latin typeface="Print Bold" panose="02000000000000000000" pitchFamily="50" charset="0"/>
                        </a:rPr>
                        <a:t> (à cuire).</a:t>
                      </a:r>
                      <a:endParaRPr lang="fr-FR" sz="1100" b="0" i="0"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04436211"/>
                  </a:ext>
                </a:extLst>
              </a:tr>
              <a:tr h="1459533">
                <a:tc>
                  <a:txBody>
                    <a:bodyPr/>
                    <a:lstStyle/>
                    <a:p>
                      <a:endParaRPr lang="fr-FR" sz="1400" b="1"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200" b="1" u="sng" dirty="0" err="1">
                          <a:solidFill>
                            <a:schemeClr val="tx1"/>
                          </a:solidFill>
                          <a:latin typeface="Print Bold" panose="02000000000000000000" pitchFamily="50" charset="0"/>
                        </a:rPr>
                        <a:t>Aquabeads</a:t>
                      </a:r>
                      <a:endParaRPr lang="fr-FR" sz="1200" b="1" u="sng" dirty="0">
                        <a:solidFill>
                          <a:schemeClr val="tx1"/>
                        </a:solidFill>
                        <a:latin typeface="Print Bold" panose="02000000000000000000" pitchFamily="50" charset="0"/>
                      </a:endParaRPr>
                    </a:p>
                    <a:p>
                      <a:r>
                        <a:rPr lang="fr-FR" sz="1200" b="0" i="0" dirty="0">
                          <a:solidFill>
                            <a:schemeClr val="tx1"/>
                          </a:solidFill>
                          <a:latin typeface="Print Bold" panose="02000000000000000000" pitchFamily="50" charset="0"/>
                        </a:rPr>
                        <a:t>Des petites perles qu’on assemble, qu’on vaporise et qui permettent de fabriquer de jolis modèles.</a:t>
                      </a:r>
                      <a:endParaRPr lang="fr-FR" sz="1100" b="0" i="0"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65708732"/>
                  </a:ext>
                </a:extLst>
              </a:tr>
              <a:tr h="1459533">
                <a:tc>
                  <a:txBody>
                    <a:bodyPr/>
                    <a:lstStyle/>
                    <a:p>
                      <a:endParaRPr lang="fr-FR" sz="1400" b="1">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200" b="1" u="sng" dirty="0">
                          <a:solidFill>
                            <a:schemeClr val="tx1"/>
                          </a:solidFill>
                          <a:latin typeface="Print Bold" panose="02000000000000000000" pitchFamily="50" charset="0"/>
                        </a:rPr>
                        <a:t>Lettres magnétiques</a:t>
                      </a:r>
                    </a:p>
                    <a:p>
                      <a:r>
                        <a:rPr lang="fr-FR" sz="1200" b="0" i="0" dirty="0">
                          <a:solidFill>
                            <a:schemeClr val="tx1"/>
                          </a:solidFill>
                          <a:latin typeface="Print Bold" panose="02000000000000000000" pitchFamily="50" charset="0"/>
                        </a:rPr>
                        <a:t>Pour écrire des mots, faire la date, la météo,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94423692"/>
                  </a:ext>
                </a:extLst>
              </a:tr>
              <a:tr h="1459533">
                <a:tc>
                  <a:txBody>
                    <a:bodyPr/>
                    <a:lstStyle/>
                    <a:p>
                      <a:endParaRPr lang="fr-FR" sz="1400" b="1"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100" b="1" u="sng" dirty="0">
                          <a:solidFill>
                            <a:schemeClr val="tx1"/>
                          </a:solidFill>
                          <a:latin typeface="Print Bold" panose="02000000000000000000" pitchFamily="50" charset="0"/>
                        </a:rPr>
                        <a:t>Ecrire des Post-it</a:t>
                      </a:r>
                    </a:p>
                    <a:p>
                      <a:r>
                        <a:rPr lang="fr-FR" sz="1100" b="0" i="0" dirty="0">
                          <a:solidFill>
                            <a:schemeClr val="tx1"/>
                          </a:solidFill>
                          <a:latin typeface="Print Bold" panose="02000000000000000000" pitchFamily="50" charset="0"/>
                        </a:rPr>
                        <a:t>Au tour de votre enfant de vous écrire des petits mots sur des post-it cachés dans la maison!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95336347"/>
                  </a:ext>
                </a:extLst>
              </a:tr>
              <a:tr h="1459533">
                <a:tc>
                  <a:txBody>
                    <a:bodyPr/>
                    <a:lstStyle/>
                    <a:p>
                      <a:endParaRPr lang="fr-FR" sz="1400" b="1">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100" b="1" u="sng" dirty="0">
                          <a:solidFill>
                            <a:schemeClr val="tx1"/>
                          </a:solidFill>
                          <a:latin typeface="Print Bold" panose="02000000000000000000" pitchFamily="50" charset="0"/>
                        </a:rPr>
                        <a:t>Ecrire des devinettes</a:t>
                      </a:r>
                    </a:p>
                    <a:p>
                      <a:r>
                        <a:rPr lang="fr-FR" sz="1100" b="0" i="0" dirty="0">
                          <a:solidFill>
                            <a:schemeClr val="tx1"/>
                          </a:solidFill>
                          <a:latin typeface="Print Bold" panose="02000000000000000000" pitchFamily="50" charset="0"/>
                        </a:rPr>
                        <a:t>S’amuser d’abord à l’oral, ensuite à l’écrit à inventer des devinettes: un animal, une personne, un personnage, un objet, un lieu,...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59025858"/>
                  </a:ext>
                </a:extLst>
              </a:tr>
              <a:tr h="1459533">
                <a:tc>
                  <a:txBody>
                    <a:bodyPr/>
                    <a:lstStyle/>
                    <a:p>
                      <a:endParaRPr lang="fr-FR" sz="1400" b="1">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050" b="1" u="sng" dirty="0">
                          <a:solidFill>
                            <a:schemeClr val="tx1"/>
                          </a:solidFill>
                          <a:latin typeface="Print Bold" panose="02000000000000000000" pitchFamily="50" charset="0"/>
                        </a:rPr>
                        <a:t>Ecrire une histoire</a:t>
                      </a:r>
                    </a:p>
                    <a:p>
                      <a:r>
                        <a:rPr lang="fr-FR" sz="1050" b="0" i="0" dirty="0">
                          <a:solidFill>
                            <a:schemeClr val="tx1"/>
                          </a:solidFill>
                          <a:latin typeface="Print Bold" panose="02000000000000000000" pitchFamily="50" charset="0"/>
                        </a:rPr>
                        <a:t>Décrire les personnages et le lieu.</a:t>
                      </a:r>
                    </a:p>
                    <a:p>
                      <a:r>
                        <a:rPr lang="fr-FR" sz="1050" b="0" i="0" dirty="0">
                          <a:solidFill>
                            <a:schemeClr val="tx1"/>
                          </a:solidFill>
                          <a:latin typeface="Print Bold" panose="02000000000000000000" pitchFamily="50" charset="0"/>
                        </a:rPr>
                        <a:t>Expliquer le problème du personnage principal et comment il arrive à le résoudre. Lire son histoire devant toute la famille!</a:t>
                      </a:r>
                      <a:endParaRPr lang="fr-FR" sz="1000" b="0" i="0"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83245050"/>
                  </a:ext>
                </a:extLst>
              </a:tr>
            </a:tbl>
          </a:graphicData>
        </a:graphic>
      </p:graphicFrame>
      <p:graphicFrame>
        <p:nvGraphicFramePr>
          <p:cNvPr id="33" name="Tableau 32">
            <a:extLst>
              <a:ext uri="{FF2B5EF4-FFF2-40B4-BE49-F238E27FC236}">
                <a16:creationId xmlns:a16="http://schemas.microsoft.com/office/drawing/2014/main" id="{57471845-8522-688C-7D21-771C9639CEF8}"/>
              </a:ext>
            </a:extLst>
          </p:cNvPr>
          <p:cNvGraphicFramePr>
            <a:graphicFrameLocks noGrp="1"/>
          </p:cNvGraphicFramePr>
          <p:nvPr>
            <p:extLst>
              <p:ext uri="{D42A27DB-BD31-4B8C-83A1-F6EECF244321}">
                <p14:modId xmlns:p14="http://schemas.microsoft.com/office/powerpoint/2010/main" val="704371795"/>
              </p:ext>
            </p:extLst>
          </p:nvPr>
        </p:nvGraphicFramePr>
        <p:xfrm>
          <a:off x="3486287" y="1009650"/>
          <a:ext cx="3279914" cy="8757198"/>
        </p:xfrm>
        <a:graphic>
          <a:graphicData uri="http://schemas.openxmlformats.org/drawingml/2006/table">
            <a:tbl>
              <a:tblPr firstRow="1" bandRow="1">
                <a:tableStyleId>{5C22544A-7EE6-4342-B048-85BDC9FD1C3A}</a:tableStyleId>
              </a:tblPr>
              <a:tblGrid>
                <a:gridCol w="1639957">
                  <a:extLst>
                    <a:ext uri="{9D8B030D-6E8A-4147-A177-3AD203B41FA5}">
                      <a16:colId xmlns:a16="http://schemas.microsoft.com/office/drawing/2014/main" val="3092998628"/>
                    </a:ext>
                  </a:extLst>
                </a:gridCol>
                <a:gridCol w="1639957">
                  <a:extLst>
                    <a:ext uri="{9D8B030D-6E8A-4147-A177-3AD203B41FA5}">
                      <a16:colId xmlns:a16="http://schemas.microsoft.com/office/drawing/2014/main" val="555916846"/>
                    </a:ext>
                  </a:extLst>
                </a:gridCol>
              </a:tblGrid>
              <a:tr h="1459533">
                <a:tc>
                  <a:txBody>
                    <a:bodyPr/>
                    <a:lstStyle/>
                    <a:p>
                      <a:endParaRPr lang="fr-FR" sz="1400" b="1">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200" b="1" u="sng" dirty="0">
                          <a:solidFill>
                            <a:schemeClr val="tx1"/>
                          </a:solidFill>
                          <a:latin typeface="Print Bold" panose="02000000000000000000" pitchFamily="50" charset="0"/>
                        </a:rPr>
                        <a:t>Perles</a:t>
                      </a:r>
                    </a:p>
                    <a:p>
                      <a:r>
                        <a:rPr lang="fr-FR" sz="1200" b="0" i="0" dirty="0">
                          <a:solidFill>
                            <a:schemeClr val="tx1"/>
                          </a:solidFill>
                          <a:latin typeface="Print Bold" panose="02000000000000000000" pitchFamily="50" charset="0"/>
                        </a:rPr>
                        <a:t>Perles en bois, perles de </a:t>
                      </a:r>
                      <a:r>
                        <a:rPr lang="fr-FR" sz="1200" b="0" i="0" dirty="0" err="1">
                          <a:solidFill>
                            <a:schemeClr val="tx1"/>
                          </a:solidFill>
                          <a:latin typeface="Print Bold" panose="02000000000000000000" pitchFamily="50" charset="0"/>
                        </a:rPr>
                        <a:t>rocail</a:t>
                      </a:r>
                      <a:r>
                        <a:rPr lang="fr-FR" sz="1200" b="0" i="0" dirty="0">
                          <a:solidFill>
                            <a:schemeClr val="tx1"/>
                          </a:solidFill>
                          <a:latin typeface="Print Bold" panose="02000000000000000000" pitchFamily="50" charset="0"/>
                        </a:rPr>
                        <a:t>, perles à repasser,... il y en a pour tous les goûts et pour garçons et filles!</a:t>
                      </a:r>
                      <a:endParaRPr lang="fr-FR" sz="1100" b="0" i="0"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04436211"/>
                  </a:ext>
                </a:extLst>
              </a:tr>
              <a:tr h="1459533">
                <a:tc>
                  <a:txBody>
                    <a:bodyPr/>
                    <a:lstStyle/>
                    <a:p>
                      <a:endParaRPr lang="fr-FR" sz="1400" b="1">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200" b="1" u="sng" dirty="0">
                          <a:solidFill>
                            <a:schemeClr val="tx1"/>
                          </a:solidFill>
                          <a:latin typeface="Print Bold" panose="02000000000000000000" pitchFamily="50" charset="0"/>
                        </a:rPr>
                        <a:t>Pyrogravure</a:t>
                      </a:r>
                    </a:p>
                    <a:p>
                      <a:r>
                        <a:rPr lang="fr-FR" sz="1200" b="0" i="0" dirty="0">
                          <a:solidFill>
                            <a:schemeClr val="tx1"/>
                          </a:solidFill>
                          <a:latin typeface="Print Bold" panose="02000000000000000000" pitchFamily="50" charset="0"/>
                        </a:rPr>
                        <a:t>Pour créer des objets utiles et personnalisés tout en favorisant la minutie et la précision.</a:t>
                      </a:r>
                      <a:endParaRPr lang="fr-FR" sz="1100" b="0" i="0"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65708732"/>
                  </a:ext>
                </a:extLst>
              </a:tr>
              <a:tr h="1459533">
                <a:tc>
                  <a:txBody>
                    <a:bodyPr/>
                    <a:lstStyle/>
                    <a:p>
                      <a:endParaRPr lang="fr-FR" sz="1400" b="1"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100" b="1" u="sng" dirty="0">
                          <a:solidFill>
                            <a:schemeClr val="tx1"/>
                          </a:solidFill>
                          <a:latin typeface="Print Bold" panose="02000000000000000000" pitchFamily="50" charset="0"/>
                        </a:rPr>
                        <a:t>Ecrire une carte postale</a:t>
                      </a:r>
                    </a:p>
                    <a:p>
                      <a:r>
                        <a:rPr lang="fr-FR" sz="1100" b="0" i="0" dirty="0">
                          <a:solidFill>
                            <a:schemeClr val="tx1"/>
                          </a:solidFill>
                          <a:latin typeface="Print Bold" panose="02000000000000000000" pitchFamily="50" charset="0"/>
                        </a:rPr>
                        <a:t>Qu’on parte en vacances ou qu’on reste dans les environs, on peut envoyer une carte à un proche pour lui dire qu’on pense à lui et qu’on passe un bon moment!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94423692"/>
                  </a:ext>
                </a:extLst>
              </a:tr>
              <a:tr h="1459533">
                <a:tc>
                  <a:txBody>
                    <a:bodyPr/>
                    <a:lstStyle/>
                    <a:p>
                      <a:endParaRPr lang="fr-FR" sz="1400" b="1">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100" b="1" u="sng" dirty="0">
                          <a:solidFill>
                            <a:schemeClr val="tx1"/>
                          </a:solidFill>
                          <a:latin typeface="Print Bold" panose="02000000000000000000" pitchFamily="50" charset="0"/>
                        </a:rPr>
                        <a:t>Ecrire une liste</a:t>
                      </a:r>
                    </a:p>
                    <a:p>
                      <a:r>
                        <a:rPr lang="fr-FR" sz="1100" b="0" i="0" u="none" dirty="0">
                          <a:solidFill>
                            <a:schemeClr val="tx1"/>
                          </a:solidFill>
                          <a:latin typeface="Print Bold" panose="02000000000000000000" pitchFamily="50" charset="0"/>
                        </a:rPr>
                        <a:t>Une liste de course pour faire une recette ensemble, la liste des choses que je voudrais faire pendant les vacances, qui j’ai envie d’inviter, ...</a:t>
                      </a:r>
                      <a:endParaRPr lang="fr-FR" sz="1100" b="0" i="0"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95336347"/>
                  </a:ext>
                </a:extLst>
              </a:tr>
              <a:tr h="1459533">
                <a:tc>
                  <a:txBody>
                    <a:bodyPr/>
                    <a:lstStyle/>
                    <a:p>
                      <a:endParaRPr lang="fr-FR" sz="1400" b="1"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100" b="1" u="sng" dirty="0">
                          <a:solidFill>
                            <a:schemeClr val="tx1"/>
                          </a:solidFill>
                          <a:latin typeface="Print Bold" panose="02000000000000000000" pitchFamily="50" charset="0"/>
                        </a:rPr>
                        <a:t>Jouer au maitre/ à la maitresse</a:t>
                      </a:r>
                    </a:p>
                    <a:p>
                      <a:r>
                        <a:rPr lang="fr-FR" sz="1100" b="0" i="0" dirty="0">
                          <a:solidFill>
                            <a:schemeClr val="tx1"/>
                          </a:solidFill>
                          <a:latin typeface="Print Bold" panose="02000000000000000000" pitchFamily="50" charset="0"/>
                        </a:rPr>
                        <a:t>Inventer un exercice, écrire un mot aux parents, donner des défis à ses élèves, écrire une histoire avec ses élèves,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59025858"/>
                  </a:ext>
                </a:extLst>
              </a:tr>
              <a:tr h="1459533">
                <a:tc>
                  <a:txBody>
                    <a:bodyPr/>
                    <a:lstStyle/>
                    <a:p>
                      <a:endParaRPr lang="fr-FR" sz="1400" b="1">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050" b="1" u="sng" dirty="0">
                          <a:solidFill>
                            <a:schemeClr val="tx1"/>
                          </a:solidFill>
                          <a:latin typeface="Print Bold" panose="02000000000000000000" pitchFamily="50" charset="0"/>
                        </a:rPr>
                        <a:t>Ecrire une chanson</a:t>
                      </a:r>
                    </a:p>
                    <a:p>
                      <a:r>
                        <a:rPr lang="fr-FR" sz="1050" b="0" i="0" dirty="0">
                          <a:solidFill>
                            <a:schemeClr val="tx1"/>
                          </a:solidFill>
                          <a:latin typeface="Print Bold" panose="02000000000000000000" pitchFamily="50" charset="0"/>
                        </a:rPr>
                        <a:t>Choisir une chanson dont on connait bien l’air (ex: Bouge!) et essayer de changer quelques paroles pour la rendre rigolote, farfelue,...</a:t>
                      </a:r>
                      <a:endParaRPr lang="fr-FR" sz="1000" b="0" i="0"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83245050"/>
                  </a:ext>
                </a:extLst>
              </a:tr>
            </a:tbl>
          </a:graphicData>
        </a:graphic>
      </p:graphicFrame>
      <p:pic>
        <p:nvPicPr>
          <p:cNvPr id="5122" name="Picture 2">
            <a:extLst>
              <a:ext uri="{FF2B5EF4-FFF2-40B4-BE49-F238E27FC236}">
                <a16:creationId xmlns:a16="http://schemas.microsoft.com/office/drawing/2014/main" id="{9E573177-DDBE-DF9D-2540-E93E013529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71874" y="4180422"/>
            <a:ext cx="1458982" cy="94187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2">
            <a:extLst>
              <a:ext uri="{FF2B5EF4-FFF2-40B4-BE49-F238E27FC236}">
                <a16:creationId xmlns:a16="http://schemas.microsoft.com/office/drawing/2014/main" id="{3133242F-F5C4-511D-F5E2-102629CCE11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1145"/>
          <a:stretch/>
        </p:blipFill>
        <p:spPr bwMode="auto">
          <a:xfrm>
            <a:off x="378327" y="5565273"/>
            <a:ext cx="1095000" cy="111459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id="{29BF54F9-7C79-94FC-5047-C86F617C81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8327" y="7129239"/>
            <a:ext cx="1190625" cy="838964"/>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a:extLst>
              <a:ext uri="{FF2B5EF4-FFF2-40B4-BE49-F238E27FC236}">
                <a16:creationId xmlns:a16="http://schemas.microsoft.com/office/drawing/2014/main" id="{7EA9AAD4-7487-74BA-709F-D6DF0C1A0A2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5648" r="48731"/>
          <a:stretch/>
        </p:blipFill>
        <p:spPr bwMode="auto">
          <a:xfrm>
            <a:off x="3879528" y="5469061"/>
            <a:ext cx="843675" cy="1307020"/>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a:extLst>
              <a:ext uri="{FF2B5EF4-FFF2-40B4-BE49-F238E27FC236}">
                <a16:creationId xmlns:a16="http://schemas.microsoft.com/office/drawing/2014/main" id="{E76F8A14-3C67-6DB5-7976-F911E0EFE44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3216" y="8651980"/>
            <a:ext cx="1317625" cy="739427"/>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a:extLst>
              <a:ext uri="{FF2B5EF4-FFF2-40B4-BE49-F238E27FC236}">
                <a16:creationId xmlns:a16="http://schemas.microsoft.com/office/drawing/2014/main" id="{13B53981-3634-BFF6-0787-2C7CB32D9917}"/>
              </a:ext>
            </a:extLst>
          </p:cNvPr>
          <p:cNvPicPr>
            <a:picLocks noChangeAspect="1"/>
          </p:cNvPicPr>
          <p:nvPr/>
        </p:nvPicPr>
        <p:blipFill>
          <a:blip r:embed="rId7">
            <a:clrChange>
              <a:clrFrom>
                <a:srgbClr val="F7F7F7"/>
              </a:clrFrom>
              <a:clrTo>
                <a:srgbClr val="F7F7F7">
                  <a:alpha val="0"/>
                </a:srgbClr>
              </a:clrTo>
            </a:clrChange>
          </a:blip>
          <a:stretch>
            <a:fillRect/>
          </a:stretch>
        </p:blipFill>
        <p:spPr>
          <a:xfrm>
            <a:off x="3699997" y="8464397"/>
            <a:ext cx="1156297" cy="1114595"/>
          </a:xfrm>
          <a:prstGeom prst="rect">
            <a:avLst/>
          </a:prstGeom>
        </p:spPr>
      </p:pic>
      <p:pic>
        <p:nvPicPr>
          <p:cNvPr id="7" name="Image 6">
            <a:extLst>
              <a:ext uri="{FF2B5EF4-FFF2-40B4-BE49-F238E27FC236}">
                <a16:creationId xmlns:a16="http://schemas.microsoft.com/office/drawing/2014/main" id="{6C394654-7E3D-8CF7-C262-FAEDC5D18FE8}"/>
              </a:ext>
            </a:extLst>
          </p:cNvPr>
          <p:cNvPicPr>
            <a:picLocks noChangeAspect="1"/>
          </p:cNvPicPr>
          <p:nvPr/>
        </p:nvPicPr>
        <p:blipFill>
          <a:blip r:embed="rId8">
            <a:clrChange>
              <a:clrFrom>
                <a:srgbClr val="F7F7F7"/>
              </a:clrFrom>
              <a:clrTo>
                <a:srgbClr val="F7F7F7">
                  <a:alpha val="0"/>
                </a:srgbClr>
              </a:clrTo>
            </a:clrChange>
          </a:blip>
          <a:stretch>
            <a:fillRect/>
          </a:stretch>
        </p:blipFill>
        <p:spPr>
          <a:xfrm>
            <a:off x="3653352" y="7058884"/>
            <a:ext cx="1195514" cy="1122710"/>
          </a:xfrm>
          <a:prstGeom prst="rect">
            <a:avLst/>
          </a:prstGeom>
        </p:spPr>
      </p:pic>
      <p:pic>
        <p:nvPicPr>
          <p:cNvPr id="5130" name="Picture 10" descr="Maxi-lettres capitales magnétiques - Graphisme et écriture | Nathan ...">
            <a:extLst>
              <a:ext uri="{FF2B5EF4-FFF2-40B4-BE49-F238E27FC236}">
                <a16:creationId xmlns:a16="http://schemas.microsoft.com/office/drawing/2014/main" id="{A1C16CF6-A56A-6953-9C8F-EB068FD378A9}"/>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t="10776" b="12037"/>
          <a:stretch/>
        </p:blipFill>
        <p:spPr bwMode="auto">
          <a:xfrm>
            <a:off x="265091" y="4033557"/>
            <a:ext cx="1413874" cy="1091321"/>
          </a:xfrm>
          <a:prstGeom prst="rect">
            <a:avLst/>
          </a:prstGeom>
          <a:noFill/>
          <a:extLst>
            <a:ext uri="{909E8E84-426E-40DD-AFC4-6F175D3DCCD1}">
              <a14:hiddenFill xmlns:a14="http://schemas.microsoft.com/office/drawing/2010/main">
                <a:solidFill>
                  <a:srgbClr val="FFFFFF"/>
                </a:solidFill>
              </a14:hiddenFill>
            </a:ext>
          </a:extLst>
        </p:spPr>
      </p:pic>
      <p:pic>
        <p:nvPicPr>
          <p:cNvPr id="5132" name="Picture 12">
            <a:extLst>
              <a:ext uri="{FF2B5EF4-FFF2-40B4-BE49-F238E27FC236}">
                <a16:creationId xmlns:a16="http://schemas.microsoft.com/office/drawing/2014/main" id="{EF3E5C0F-45FE-3512-B4E0-7C9204C2DAA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31310" y="1246308"/>
            <a:ext cx="1483334" cy="988889"/>
          </a:xfrm>
          <a:prstGeom prst="rect">
            <a:avLst/>
          </a:prstGeom>
          <a:noFill/>
          <a:extLst>
            <a:ext uri="{909E8E84-426E-40DD-AFC4-6F175D3DCCD1}">
              <a14:hiddenFill xmlns:a14="http://schemas.microsoft.com/office/drawing/2010/main">
                <a:solidFill>
                  <a:srgbClr val="FFFFFF"/>
                </a:solidFill>
              </a14:hiddenFill>
            </a:ext>
          </a:extLst>
        </p:spPr>
      </p:pic>
      <p:pic>
        <p:nvPicPr>
          <p:cNvPr id="5134" name="Picture 14">
            <a:extLst>
              <a:ext uri="{FF2B5EF4-FFF2-40B4-BE49-F238E27FC236}">
                <a16:creationId xmlns:a16="http://schemas.microsoft.com/office/drawing/2014/main" id="{5E27A467-784A-E817-B800-F604F485AF9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88421" y="1342247"/>
            <a:ext cx="1195514" cy="797009"/>
          </a:xfrm>
          <a:prstGeom prst="rect">
            <a:avLst/>
          </a:prstGeom>
          <a:noFill/>
          <a:extLst>
            <a:ext uri="{909E8E84-426E-40DD-AFC4-6F175D3DCCD1}">
              <a14:hiddenFill xmlns:a14="http://schemas.microsoft.com/office/drawing/2010/main">
                <a:solidFill>
                  <a:srgbClr val="FFFFFF"/>
                </a:solidFill>
              </a14:hiddenFill>
            </a:ext>
          </a:extLst>
        </p:spPr>
      </p:pic>
      <p:pic>
        <p:nvPicPr>
          <p:cNvPr id="5138" name="Picture 18">
            <a:extLst>
              <a:ext uri="{FF2B5EF4-FFF2-40B4-BE49-F238E27FC236}">
                <a16:creationId xmlns:a16="http://schemas.microsoft.com/office/drawing/2014/main" id="{15BAC8EA-A349-7927-A5F1-69583732F7EC}"/>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875650" y="2592223"/>
            <a:ext cx="804990" cy="1205787"/>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a:extLst>
              <a:ext uri="{FF2B5EF4-FFF2-40B4-BE49-F238E27FC236}">
                <a16:creationId xmlns:a16="http://schemas.microsoft.com/office/drawing/2014/main" id="{EF015E0C-97EE-7CA2-9E25-80C2D1412D43}"/>
              </a:ext>
            </a:extLst>
          </p:cNvPr>
          <p:cNvSpPr txBox="1"/>
          <p:nvPr/>
        </p:nvSpPr>
        <p:spPr>
          <a:xfrm>
            <a:off x="149086" y="561621"/>
            <a:ext cx="6617115" cy="400110"/>
          </a:xfrm>
          <a:prstGeom prst="rect">
            <a:avLst/>
          </a:prstGeom>
          <a:noFill/>
        </p:spPr>
        <p:txBody>
          <a:bodyPr wrap="square" rtlCol="0">
            <a:spAutoFit/>
          </a:bodyPr>
          <a:lstStyle/>
          <a:p>
            <a:r>
              <a:rPr lang="fr-FR" sz="1000" dirty="0">
                <a:latin typeface="Quicksand Bold" pitchFamily="50" charset="0"/>
              </a:rPr>
              <a:t>Les premières activités proposées permettent de développer la motricité fine, essentielle pour être à l’aise dans la tenue du crayon et bien écrire.</a:t>
            </a:r>
          </a:p>
        </p:txBody>
      </p:sp>
      <p:pic>
        <p:nvPicPr>
          <p:cNvPr id="1026" name="Picture 2">
            <a:extLst>
              <a:ext uri="{FF2B5EF4-FFF2-40B4-BE49-F238E27FC236}">
                <a16:creationId xmlns:a16="http://schemas.microsoft.com/office/drawing/2014/main" id="{8C2F2977-726E-2D86-781C-D9AC75F44AD1}"/>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65091" y="2737974"/>
            <a:ext cx="1365421" cy="9995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3205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ED231-7A25-7565-277C-47A7EFD14C57}"/>
            </a:ext>
          </a:extLst>
        </p:cNvPr>
        <p:cNvGrpSpPr/>
        <p:nvPr/>
      </p:nvGrpSpPr>
      <p:grpSpPr>
        <a:xfrm>
          <a:off x="0" y="0"/>
          <a:ext cx="0" cy="0"/>
          <a:chOff x="0" y="0"/>
          <a:chExt cx="0" cy="0"/>
        </a:xfrm>
      </p:grpSpPr>
      <p:sp>
        <p:nvSpPr>
          <p:cNvPr id="4" name="ZoneTexte 3">
            <a:extLst>
              <a:ext uri="{FF2B5EF4-FFF2-40B4-BE49-F238E27FC236}">
                <a16:creationId xmlns:a16="http://schemas.microsoft.com/office/drawing/2014/main" id="{6F274135-41A3-9D70-2D0E-8361127BB824}"/>
              </a:ext>
            </a:extLst>
          </p:cNvPr>
          <p:cNvSpPr txBox="1"/>
          <p:nvPr/>
        </p:nvSpPr>
        <p:spPr>
          <a:xfrm>
            <a:off x="1426593" y="215352"/>
            <a:ext cx="4467377" cy="523220"/>
          </a:xfrm>
          <a:prstGeom prst="rect">
            <a:avLst/>
          </a:prstGeom>
          <a:noFill/>
        </p:spPr>
        <p:txBody>
          <a:bodyPr wrap="none" rtlCol="0">
            <a:spAutoFit/>
          </a:bodyPr>
          <a:lstStyle/>
          <a:p>
            <a:r>
              <a:rPr lang="fr-FR" sz="2800" dirty="0">
                <a:latin typeface="KG Second Chances Sketch" panose="02000000000000000000" pitchFamily="2" charset="0"/>
              </a:rPr>
              <a:t>10 idées pour compter</a:t>
            </a:r>
          </a:p>
        </p:txBody>
      </p:sp>
      <p:graphicFrame>
        <p:nvGraphicFramePr>
          <p:cNvPr id="27" name="Tableau 26">
            <a:extLst>
              <a:ext uri="{FF2B5EF4-FFF2-40B4-BE49-F238E27FC236}">
                <a16:creationId xmlns:a16="http://schemas.microsoft.com/office/drawing/2014/main" id="{42F51FB9-B780-A85B-E295-312596B2CF71}"/>
              </a:ext>
            </a:extLst>
          </p:cNvPr>
          <p:cNvGraphicFramePr>
            <a:graphicFrameLocks noGrp="1"/>
          </p:cNvGraphicFramePr>
          <p:nvPr>
            <p:extLst>
              <p:ext uri="{D42A27DB-BD31-4B8C-83A1-F6EECF244321}">
                <p14:modId xmlns:p14="http://schemas.microsoft.com/office/powerpoint/2010/main" val="1641891483"/>
              </p:ext>
            </p:extLst>
          </p:nvPr>
        </p:nvGraphicFramePr>
        <p:xfrm>
          <a:off x="149086" y="1009650"/>
          <a:ext cx="3279914" cy="8757198"/>
        </p:xfrm>
        <a:graphic>
          <a:graphicData uri="http://schemas.openxmlformats.org/drawingml/2006/table">
            <a:tbl>
              <a:tblPr firstRow="1" bandRow="1">
                <a:tableStyleId>{5C22544A-7EE6-4342-B048-85BDC9FD1C3A}</a:tableStyleId>
              </a:tblPr>
              <a:tblGrid>
                <a:gridCol w="1639957">
                  <a:extLst>
                    <a:ext uri="{9D8B030D-6E8A-4147-A177-3AD203B41FA5}">
                      <a16:colId xmlns:a16="http://schemas.microsoft.com/office/drawing/2014/main" val="3092998628"/>
                    </a:ext>
                  </a:extLst>
                </a:gridCol>
                <a:gridCol w="1639957">
                  <a:extLst>
                    <a:ext uri="{9D8B030D-6E8A-4147-A177-3AD203B41FA5}">
                      <a16:colId xmlns:a16="http://schemas.microsoft.com/office/drawing/2014/main" val="555916846"/>
                    </a:ext>
                  </a:extLst>
                </a:gridCol>
              </a:tblGrid>
              <a:tr h="1459533">
                <a:tc>
                  <a:txBody>
                    <a:bodyPr/>
                    <a:lstStyle/>
                    <a:p>
                      <a:endParaRPr lang="fr-FR" sz="1400" b="1">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200" b="1" u="sng" dirty="0">
                          <a:solidFill>
                            <a:schemeClr val="tx1"/>
                          </a:solidFill>
                          <a:latin typeface="Print Bold" panose="02000000000000000000" pitchFamily="50" charset="0"/>
                        </a:rPr>
                        <a:t>Payer – pour de vrai</a:t>
                      </a:r>
                    </a:p>
                    <a:p>
                      <a:r>
                        <a:rPr lang="fr-FR" sz="1200" b="0" i="0" dirty="0">
                          <a:solidFill>
                            <a:schemeClr val="tx1"/>
                          </a:solidFill>
                          <a:latin typeface="Print Bold" panose="02000000000000000000" pitchFamily="50" charset="0"/>
                        </a:rPr>
                        <a:t>Lui donner l’argent pour acheter le pain, acheter un jouet dans un magasin ou sur un </a:t>
                      </a:r>
                      <a:r>
                        <a:rPr lang="fr-FR" sz="1200" b="0" i="0" dirty="0" err="1">
                          <a:solidFill>
                            <a:schemeClr val="tx1"/>
                          </a:solidFill>
                          <a:latin typeface="Print Bold" panose="02000000000000000000" pitchFamily="50" charset="0"/>
                        </a:rPr>
                        <a:t>vide-grenier</a:t>
                      </a:r>
                      <a:r>
                        <a:rPr lang="fr-FR" sz="1200" b="0" i="0" dirty="0">
                          <a:solidFill>
                            <a:schemeClr val="tx1"/>
                          </a:solidFill>
                          <a:latin typeface="Print Bold" panose="02000000000000000000" pitchFamily="50" charset="0"/>
                        </a:rPr>
                        <a:t>, ...</a:t>
                      </a:r>
                      <a:endParaRPr lang="fr-FR" sz="1100" b="0" i="0"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04436211"/>
                  </a:ext>
                </a:extLst>
              </a:tr>
              <a:tr h="1459533">
                <a:tc>
                  <a:txBody>
                    <a:bodyPr/>
                    <a:lstStyle/>
                    <a:p>
                      <a:endParaRPr lang="fr-FR" sz="1400" b="1"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200" b="1" u="sng" dirty="0">
                          <a:solidFill>
                            <a:schemeClr val="tx1"/>
                          </a:solidFill>
                          <a:latin typeface="Print Bold" panose="02000000000000000000" pitchFamily="50" charset="0"/>
                        </a:rPr>
                        <a:t>Lire l’heure</a:t>
                      </a:r>
                    </a:p>
                    <a:p>
                      <a:r>
                        <a:rPr lang="fr-FR" sz="1200" b="0" i="0" dirty="0">
                          <a:solidFill>
                            <a:schemeClr val="tx1"/>
                          </a:solidFill>
                          <a:latin typeface="Print Bold" panose="02000000000000000000" pitchFamily="50" charset="0"/>
                        </a:rPr>
                        <a:t>Lire les heures piles et « et demi » pour les CP, « et quart + moins le quart» pour les CE1 + calculer des durées.</a:t>
                      </a:r>
                      <a:endParaRPr lang="fr-FR" sz="1100" b="0" i="0"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65708732"/>
                  </a:ext>
                </a:extLst>
              </a:tr>
              <a:tr h="1459533">
                <a:tc>
                  <a:txBody>
                    <a:bodyPr/>
                    <a:lstStyle/>
                    <a:p>
                      <a:endParaRPr lang="fr-FR" sz="1400" b="1">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200" b="1" u="sng" dirty="0">
                          <a:solidFill>
                            <a:schemeClr val="tx1"/>
                          </a:solidFill>
                          <a:latin typeface="Print Bold" panose="02000000000000000000" pitchFamily="50" charset="0"/>
                        </a:rPr>
                        <a:t>Cuisine</a:t>
                      </a:r>
                    </a:p>
                    <a:p>
                      <a:r>
                        <a:rPr lang="fr-FR" sz="1200" b="0" i="0" dirty="0">
                          <a:solidFill>
                            <a:schemeClr val="tx1"/>
                          </a:solidFill>
                          <a:latin typeface="Print Bold" panose="02000000000000000000" pitchFamily="50" charset="0"/>
                        </a:rPr>
                        <a:t>Peser des ingrédients, mesurer des contenances, doubler des quantités ou diviser,...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94423692"/>
                  </a:ext>
                </a:extLst>
              </a:tr>
              <a:tr h="1459533">
                <a:tc>
                  <a:txBody>
                    <a:bodyPr/>
                    <a:lstStyle/>
                    <a:p>
                      <a:endParaRPr lang="fr-FR" sz="1400" b="1"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100" b="1" u="sng" dirty="0">
                          <a:solidFill>
                            <a:schemeClr val="tx1"/>
                          </a:solidFill>
                          <a:latin typeface="Print Bold" panose="02000000000000000000" pitchFamily="50" charset="0"/>
                        </a:rPr>
                        <a:t>Cartes Pokémon</a:t>
                      </a:r>
                    </a:p>
                    <a:p>
                      <a:r>
                        <a:rPr lang="fr-FR" sz="1100" b="0" i="0" dirty="0">
                          <a:solidFill>
                            <a:schemeClr val="tx1"/>
                          </a:solidFill>
                          <a:latin typeface="Print Bold" panose="02000000000000000000" pitchFamily="50" charset="0"/>
                        </a:rPr>
                        <a:t>Inventer des petits problèmes à partir de ces cartes: </a:t>
                      </a:r>
                      <a:r>
                        <a:rPr lang="fr-FR" sz="1100" b="0" i="1" dirty="0">
                          <a:solidFill>
                            <a:schemeClr val="tx1"/>
                          </a:solidFill>
                          <a:latin typeface="Print Bold" panose="02000000000000000000" pitchFamily="50" charset="0"/>
                        </a:rPr>
                        <a:t>j’en ai perdu, tu m’en as pris, on se partage, 3 paquets de 10 cartes Pokémon et 6 à côté,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95336347"/>
                  </a:ext>
                </a:extLst>
              </a:tr>
              <a:tr h="1459533">
                <a:tc>
                  <a:txBody>
                    <a:bodyPr/>
                    <a:lstStyle/>
                    <a:p>
                      <a:endParaRPr lang="fr-FR" sz="1400" b="1">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050" b="1" u="sng" dirty="0" err="1">
                          <a:solidFill>
                            <a:schemeClr val="tx1"/>
                          </a:solidFill>
                          <a:latin typeface="Print Bold" panose="02000000000000000000" pitchFamily="50" charset="0"/>
                        </a:rPr>
                        <a:t>Shut</a:t>
                      </a:r>
                      <a:r>
                        <a:rPr lang="fr-FR" sz="1050" b="1" u="sng" dirty="0">
                          <a:solidFill>
                            <a:schemeClr val="tx1"/>
                          </a:solidFill>
                          <a:latin typeface="Print Bold" panose="02000000000000000000" pitchFamily="50" charset="0"/>
                        </a:rPr>
                        <a:t> the box</a:t>
                      </a:r>
                    </a:p>
                    <a:p>
                      <a:r>
                        <a:rPr lang="fr-FR" sz="1050" b="0" i="0" dirty="0">
                          <a:solidFill>
                            <a:schemeClr val="tx1"/>
                          </a:solidFill>
                          <a:latin typeface="Print Bold" panose="02000000000000000000" pitchFamily="50" charset="0"/>
                        </a:rPr>
                        <a:t>C’est un jeu traditionnel idéal pour les 6-8 ans car il aide à construire les bases des opérations mathématiques et promeut la compréhension de la décomposition des nombres jusqu’à 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59025858"/>
                  </a:ext>
                </a:extLst>
              </a:tr>
              <a:tr h="1459533">
                <a:tc>
                  <a:txBody>
                    <a:bodyPr/>
                    <a:lstStyle/>
                    <a:p>
                      <a:endParaRPr lang="fr-FR" sz="1400" b="1">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050" b="1" u="sng" dirty="0">
                          <a:solidFill>
                            <a:schemeClr val="tx1"/>
                          </a:solidFill>
                          <a:latin typeface="Print Bold" panose="02000000000000000000" pitchFamily="50" charset="0"/>
                        </a:rPr>
                        <a:t>Fléchettes</a:t>
                      </a:r>
                    </a:p>
                    <a:p>
                      <a:r>
                        <a:rPr lang="fr-FR" sz="1050" b="0" i="0" dirty="0">
                          <a:solidFill>
                            <a:schemeClr val="tx1"/>
                          </a:solidFill>
                          <a:latin typeface="Print Bold" panose="02000000000000000000" pitchFamily="50" charset="0"/>
                        </a:rPr>
                        <a:t>Se fixer un score à atteindre et chercher les différentes façons d’y parvenir (= travail sur les décompositions d’un nombre).</a:t>
                      </a:r>
                      <a:endParaRPr lang="fr-FR" sz="1000" b="0" i="0"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83245050"/>
                  </a:ext>
                </a:extLst>
              </a:tr>
            </a:tbl>
          </a:graphicData>
        </a:graphic>
      </p:graphicFrame>
      <p:graphicFrame>
        <p:nvGraphicFramePr>
          <p:cNvPr id="33" name="Tableau 32">
            <a:extLst>
              <a:ext uri="{FF2B5EF4-FFF2-40B4-BE49-F238E27FC236}">
                <a16:creationId xmlns:a16="http://schemas.microsoft.com/office/drawing/2014/main" id="{57471845-8522-688C-7D21-771C9639CEF8}"/>
              </a:ext>
            </a:extLst>
          </p:cNvPr>
          <p:cNvGraphicFramePr>
            <a:graphicFrameLocks noGrp="1"/>
          </p:cNvGraphicFramePr>
          <p:nvPr>
            <p:extLst>
              <p:ext uri="{D42A27DB-BD31-4B8C-83A1-F6EECF244321}">
                <p14:modId xmlns:p14="http://schemas.microsoft.com/office/powerpoint/2010/main" val="421810124"/>
              </p:ext>
            </p:extLst>
          </p:nvPr>
        </p:nvGraphicFramePr>
        <p:xfrm>
          <a:off x="3486287" y="1009650"/>
          <a:ext cx="3279914" cy="8760705"/>
        </p:xfrm>
        <a:graphic>
          <a:graphicData uri="http://schemas.openxmlformats.org/drawingml/2006/table">
            <a:tbl>
              <a:tblPr firstRow="1" bandRow="1">
                <a:tableStyleId>{5C22544A-7EE6-4342-B048-85BDC9FD1C3A}</a:tableStyleId>
              </a:tblPr>
              <a:tblGrid>
                <a:gridCol w="1639957">
                  <a:extLst>
                    <a:ext uri="{9D8B030D-6E8A-4147-A177-3AD203B41FA5}">
                      <a16:colId xmlns:a16="http://schemas.microsoft.com/office/drawing/2014/main" val="3092998628"/>
                    </a:ext>
                  </a:extLst>
                </a:gridCol>
                <a:gridCol w="1639957">
                  <a:extLst>
                    <a:ext uri="{9D8B030D-6E8A-4147-A177-3AD203B41FA5}">
                      <a16:colId xmlns:a16="http://schemas.microsoft.com/office/drawing/2014/main" val="555916846"/>
                    </a:ext>
                  </a:extLst>
                </a:gridCol>
              </a:tblGrid>
              <a:tr h="1459533">
                <a:tc>
                  <a:txBody>
                    <a:bodyPr/>
                    <a:lstStyle/>
                    <a:p>
                      <a:endParaRPr lang="fr-FR" sz="1400" b="1">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200" b="1" u="sng" dirty="0">
                          <a:solidFill>
                            <a:schemeClr val="tx1"/>
                          </a:solidFill>
                          <a:latin typeface="Print Bold" panose="02000000000000000000" pitchFamily="50" charset="0"/>
                        </a:rPr>
                        <a:t>Jouer à la marchande</a:t>
                      </a:r>
                    </a:p>
                    <a:p>
                      <a:r>
                        <a:rPr lang="fr-FR" sz="1200" b="0" i="0" dirty="0">
                          <a:solidFill>
                            <a:schemeClr val="tx1"/>
                          </a:solidFill>
                          <a:latin typeface="Print Bold" panose="02000000000000000000" pitchFamily="50" charset="0"/>
                        </a:rPr>
                        <a:t>Pour de faux, ça marche aussi et si vous avez la même caisse enregistreuse que nous, elle fait également calculatrice!</a:t>
                      </a:r>
                      <a:endParaRPr lang="fr-FR" sz="1100" b="0" i="0"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04436211"/>
                  </a:ext>
                </a:extLst>
              </a:tr>
              <a:tr h="1459533">
                <a:tc>
                  <a:txBody>
                    <a:bodyPr/>
                    <a:lstStyle/>
                    <a:p>
                      <a:endParaRPr lang="fr-FR" sz="1400" b="1">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200" b="1" u="sng" dirty="0">
                          <a:solidFill>
                            <a:schemeClr val="tx1"/>
                          </a:solidFill>
                          <a:latin typeface="Print Bold" panose="02000000000000000000" pitchFamily="50" charset="0"/>
                        </a:rPr>
                        <a:t>Panneaux</a:t>
                      </a:r>
                    </a:p>
                    <a:p>
                      <a:r>
                        <a:rPr lang="fr-FR" sz="1200" b="0" i="0" dirty="0">
                          <a:solidFill>
                            <a:schemeClr val="tx1"/>
                          </a:solidFill>
                          <a:latin typeface="Print Bold" panose="02000000000000000000" pitchFamily="50" charset="0"/>
                        </a:rPr>
                        <a:t>Calculer la distance jusqu’à l’arrivée, la distance parcourue, la distance entre deux endroits.</a:t>
                      </a:r>
                      <a:endParaRPr lang="fr-FR" sz="1100" b="0" i="0"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65708732"/>
                  </a:ext>
                </a:extLst>
              </a:tr>
              <a:tr h="1459533">
                <a:tc>
                  <a:txBody>
                    <a:bodyPr/>
                    <a:lstStyle/>
                    <a:p>
                      <a:endParaRPr lang="fr-FR" sz="1400" b="1"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200" b="1" u="sng" dirty="0">
                          <a:solidFill>
                            <a:schemeClr val="tx1"/>
                          </a:solidFill>
                          <a:latin typeface="Print Bold" panose="02000000000000000000" pitchFamily="50" charset="0"/>
                        </a:rPr>
                        <a:t>Bricolage</a:t>
                      </a:r>
                    </a:p>
                    <a:p>
                      <a:r>
                        <a:rPr lang="fr-FR" sz="1200" b="0" i="0" dirty="0">
                          <a:solidFill>
                            <a:schemeClr val="tx1"/>
                          </a:solidFill>
                          <a:latin typeface="Print Bold" panose="02000000000000000000" pitchFamily="50" charset="0"/>
                        </a:rPr>
                        <a:t>Tracer des traits, mesurer des longueurs, vérifier des angles droits,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94423692"/>
                  </a:ext>
                </a:extLst>
              </a:tr>
              <a:tr h="1459533">
                <a:tc>
                  <a:txBody>
                    <a:bodyPr/>
                    <a:lstStyle/>
                    <a:p>
                      <a:endParaRPr lang="fr-FR" sz="1400" b="1">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100" b="1" u="sng" dirty="0">
                          <a:solidFill>
                            <a:schemeClr val="tx1"/>
                          </a:solidFill>
                          <a:latin typeface="Print Bold" panose="02000000000000000000" pitchFamily="50" charset="0"/>
                        </a:rPr>
                        <a:t>Bonbons</a:t>
                      </a:r>
                    </a:p>
                    <a:p>
                      <a:r>
                        <a:rPr lang="fr-FR" sz="1100" b="0" i="0" dirty="0">
                          <a:solidFill>
                            <a:schemeClr val="tx1"/>
                          </a:solidFill>
                          <a:latin typeface="Print Bold" panose="02000000000000000000" pitchFamily="50" charset="0"/>
                        </a:rPr>
                        <a:t>Inventer des petits problèmes à partir de leurs bonbons préférés et à la fin, on a le droit de les manger!!!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95336347"/>
                  </a:ext>
                </a:extLst>
              </a:tr>
              <a:tr h="1459533">
                <a:tc>
                  <a:txBody>
                    <a:bodyPr/>
                    <a:lstStyle/>
                    <a:p>
                      <a:endParaRPr lang="fr-FR" sz="1400" b="1"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100" b="1" u="sng" dirty="0" err="1">
                          <a:solidFill>
                            <a:schemeClr val="tx1"/>
                          </a:solidFill>
                          <a:latin typeface="Print Bold" panose="02000000000000000000" pitchFamily="50" charset="0"/>
                        </a:rPr>
                        <a:t>Molky</a:t>
                      </a:r>
                      <a:endParaRPr lang="fr-FR" sz="1100" b="1" u="sng" dirty="0">
                        <a:solidFill>
                          <a:schemeClr val="tx1"/>
                        </a:solidFill>
                        <a:latin typeface="Print Bold" panose="02000000000000000000" pitchFamily="50" charset="0"/>
                      </a:endParaRPr>
                    </a:p>
                    <a:p>
                      <a:r>
                        <a:rPr lang="fr-FR" sz="1100" b="0" i="0" dirty="0">
                          <a:solidFill>
                            <a:schemeClr val="tx1"/>
                          </a:solidFill>
                          <a:latin typeface="Print Bold" panose="02000000000000000000" pitchFamily="50" charset="0"/>
                        </a:rPr>
                        <a:t>Un jeu d’extérieur à jouer avec toute la famille, qui s’apparente un peu à la pétanque mais où il ne faut pas dépasser 50 points sinon on recommence à 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59025858"/>
                  </a:ext>
                </a:extLst>
              </a:tr>
              <a:tr h="1459533">
                <a:tc>
                  <a:txBody>
                    <a:bodyPr/>
                    <a:lstStyle/>
                    <a:p>
                      <a:endParaRPr lang="fr-FR" sz="1400" b="1">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000" b="1" u="sng" dirty="0">
                          <a:solidFill>
                            <a:schemeClr val="tx1"/>
                          </a:solidFill>
                          <a:latin typeface="Print Bold" panose="02000000000000000000" pitchFamily="50" charset="0"/>
                        </a:rPr>
                        <a:t>Sports</a:t>
                      </a:r>
                    </a:p>
                    <a:p>
                      <a:r>
                        <a:rPr lang="fr-FR" sz="1000" b="0" i="0" dirty="0">
                          <a:solidFill>
                            <a:schemeClr val="tx1"/>
                          </a:solidFill>
                          <a:latin typeface="Print Bold" panose="02000000000000000000" pitchFamily="50" charset="0"/>
                        </a:rPr>
                        <a:t>Se fixer un objectif et compter le nombre de « jongle », de paniers au baskets, de rebonds sur la raquette de ping-pong,... Compter combien il en manque, combien de plus par rapport à l’objectif de base.</a:t>
                      </a:r>
                      <a:endParaRPr lang="fr-FR" sz="900" b="0" i="0"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83245050"/>
                  </a:ext>
                </a:extLst>
              </a:tr>
            </a:tbl>
          </a:graphicData>
        </a:graphic>
      </p:graphicFrame>
      <p:pic>
        <p:nvPicPr>
          <p:cNvPr id="6146" name="Picture 2">
            <a:extLst>
              <a:ext uri="{FF2B5EF4-FFF2-40B4-BE49-F238E27FC236}">
                <a16:creationId xmlns:a16="http://schemas.microsoft.com/office/drawing/2014/main" id="{4E05A27E-2245-BAAE-F153-E55107E126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2021" y="1245869"/>
            <a:ext cx="1301040" cy="1026559"/>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 2">
            <a:extLst>
              <a:ext uri="{FF2B5EF4-FFF2-40B4-BE49-F238E27FC236}">
                <a16:creationId xmlns:a16="http://schemas.microsoft.com/office/drawing/2014/main" id="{2B408C2A-D681-62CB-DC6F-3CEFAED95A14}"/>
              </a:ext>
            </a:extLst>
          </p:cNvPr>
          <p:cNvPicPr>
            <a:picLocks noChangeAspect="1"/>
          </p:cNvPicPr>
          <p:nvPr/>
        </p:nvPicPr>
        <p:blipFill>
          <a:blip r:embed="rId3">
            <a:clrChange>
              <a:clrFrom>
                <a:srgbClr val="F7F7F7"/>
              </a:clrFrom>
              <a:clrTo>
                <a:srgbClr val="F7F7F7">
                  <a:alpha val="0"/>
                </a:srgbClr>
              </a:clrTo>
            </a:clrChange>
          </a:blip>
          <a:stretch>
            <a:fillRect/>
          </a:stretch>
        </p:blipFill>
        <p:spPr>
          <a:xfrm>
            <a:off x="359752" y="2649188"/>
            <a:ext cx="1127619" cy="1138895"/>
          </a:xfrm>
          <a:prstGeom prst="rect">
            <a:avLst/>
          </a:prstGeom>
        </p:spPr>
      </p:pic>
      <p:pic>
        <p:nvPicPr>
          <p:cNvPr id="6150" name="Picture 6">
            <a:extLst>
              <a:ext uri="{FF2B5EF4-FFF2-40B4-BE49-F238E27FC236}">
                <a16:creationId xmlns:a16="http://schemas.microsoft.com/office/drawing/2014/main" id="{BD030485-739D-0E39-3B23-A8711F73F03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6529" t="17920" r="7244" b="31955"/>
          <a:stretch/>
        </p:blipFill>
        <p:spPr bwMode="auto">
          <a:xfrm>
            <a:off x="3605681" y="2637630"/>
            <a:ext cx="1466772" cy="1138896"/>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Pikachu - carte Pokémon 28/73 Légendes Brillantes">
            <a:extLst>
              <a:ext uri="{FF2B5EF4-FFF2-40B4-BE49-F238E27FC236}">
                <a16:creationId xmlns:a16="http://schemas.microsoft.com/office/drawing/2014/main" id="{866C4F2E-EA81-4B83-6313-56726727E8F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0049" y="5562290"/>
            <a:ext cx="825994" cy="1148361"/>
          </a:xfrm>
          <a:prstGeom prst="rect">
            <a:avLst/>
          </a:prstGeom>
          <a:noFill/>
          <a:extLst>
            <a:ext uri="{909E8E84-426E-40DD-AFC4-6F175D3DCCD1}">
              <a14:hiddenFill xmlns:a14="http://schemas.microsoft.com/office/drawing/2010/main">
                <a:solidFill>
                  <a:srgbClr val="FFFFFF"/>
                </a:solidFill>
              </a14:hiddenFill>
            </a:ext>
          </a:extLst>
        </p:spPr>
      </p:pic>
      <p:pic>
        <p:nvPicPr>
          <p:cNvPr id="3096" name="Picture 24">
            <a:extLst>
              <a:ext uri="{FF2B5EF4-FFF2-40B4-BE49-F238E27FC236}">
                <a16:creationId xmlns:a16="http://schemas.microsoft.com/office/drawing/2014/main" id="{F4A167A5-A786-352D-8350-63A723D76B1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84837" y="4231338"/>
            <a:ext cx="1376303" cy="917535"/>
          </a:xfrm>
          <a:prstGeom prst="rect">
            <a:avLst/>
          </a:prstGeom>
          <a:noFill/>
          <a:extLst>
            <a:ext uri="{909E8E84-426E-40DD-AFC4-6F175D3DCCD1}">
              <a14:hiddenFill xmlns:a14="http://schemas.microsoft.com/office/drawing/2010/main">
                <a:solidFill>
                  <a:srgbClr val="FFFFFF"/>
                </a:solidFill>
              </a14:hiddenFill>
            </a:ext>
          </a:extLst>
        </p:spPr>
      </p:pic>
      <p:pic>
        <p:nvPicPr>
          <p:cNvPr id="3098" name="Picture 26">
            <a:extLst>
              <a:ext uri="{FF2B5EF4-FFF2-40B4-BE49-F238E27FC236}">
                <a16:creationId xmlns:a16="http://schemas.microsoft.com/office/drawing/2014/main" id="{3D01D4BC-C222-FC1F-082A-40FDB59A38B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5901" y="4164844"/>
            <a:ext cx="1397815" cy="928928"/>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a:extLst>
              <a:ext uri="{FF2B5EF4-FFF2-40B4-BE49-F238E27FC236}">
                <a16:creationId xmlns:a16="http://schemas.microsoft.com/office/drawing/2014/main" id="{B56F64D8-2FC8-5ECA-260E-E4FB239C984B}"/>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0000" t="23263" r="10860" b="18576"/>
          <a:stretch/>
        </p:blipFill>
        <p:spPr bwMode="auto">
          <a:xfrm>
            <a:off x="3567380" y="5634310"/>
            <a:ext cx="1430895" cy="1051578"/>
          </a:xfrm>
          <a:prstGeom prst="rect">
            <a:avLst/>
          </a:prstGeom>
          <a:noFill/>
          <a:extLst>
            <a:ext uri="{909E8E84-426E-40DD-AFC4-6F175D3DCCD1}">
              <a14:hiddenFill xmlns:a14="http://schemas.microsoft.com/office/drawing/2010/main">
                <a:solidFill>
                  <a:srgbClr val="FFFFFF"/>
                </a:solidFill>
              </a14:hiddenFill>
            </a:ext>
          </a:extLst>
        </p:spPr>
      </p:pic>
      <p:pic>
        <p:nvPicPr>
          <p:cNvPr id="6156" name="Picture 12">
            <a:extLst>
              <a:ext uri="{FF2B5EF4-FFF2-40B4-BE49-F238E27FC236}">
                <a16:creationId xmlns:a16="http://schemas.microsoft.com/office/drawing/2014/main" id="{7BE8FB45-7AB3-C2BE-7204-B19F3D21C7D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30978" y="6989028"/>
            <a:ext cx="1190625" cy="1190625"/>
          </a:xfrm>
          <a:prstGeom prst="rect">
            <a:avLst/>
          </a:prstGeom>
          <a:noFill/>
          <a:extLst>
            <a:ext uri="{909E8E84-426E-40DD-AFC4-6F175D3DCCD1}">
              <a14:hiddenFill xmlns:a14="http://schemas.microsoft.com/office/drawing/2010/main">
                <a:solidFill>
                  <a:srgbClr val="FFFFFF"/>
                </a:solidFill>
              </a14:hiddenFill>
            </a:ext>
          </a:extLst>
        </p:spPr>
      </p:pic>
      <p:pic>
        <p:nvPicPr>
          <p:cNvPr id="6158" name="Picture 14" descr="Jeux de fléchettes, cibles et fléchettes | DECATHLON">
            <a:extLst>
              <a:ext uri="{FF2B5EF4-FFF2-40B4-BE49-F238E27FC236}">
                <a16:creationId xmlns:a16="http://schemas.microsoft.com/office/drawing/2014/main" id="{E5DE17C0-39F9-9B8E-02FA-BCC7A7A215E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2021" y="8414181"/>
            <a:ext cx="1162050" cy="1162050"/>
          </a:xfrm>
          <a:prstGeom prst="rect">
            <a:avLst/>
          </a:prstGeom>
          <a:noFill/>
          <a:extLst>
            <a:ext uri="{909E8E84-426E-40DD-AFC4-6F175D3DCCD1}">
              <a14:hiddenFill xmlns:a14="http://schemas.microsoft.com/office/drawing/2010/main">
                <a:solidFill>
                  <a:srgbClr val="FFFFFF"/>
                </a:solidFill>
              </a14:hiddenFill>
            </a:ext>
          </a:extLst>
        </p:spPr>
      </p:pic>
      <p:pic>
        <p:nvPicPr>
          <p:cNvPr id="6160" name="Picture 16" descr="Euro 2024 : zoom sur les équipes qualifiées et les barragistes - LINFO ...">
            <a:extLst>
              <a:ext uri="{FF2B5EF4-FFF2-40B4-BE49-F238E27FC236}">
                <a16:creationId xmlns:a16="http://schemas.microsoft.com/office/drawing/2014/main" id="{236B960F-D000-DE22-04D6-2BE807939AA6}"/>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21945" r="8260"/>
          <a:stretch/>
        </p:blipFill>
        <p:spPr bwMode="auto">
          <a:xfrm>
            <a:off x="3593411" y="8472079"/>
            <a:ext cx="1378834" cy="1115241"/>
          </a:xfrm>
          <a:prstGeom prst="rect">
            <a:avLst/>
          </a:prstGeom>
          <a:noFill/>
          <a:extLst>
            <a:ext uri="{909E8E84-426E-40DD-AFC4-6F175D3DCCD1}">
              <a14:hiddenFill xmlns:a14="http://schemas.microsoft.com/office/drawing/2010/main">
                <a:solidFill>
                  <a:srgbClr val="FFFFFF"/>
                </a:solidFill>
              </a14:hiddenFill>
            </a:ext>
          </a:extLst>
        </p:spPr>
      </p:pic>
      <p:pic>
        <p:nvPicPr>
          <p:cNvPr id="6162" name="Picture 18">
            <a:extLst>
              <a:ext uri="{FF2B5EF4-FFF2-40B4-BE49-F238E27FC236}">
                <a16:creationId xmlns:a16="http://schemas.microsoft.com/office/drawing/2014/main" id="{436882D8-9897-5C82-DC3D-E5F495FAAEED}"/>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584837" y="1137177"/>
            <a:ext cx="1378834" cy="1137393"/>
          </a:xfrm>
          <a:prstGeom prst="rect">
            <a:avLst/>
          </a:prstGeom>
          <a:noFill/>
          <a:extLst>
            <a:ext uri="{909E8E84-426E-40DD-AFC4-6F175D3DCCD1}">
              <a14:hiddenFill xmlns:a14="http://schemas.microsoft.com/office/drawing/2010/main">
                <a:solidFill>
                  <a:srgbClr val="FFFFFF"/>
                </a:solidFill>
              </a14:hiddenFill>
            </a:ext>
          </a:extLst>
        </p:spPr>
      </p:pic>
      <p:pic>
        <p:nvPicPr>
          <p:cNvPr id="6164" name="Picture 20" descr="4 players shut the box ---- Big Wooden Family Games">
            <a:extLst>
              <a:ext uri="{FF2B5EF4-FFF2-40B4-BE49-F238E27FC236}">
                <a16:creationId xmlns:a16="http://schemas.microsoft.com/office/drawing/2014/main" id="{4DF6899A-A63F-CCFF-6AA6-257DEB3752D5}"/>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14811" y="7108492"/>
            <a:ext cx="1471569" cy="9289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84547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ED231-7A25-7565-277C-47A7EFD14C57}"/>
            </a:ext>
          </a:extLst>
        </p:cNvPr>
        <p:cNvGrpSpPr/>
        <p:nvPr/>
      </p:nvGrpSpPr>
      <p:grpSpPr>
        <a:xfrm>
          <a:off x="0" y="0"/>
          <a:ext cx="0" cy="0"/>
          <a:chOff x="0" y="0"/>
          <a:chExt cx="0" cy="0"/>
        </a:xfrm>
      </p:grpSpPr>
      <p:sp>
        <p:nvSpPr>
          <p:cNvPr id="4" name="ZoneTexte 3">
            <a:extLst>
              <a:ext uri="{FF2B5EF4-FFF2-40B4-BE49-F238E27FC236}">
                <a16:creationId xmlns:a16="http://schemas.microsoft.com/office/drawing/2014/main" id="{6F274135-41A3-9D70-2D0E-8361127BB824}"/>
              </a:ext>
            </a:extLst>
          </p:cNvPr>
          <p:cNvSpPr txBox="1"/>
          <p:nvPr/>
        </p:nvSpPr>
        <p:spPr>
          <a:xfrm>
            <a:off x="1113137" y="215352"/>
            <a:ext cx="4746299" cy="523220"/>
          </a:xfrm>
          <a:prstGeom prst="rect">
            <a:avLst/>
          </a:prstGeom>
          <a:noFill/>
        </p:spPr>
        <p:txBody>
          <a:bodyPr wrap="none" rtlCol="0">
            <a:spAutoFit/>
          </a:bodyPr>
          <a:lstStyle/>
          <a:p>
            <a:r>
              <a:rPr lang="fr-FR" sz="2800" dirty="0">
                <a:latin typeface="KG Second Chances Sketch" panose="02000000000000000000" pitchFamily="2" charset="0"/>
              </a:rPr>
              <a:t>10 idées pour découvrir</a:t>
            </a:r>
          </a:p>
        </p:txBody>
      </p:sp>
      <p:graphicFrame>
        <p:nvGraphicFramePr>
          <p:cNvPr id="27" name="Tableau 26">
            <a:extLst>
              <a:ext uri="{FF2B5EF4-FFF2-40B4-BE49-F238E27FC236}">
                <a16:creationId xmlns:a16="http://schemas.microsoft.com/office/drawing/2014/main" id="{42F51FB9-B780-A85B-E295-312596B2CF71}"/>
              </a:ext>
            </a:extLst>
          </p:cNvPr>
          <p:cNvGraphicFramePr>
            <a:graphicFrameLocks noGrp="1"/>
          </p:cNvGraphicFramePr>
          <p:nvPr>
            <p:extLst>
              <p:ext uri="{D42A27DB-BD31-4B8C-83A1-F6EECF244321}">
                <p14:modId xmlns:p14="http://schemas.microsoft.com/office/powerpoint/2010/main" val="2874702981"/>
              </p:ext>
            </p:extLst>
          </p:nvPr>
        </p:nvGraphicFramePr>
        <p:xfrm>
          <a:off x="149086" y="1009650"/>
          <a:ext cx="3279914" cy="8757198"/>
        </p:xfrm>
        <a:graphic>
          <a:graphicData uri="http://schemas.openxmlformats.org/drawingml/2006/table">
            <a:tbl>
              <a:tblPr firstRow="1" bandRow="1">
                <a:tableStyleId>{5C22544A-7EE6-4342-B048-85BDC9FD1C3A}</a:tableStyleId>
              </a:tblPr>
              <a:tblGrid>
                <a:gridCol w="1639957">
                  <a:extLst>
                    <a:ext uri="{9D8B030D-6E8A-4147-A177-3AD203B41FA5}">
                      <a16:colId xmlns:a16="http://schemas.microsoft.com/office/drawing/2014/main" val="3092998628"/>
                    </a:ext>
                  </a:extLst>
                </a:gridCol>
                <a:gridCol w="1639957">
                  <a:extLst>
                    <a:ext uri="{9D8B030D-6E8A-4147-A177-3AD203B41FA5}">
                      <a16:colId xmlns:a16="http://schemas.microsoft.com/office/drawing/2014/main" val="555916846"/>
                    </a:ext>
                  </a:extLst>
                </a:gridCol>
              </a:tblGrid>
              <a:tr h="1459533">
                <a:tc>
                  <a:txBody>
                    <a:bodyPr/>
                    <a:lstStyle/>
                    <a:p>
                      <a:endParaRPr lang="fr-FR" sz="1400" b="1"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200" b="1" u="sng" dirty="0">
                          <a:solidFill>
                            <a:schemeClr val="tx1"/>
                          </a:solidFill>
                          <a:latin typeface="Print Bold" panose="02000000000000000000" pitchFamily="50" charset="0"/>
                        </a:rPr>
                        <a:t>La soupe de la sorcière</a:t>
                      </a:r>
                    </a:p>
                    <a:p>
                      <a:r>
                        <a:rPr lang="fr-FR" sz="1200" b="0" i="0" dirty="0">
                          <a:solidFill>
                            <a:schemeClr val="tx1"/>
                          </a:solidFill>
                          <a:latin typeface="Print Bold" panose="02000000000000000000" pitchFamily="50" charset="0"/>
                        </a:rPr>
                        <a:t>Des parcours ludiques type course d’orientation, dans le territoire de l’Auxois.</a:t>
                      </a:r>
                    </a:p>
                    <a:p>
                      <a:r>
                        <a:rPr lang="fr-FR" sz="1200" b="0" i="0" dirty="0">
                          <a:solidFill>
                            <a:schemeClr val="tx1"/>
                          </a:solidFill>
                          <a:latin typeface="Print Bold" panose="02000000000000000000" pitchFamily="50" charset="0"/>
                        </a:rPr>
                        <a:t>Clic sur l’image pour avoir plus de renseignements.</a:t>
                      </a:r>
                      <a:endParaRPr lang="fr-FR" sz="1100" b="0" i="0"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04436211"/>
                  </a:ext>
                </a:extLst>
              </a:tr>
              <a:tr h="1459533">
                <a:tc>
                  <a:txBody>
                    <a:bodyPr/>
                    <a:lstStyle/>
                    <a:p>
                      <a:endParaRPr lang="fr-FR" sz="1400" b="1"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100" b="1" u="sng" dirty="0">
                          <a:solidFill>
                            <a:schemeClr val="tx1"/>
                          </a:solidFill>
                          <a:latin typeface="Print Bold" panose="02000000000000000000" pitchFamily="50" charset="0"/>
                        </a:rPr>
                        <a:t>Les carnets de Pierre</a:t>
                      </a:r>
                    </a:p>
                    <a:p>
                      <a:r>
                        <a:rPr lang="fr-FR" sz="1100" b="0" i="0" dirty="0">
                          <a:solidFill>
                            <a:schemeClr val="tx1"/>
                          </a:solidFill>
                          <a:latin typeface="Print Bold" panose="02000000000000000000" pitchFamily="50" charset="0"/>
                        </a:rPr>
                        <a:t>Des petits carnets pour chercher des choses lors des balades en pleine nature (traces d’animaux, rapaces, champignons,...)</a:t>
                      </a:r>
                    </a:p>
                    <a:p>
                      <a:r>
                        <a:rPr lang="fr-FR" sz="1100" b="0" i="0" dirty="0">
                          <a:solidFill>
                            <a:schemeClr val="tx1"/>
                          </a:solidFill>
                          <a:latin typeface="Print Bold" panose="02000000000000000000" pitchFamily="50" charset="0"/>
                        </a:rPr>
                        <a:t>Dispos chez </a:t>
                      </a:r>
                      <a:r>
                        <a:rPr lang="fr-FR" sz="1100" b="0" i="0" dirty="0" err="1">
                          <a:solidFill>
                            <a:schemeClr val="tx1"/>
                          </a:solidFill>
                          <a:latin typeface="Print Bold" panose="02000000000000000000" pitchFamily="50" charset="0"/>
                        </a:rPr>
                        <a:t>Emmie</a:t>
                      </a:r>
                      <a:r>
                        <a:rPr lang="fr-FR" sz="1100" b="0" i="0" dirty="0">
                          <a:solidFill>
                            <a:schemeClr val="tx1"/>
                          </a:solidFill>
                          <a:latin typeface="Print Bold" panose="02000000000000000000" pitchFamily="50" charset="0"/>
                        </a:rPr>
                        <a:t>-sphère à Montbard.</a:t>
                      </a:r>
                      <a:endParaRPr lang="fr-FR" sz="1050" b="0" i="0"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65708732"/>
                  </a:ext>
                </a:extLst>
              </a:tr>
              <a:tr h="1459533">
                <a:tc>
                  <a:txBody>
                    <a:bodyPr/>
                    <a:lstStyle/>
                    <a:p>
                      <a:endParaRPr lang="fr-FR" sz="1400" b="1">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200" b="1" u="sng" dirty="0">
                          <a:solidFill>
                            <a:schemeClr val="tx1"/>
                          </a:solidFill>
                          <a:latin typeface="Print Bold" panose="02000000000000000000" pitchFamily="50" charset="0"/>
                        </a:rPr>
                        <a:t>Faire du </a:t>
                      </a:r>
                      <a:r>
                        <a:rPr lang="fr-FR" sz="1200" b="1" u="sng" dirty="0" err="1">
                          <a:solidFill>
                            <a:schemeClr val="tx1"/>
                          </a:solidFill>
                          <a:latin typeface="Print Bold" panose="02000000000000000000" pitchFamily="50" charset="0"/>
                        </a:rPr>
                        <a:t>landart</a:t>
                      </a:r>
                      <a:endParaRPr lang="fr-FR" sz="1200" b="1" u="sng" dirty="0">
                        <a:solidFill>
                          <a:schemeClr val="tx1"/>
                        </a:solidFill>
                        <a:latin typeface="Print Bold" panose="02000000000000000000" pitchFamily="50" charset="0"/>
                      </a:endParaRPr>
                    </a:p>
                    <a:p>
                      <a:r>
                        <a:rPr lang="fr-FR" sz="1200" b="0" i="0" dirty="0">
                          <a:solidFill>
                            <a:schemeClr val="tx1"/>
                          </a:solidFill>
                          <a:latin typeface="Print Bold" panose="02000000000000000000" pitchFamily="50" charset="0"/>
                        </a:rPr>
                        <a:t>Ramasser des choses dans la nature et les organiser pour faire un mandala, un dessin,...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94423692"/>
                  </a:ext>
                </a:extLst>
              </a:tr>
              <a:tr h="1459533">
                <a:tc>
                  <a:txBody>
                    <a:bodyPr/>
                    <a:lstStyle/>
                    <a:p>
                      <a:endParaRPr lang="fr-FR" sz="1400" b="1"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100" b="1" u="sng" dirty="0">
                          <a:solidFill>
                            <a:schemeClr val="tx1"/>
                          </a:solidFill>
                          <a:latin typeface="Print Bold" panose="02000000000000000000" pitchFamily="50" charset="0"/>
                        </a:rPr>
                        <a:t>Se balader</a:t>
                      </a:r>
                    </a:p>
                    <a:p>
                      <a:r>
                        <a:rPr lang="fr-FR" sz="1100" b="0" i="0" dirty="0">
                          <a:solidFill>
                            <a:schemeClr val="tx1"/>
                          </a:solidFill>
                          <a:latin typeface="Print Bold" panose="02000000000000000000" pitchFamily="50" charset="0"/>
                        </a:rPr>
                        <a:t>Dans les champs, le long de la rivière, en forêt,... Fabriquer un bateau et le tester sur l’eau, faire des ricochets, cueillir des mûres,...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95336347"/>
                  </a:ext>
                </a:extLst>
              </a:tr>
              <a:tr h="1459533">
                <a:tc>
                  <a:txBody>
                    <a:bodyPr/>
                    <a:lstStyle/>
                    <a:p>
                      <a:endParaRPr lang="fr-FR" sz="1400" b="1">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100" b="1" u="sng" dirty="0">
                          <a:solidFill>
                            <a:schemeClr val="tx1"/>
                          </a:solidFill>
                          <a:latin typeface="Print Bold" panose="02000000000000000000" pitchFamily="50" charset="0"/>
                        </a:rPr>
                        <a:t>Aller à la médiathèque</a:t>
                      </a:r>
                    </a:p>
                    <a:p>
                      <a:r>
                        <a:rPr lang="fr-FR" sz="1100" b="0" i="0" dirty="0">
                          <a:solidFill>
                            <a:schemeClr val="tx1"/>
                          </a:solidFill>
                          <a:latin typeface="Print Bold" panose="02000000000000000000" pitchFamily="50" charset="0"/>
                        </a:rPr>
                        <a:t>Des livres, des BD, des DVDS, des CDs, des magazines, des mangas, il y en a pour tous les goûts!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59025858"/>
                  </a:ext>
                </a:extLst>
              </a:tr>
              <a:tr h="1459533">
                <a:tc>
                  <a:txBody>
                    <a:bodyPr/>
                    <a:lstStyle/>
                    <a:p>
                      <a:endParaRPr lang="fr-FR" sz="1400" b="1">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050" b="1" u="sng" dirty="0">
                          <a:solidFill>
                            <a:schemeClr val="tx1"/>
                          </a:solidFill>
                          <a:latin typeface="Print Bold" panose="02000000000000000000" pitchFamily="50" charset="0"/>
                        </a:rPr>
                        <a:t>1 jour 1 actu</a:t>
                      </a:r>
                    </a:p>
                    <a:p>
                      <a:r>
                        <a:rPr lang="fr-FR" sz="1050" b="0" i="0" dirty="0">
                          <a:solidFill>
                            <a:schemeClr val="tx1"/>
                          </a:solidFill>
                          <a:latin typeface="Print Bold" panose="02000000000000000000" pitchFamily="50" charset="0"/>
                        </a:rPr>
                        <a:t>Un site pour répondre aux questions que se posent les enfants et déclencher une discussion souvent très riche!</a:t>
                      </a:r>
                      <a:endParaRPr lang="fr-FR" sz="1000" b="0" i="0"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83245050"/>
                  </a:ext>
                </a:extLst>
              </a:tr>
            </a:tbl>
          </a:graphicData>
        </a:graphic>
      </p:graphicFrame>
      <p:graphicFrame>
        <p:nvGraphicFramePr>
          <p:cNvPr id="33" name="Tableau 32">
            <a:extLst>
              <a:ext uri="{FF2B5EF4-FFF2-40B4-BE49-F238E27FC236}">
                <a16:creationId xmlns:a16="http://schemas.microsoft.com/office/drawing/2014/main" id="{57471845-8522-688C-7D21-771C9639CEF8}"/>
              </a:ext>
            </a:extLst>
          </p:cNvPr>
          <p:cNvGraphicFramePr>
            <a:graphicFrameLocks noGrp="1"/>
          </p:cNvGraphicFramePr>
          <p:nvPr>
            <p:extLst>
              <p:ext uri="{D42A27DB-BD31-4B8C-83A1-F6EECF244321}">
                <p14:modId xmlns:p14="http://schemas.microsoft.com/office/powerpoint/2010/main" val="3553577082"/>
              </p:ext>
            </p:extLst>
          </p:nvPr>
        </p:nvGraphicFramePr>
        <p:xfrm>
          <a:off x="3486287" y="1009650"/>
          <a:ext cx="3279914" cy="8757198"/>
        </p:xfrm>
        <a:graphic>
          <a:graphicData uri="http://schemas.openxmlformats.org/drawingml/2006/table">
            <a:tbl>
              <a:tblPr firstRow="1" bandRow="1">
                <a:tableStyleId>{5C22544A-7EE6-4342-B048-85BDC9FD1C3A}</a:tableStyleId>
              </a:tblPr>
              <a:tblGrid>
                <a:gridCol w="1639957">
                  <a:extLst>
                    <a:ext uri="{9D8B030D-6E8A-4147-A177-3AD203B41FA5}">
                      <a16:colId xmlns:a16="http://schemas.microsoft.com/office/drawing/2014/main" val="3092998628"/>
                    </a:ext>
                  </a:extLst>
                </a:gridCol>
                <a:gridCol w="1639957">
                  <a:extLst>
                    <a:ext uri="{9D8B030D-6E8A-4147-A177-3AD203B41FA5}">
                      <a16:colId xmlns:a16="http://schemas.microsoft.com/office/drawing/2014/main" val="555916846"/>
                    </a:ext>
                  </a:extLst>
                </a:gridCol>
              </a:tblGrid>
              <a:tr h="1459533">
                <a:tc>
                  <a:txBody>
                    <a:bodyPr/>
                    <a:lstStyle/>
                    <a:p>
                      <a:endParaRPr lang="fr-FR" sz="1400" b="1">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200" b="1" u="sng" dirty="0">
                          <a:solidFill>
                            <a:schemeClr val="tx1"/>
                          </a:solidFill>
                          <a:latin typeface="Print Bold" panose="02000000000000000000" pitchFamily="50" charset="0"/>
                        </a:rPr>
                        <a:t>Aller au musée</a:t>
                      </a:r>
                    </a:p>
                    <a:p>
                      <a:r>
                        <a:rPr lang="fr-FR" sz="1200" b="0" i="0" dirty="0">
                          <a:solidFill>
                            <a:schemeClr val="tx1"/>
                          </a:solidFill>
                          <a:latin typeface="Print Bold" panose="02000000000000000000" pitchFamily="50" charset="0"/>
                        </a:rPr>
                        <a:t>Musée Buffon, musée des Beaux-arts, musée de Semur, </a:t>
                      </a:r>
                      <a:r>
                        <a:rPr lang="fr-FR" sz="1200" b="0" i="0" dirty="0" err="1">
                          <a:solidFill>
                            <a:schemeClr val="tx1"/>
                          </a:solidFill>
                          <a:latin typeface="Print Bold" panose="02000000000000000000" pitchFamily="50" charset="0"/>
                        </a:rPr>
                        <a:t>muséoparc</a:t>
                      </a:r>
                      <a:r>
                        <a:rPr lang="fr-FR" sz="1200" b="0" i="0" dirty="0">
                          <a:solidFill>
                            <a:schemeClr val="tx1"/>
                          </a:solidFill>
                          <a:latin typeface="Print Bold" panose="02000000000000000000" pitchFamily="50" charset="0"/>
                        </a:rPr>
                        <a:t> d’Alésia,...</a:t>
                      </a:r>
                      <a:endParaRPr lang="fr-FR" sz="1100" b="0" i="0"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04436211"/>
                  </a:ext>
                </a:extLst>
              </a:tr>
              <a:tr h="1459533">
                <a:tc>
                  <a:txBody>
                    <a:bodyPr/>
                    <a:lstStyle/>
                    <a:p>
                      <a:endParaRPr lang="fr-FR" sz="1400" b="1">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200" b="1" u="sng" dirty="0">
                          <a:solidFill>
                            <a:schemeClr val="tx1"/>
                          </a:solidFill>
                          <a:latin typeface="Print Bold" panose="02000000000000000000" pitchFamily="50" charset="0"/>
                        </a:rPr>
                        <a:t>Faire du sport</a:t>
                      </a:r>
                    </a:p>
                    <a:p>
                      <a:r>
                        <a:rPr lang="fr-FR" sz="1200" b="0" i="0" dirty="0">
                          <a:solidFill>
                            <a:schemeClr val="tx1"/>
                          </a:solidFill>
                          <a:latin typeface="Print Bold" panose="02000000000000000000" pitchFamily="50" charset="0"/>
                        </a:rPr>
                        <a:t>Accrobranche, tennis, basket, foot, ping-pong,...</a:t>
                      </a:r>
                    </a:p>
                    <a:p>
                      <a:r>
                        <a:rPr lang="fr-FR" sz="1200" b="0" i="0" dirty="0">
                          <a:solidFill>
                            <a:schemeClr val="tx1"/>
                          </a:solidFill>
                          <a:latin typeface="Print Bold" panose="02000000000000000000" pitchFamily="50" charset="0"/>
                        </a:rPr>
                        <a:t>Clic sur l’image pour découvrir la salle d’escalade/restaurant sur Chenôve.</a:t>
                      </a:r>
                      <a:endParaRPr lang="fr-FR" sz="1100" b="0" i="0"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65708732"/>
                  </a:ext>
                </a:extLst>
              </a:tr>
              <a:tr h="1459533">
                <a:tc>
                  <a:txBody>
                    <a:bodyPr/>
                    <a:lstStyle/>
                    <a:p>
                      <a:endParaRPr lang="fr-FR" sz="1400" b="1"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200" b="1" u="sng" dirty="0">
                          <a:solidFill>
                            <a:schemeClr val="tx1"/>
                          </a:solidFill>
                          <a:latin typeface="Print Bold" panose="02000000000000000000" pitchFamily="50" charset="0"/>
                        </a:rPr>
                        <a:t>Jardiner</a:t>
                      </a:r>
                    </a:p>
                    <a:p>
                      <a:r>
                        <a:rPr lang="fr-FR" sz="1200" b="0" i="0" dirty="0">
                          <a:solidFill>
                            <a:schemeClr val="tx1"/>
                          </a:solidFill>
                          <a:latin typeface="Print Bold" panose="02000000000000000000" pitchFamily="50" charset="0"/>
                        </a:rPr>
                        <a:t>Planter des légumes, des fleurs, enlever les mauvaises herbes, accrocher les tomates, arroser,...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94423692"/>
                  </a:ext>
                </a:extLst>
              </a:tr>
              <a:tr h="1459533">
                <a:tc>
                  <a:txBody>
                    <a:bodyPr/>
                    <a:lstStyle/>
                    <a:p>
                      <a:endParaRPr lang="fr-FR" sz="1400" b="1"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100" b="1" u="sng" dirty="0">
                          <a:solidFill>
                            <a:schemeClr val="tx1"/>
                          </a:solidFill>
                          <a:latin typeface="Print Bold" panose="02000000000000000000" pitchFamily="50" charset="0"/>
                        </a:rPr>
                        <a:t>Regarder les étoiles</a:t>
                      </a:r>
                    </a:p>
                    <a:p>
                      <a:r>
                        <a:rPr lang="fr-FR" sz="1100" b="0" i="0" dirty="0">
                          <a:solidFill>
                            <a:schemeClr val="tx1"/>
                          </a:solidFill>
                          <a:latin typeface="Print Bold" panose="02000000000000000000" pitchFamily="50" charset="0"/>
                        </a:rPr>
                        <a:t>La nuit des étoiles aura lieu du 9 au 11 août cette année.</a:t>
                      </a:r>
                    </a:p>
                    <a:p>
                      <a:r>
                        <a:rPr lang="fr-FR" sz="1100" b="0" i="0" dirty="0">
                          <a:solidFill>
                            <a:schemeClr val="tx1"/>
                          </a:solidFill>
                          <a:latin typeface="Print Bold" panose="02000000000000000000" pitchFamily="50" charset="0"/>
                        </a:rPr>
                        <a:t>Installer une couverture, éteindre toutes les lumières et attendre les étoiles filantes!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95336347"/>
                  </a:ext>
                </a:extLst>
              </a:tr>
              <a:tr h="1459533">
                <a:tc>
                  <a:txBody>
                    <a:bodyPr/>
                    <a:lstStyle/>
                    <a:p>
                      <a:endParaRPr lang="fr-FR" sz="1400" b="1"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100" b="1" u="sng" dirty="0">
                          <a:solidFill>
                            <a:schemeClr val="tx1"/>
                          </a:solidFill>
                          <a:latin typeface="Print Bold" panose="02000000000000000000" pitchFamily="50" charset="0"/>
                        </a:rPr>
                        <a:t>Faire des bricolages pour enfants</a:t>
                      </a:r>
                    </a:p>
                    <a:p>
                      <a:r>
                        <a:rPr lang="fr-FR" sz="1100" b="0" i="0" dirty="0">
                          <a:solidFill>
                            <a:schemeClr val="tx1"/>
                          </a:solidFill>
                          <a:latin typeface="Print Bold" panose="02000000000000000000" pitchFamily="50" charset="0"/>
                        </a:rPr>
                        <a:t>Des masques, des pots à crayons, des bateaux pirates, des cadeaux,...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59025858"/>
                  </a:ext>
                </a:extLst>
              </a:tr>
              <a:tr h="1459533">
                <a:tc>
                  <a:txBody>
                    <a:bodyPr/>
                    <a:lstStyle/>
                    <a:p>
                      <a:endParaRPr lang="fr-FR" sz="1400" b="1">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950" b="1" u="sng" dirty="0" err="1">
                          <a:solidFill>
                            <a:schemeClr val="tx1"/>
                          </a:solidFill>
                          <a:latin typeface="Print Bold" panose="02000000000000000000" pitchFamily="50" charset="0"/>
                        </a:rPr>
                        <a:t>Lumni</a:t>
                      </a:r>
                      <a:endParaRPr lang="fr-FR" sz="950" b="1" u="sng" dirty="0">
                        <a:solidFill>
                          <a:schemeClr val="tx1"/>
                        </a:solidFill>
                        <a:latin typeface="Print Bold" panose="02000000000000000000" pitchFamily="50" charset="0"/>
                      </a:endParaRPr>
                    </a:p>
                    <a:p>
                      <a:r>
                        <a:rPr lang="fr-FR" sz="950" b="0" i="0" dirty="0" err="1">
                          <a:solidFill>
                            <a:schemeClr val="tx1"/>
                          </a:solidFill>
                          <a:latin typeface="Print Bold" panose="02000000000000000000" pitchFamily="50" charset="0"/>
                        </a:rPr>
                        <a:t>Lumni</a:t>
                      </a:r>
                      <a:r>
                        <a:rPr lang="fr-FR" sz="950" b="0" i="0" dirty="0">
                          <a:solidFill>
                            <a:schemeClr val="tx1"/>
                          </a:solidFill>
                          <a:latin typeface="Print Bold" panose="02000000000000000000" pitchFamily="50" charset="0"/>
                        </a:rPr>
                        <a:t> est l’offre de tous les acteurs de l’audiovisuel public au service de l’éducation pour les élèves et les enseignants. Gratuit et sans publicité, couvre l’ensemble des disciplines scolaires. Jeux, quizz, vidéos, articles, dossiers,...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83245050"/>
                  </a:ext>
                </a:extLst>
              </a:tr>
            </a:tbl>
          </a:graphicData>
        </a:graphic>
      </p:graphicFrame>
      <p:pic>
        <p:nvPicPr>
          <p:cNvPr id="3074" name="Picture 2">
            <a:extLst>
              <a:ext uri="{FF2B5EF4-FFF2-40B4-BE49-F238E27FC236}">
                <a16:creationId xmlns:a16="http://schemas.microsoft.com/office/drawing/2014/main" id="{D46B7D20-59E7-8405-8109-C2C2C0FA9D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41268" y="1291770"/>
            <a:ext cx="1308103" cy="87206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hlinkClick r:id="rId3"/>
            <a:extLst>
              <a:ext uri="{FF2B5EF4-FFF2-40B4-BE49-F238E27FC236}">
                <a16:creationId xmlns:a16="http://schemas.microsoft.com/office/drawing/2014/main" id="{17F89054-5D19-3F63-7108-F098407741C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9824" y="1216742"/>
            <a:ext cx="1399633" cy="1022124"/>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a:hlinkClick r:id="rId5"/>
            <a:extLst>
              <a:ext uri="{FF2B5EF4-FFF2-40B4-BE49-F238E27FC236}">
                <a16:creationId xmlns:a16="http://schemas.microsoft.com/office/drawing/2014/main" id="{55B9EA8C-1F1D-6097-2876-235237E1F71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5487" r="24684"/>
          <a:stretch/>
        </p:blipFill>
        <p:spPr bwMode="auto">
          <a:xfrm>
            <a:off x="3626754" y="8543364"/>
            <a:ext cx="1371600" cy="917534"/>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a:hlinkClick r:id="rId7"/>
            <a:extLst>
              <a:ext uri="{FF2B5EF4-FFF2-40B4-BE49-F238E27FC236}">
                <a16:creationId xmlns:a16="http://schemas.microsoft.com/office/drawing/2014/main" id="{4D039EEE-74EF-2C53-DD05-575FD64E64D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6768" y="8588830"/>
            <a:ext cx="1005743" cy="872068"/>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a:hlinkClick r:id="rId9"/>
            <a:extLst>
              <a:ext uri="{FF2B5EF4-FFF2-40B4-BE49-F238E27FC236}">
                <a16:creationId xmlns:a16="http://schemas.microsoft.com/office/drawing/2014/main" id="{3851B1C9-2922-4761-1B40-F445E50DBA5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626754" y="6983222"/>
            <a:ext cx="1167493" cy="1167493"/>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a:extLst>
              <a:ext uri="{FF2B5EF4-FFF2-40B4-BE49-F238E27FC236}">
                <a16:creationId xmlns:a16="http://schemas.microsoft.com/office/drawing/2014/main" id="{5BC253FA-3589-0495-461A-DC5A914ECF3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53146" y="4101838"/>
            <a:ext cx="1399633" cy="1048248"/>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a:hlinkClick r:id="rId12"/>
            <a:extLst>
              <a:ext uri="{FF2B5EF4-FFF2-40B4-BE49-F238E27FC236}">
                <a16:creationId xmlns:a16="http://schemas.microsoft.com/office/drawing/2014/main" id="{C74D1A4D-76C3-05C4-70EB-12634FBAA1A2}"/>
              </a:ext>
            </a:extLst>
          </p:cNvPr>
          <p:cNvPicPr>
            <a:picLocks noChangeAspect="1"/>
          </p:cNvPicPr>
          <p:nvPr/>
        </p:nvPicPr>
        <p:blipFill>
          <a:blip r:embed="rId13"/>
          <a:stretch>
            <a:fillRect/>
          </a:stretch>
        </p:blipFill>
        <p:spPr>
          <a:xfrm>
            <a:off x="269824" y="2667218"/>
            <a:ext cx="1212581" cy="1046887"/>
          </a:xfrm>
          <a:prstGeom prst="rect">
            <a:avLst/>
          </a:prstGeom>
        </p:spPr>
      </p:pic>
      <p:pic>
        <p:nvPicPr>
          <p:cNvPr id="3090" name="Picture 18">
            <a:hlinkClick r:id="rId14"/>
            <a:extLst>
              <a:ext uri="{FF2B5EF4-FFF2-40B4-BE49-F238E27FC236}">
                <a16:creationId xmlns:a16="http://schemas.microsoft.com/office/drawing/2014/main" id="{629084F7-D1E1-E6E8-82E1-B23CB58B929C}"/>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71642" y="7103828"/>
            <a:ext cx="1397815" cy="1046887"/>
          </a:xfrm>
          <a:prstGeom prst="rect">
            <a:avLst/>
          </a:prstGeom>
          <a:noFill/>
          <a:extLst>
            <a:ext uri="{909E8E84-426E-40DD-AFC4-6F175D3DCCD1}">
              <a14:hiddenFill xmlns:a14="http://schemas.microsoft.com/office/drawing/2010/main">
                <a:solidFill>
                  <a:srgbClr val="FFFFFF"/>
                </a:solidFill>
              </a14:hiddenFill>
            </a:ext>
          </a:extLst>
        </p:spPr>
      </p:pic>
      <p:pic>
        <p:nvPicPr>
          <p:cNvPr id="3094" name="Picture 22">
            <a:extLst>
              <a:ext uri="{FF2B5EF4-FFF2-40B4-BE49-F238E27FC236}">
                <a16:creationId xmlns:a16="http://schemas.microsoft.com/office/drawing/2014/main" id="{7142120E-F8F2-928C-7D43-D43411A144C3}"/>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616773" y="4144142"/>
            <a:ext cx="1393946" cy="917534"/>
          </a:xfrm>
          <a:prstGeom prst="rect">
            <a:avLst/>
          </a:prstGeom>
          <a:noFill/>
          <a:extLst>
            <a:ext uri="{909E8E84-426E-40DD-AFC4-6F175D3DCCD1}">
              <a14:hiddenFill xmlns:a14="http://schemas.microsoft.com/office/drawing/2010/main">
                <a:solidFill>
                  <a:srgbClr val="FFFFFF"/>
                </a:solidFill>
              </a14:hiddenFill>
            </a:ext>
          </a:extLst>
        </p:spPr>
      </p:pic>
      <p:pic>
        <p:nvPicPr>
          <p:cNvPr id="3100" name="Picture 28" descr="Groupe Vertical Art | Salles d'escalade de bloc en France">
            <a:hlinkClick r:id="rId17"/>
            <a:extLst>
              <a:ext uri="{FF2B5EF4-FFF2-40B4-BE49-F238E27FC236}">
                <a16:creationId xmlns:a16="http://schemas.microsoft.com/office/drawing/2014/main" id="{BB2134B0-512E-4AF2-9DBF-94175A3F6351}"/>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616773" y="2718876"/>
            <a:ext cx="1376781" cy="917535"/>
          </a:xfrm>
          <a:prstGeom prst="rect">
            <a:avLst/>
          </a:prstGeom>
          <a:noFill/>
          <a:extLst>
            <a:ext uri="{909E8E84-426E-40DD-AFC4-6F175D3DCCD1}">
              <a14:hiddenFill xmlns:a14="http://schemas.microsoft.com/office/drawing/2010/main">
                <a:solidFill>
                  <a:srgbClr val="FFFFFF"/>
                </a:solidFill>
              </a14:hiddenFill>
            </a:ext>
          </a:extLst>
        </p:spPr>
      </p:pic>
      <p:pic>
        <p:nvPicPr>
          <p:cNvPr id="3104" name="Picture 32">
            <a:extLst>
              <a:ext uri="{FF2B5EF4-FFF2-40B4-BE49-F238E27FC236}">
                <a16:creationId xmlns:a16="http://schemas.microsoft.com/office/drawing/2014/main" id="{465753C9-4C2F-F86B-0BEC-3D27371E6FB7}"/>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88785" y="5667847"/>
            <a:ext cx="1380672" cy="917535"/>
          </a:xfrm>
          <a:prstGeom prst="rect">
            <a:avLst/>
          </a:prstGeom>
          <a:noFill/>
          <a:extLst>
            <a:ext uri="{909E8E84-426E-40DD-AFC4-6F175D3DCCD1}">
              <a14:hiddenFill xmlns:a14="http://schemas.microsoft.com/office/drawing/2010/main">
                <a:solidFill>
                  <a:srgbClr val="FFFFFF"/>
                </a:solidFill>
              </a14:hiddenFill>
            </a:ext>
          </a:extLst>
        </p:spPr>
      </p:pic>
      <p:pic>
        <p:nvPicPr>
          <p:cNvPr id="3108" name="Picture 36">
            <a:extLst>
              <a:ext uri="{FF2B5EF4-FFF2-40B4-BE49-F238E27FC236}">
                <a16:creationId xmlns:a16="http://schemas.microsoft.com/office/drawing/2014/main" id="{97F551EF-CFF2-8E28-00D4-3A1A760D5E85}"/>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612291" y="5667847"/>
            <a:ext cx="1398428" cy="9175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33075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ED231-7A25-7565-277C-47A7EFD14C57}"/>
            </a:ext>
          </a:extLst>
        </p:cNvPr>
        <p:cNvGrpSpPr/>
        <p:nvPr/>
      </p:nvGrpSpPr>
      <p:grpSpPr>
        <a:xfrm>
          <a:off x="0" y="0"/>
          <a:ext cx="0" cy="0"/>
          <a:chOff x="0" y="0"/>
          <a:chExt cx="0" cy="0"/>
        </a:xfrm>
      </p:grpSpPr>
      <p:sp>
        <p:nvSpPr>
          <p:cNvPr id="4" name="ZoneTexte 3">
            <a:extLst>
              <a:ext uri="{FF2B5EF4-FFF2-40B4-BE49-F238E27FC236}">
                <a16:creationId xmlns:a16="http://schemas.microsoft.com/office/drawing/2014/main" id="{6F274135-41A3-9D70-2D0E-8361127BB824}"/>
              </a:ext>
            </a:extLst>
          </p:cNvPr>
          <p:cNvSpPr txBox="1"/>
          <p:nvPr/>
        </p:nvSpPr>
        <p:spPr>
          <a:xfrm>
            <a:off x="1151059" y="94391"/>
            <a:ext cx="4920386" cy="523220"/>
          </a:xfrm>
          <a:prstGeom prst="rect">
            <a:avLst/>
          </a:prstGeom>
          <a:noFill/>
        </p:spPr>
        <p:txBody>
          <a:bodyPr wrap="none" rtlCol="0">
            <a:spAutoFit/>
          </a:bodyPr>
          <a:lstStyle/>
          <a:p>
            <a:r>
              <a:rPr lang="fr-FR" sz="2800" dirty="0">
                <a:latin typeface="KG Second Chances Sketch" panose="02000000000000000000" pitchFamily="2" charset="0"/>
              </a:rPr>
              <a:t>10 jeux à jouer en famille</a:t>
            </a:r>
          </a:p>
        </p:txBody>
      </p:sp>
      <p:graphicFrame>
        <p:nvGraphicFramePr>
          <p:cNvPr id="27" name="Tableau 26">
            <a:extLst>
              <a:ext uri="{FF2B5EF4-FFF2-40B4-BE49-F238E27FC236}">
                <a16:creationId xmlns:a16="http://schemas.microsoft.com/office/drawing/2014/main" id="{42F51FB9-B780-A85B-E295-312596B2CF71}"/>
              </a:ext>
            </a:extLst>
          </p:cNvPr>
          <p:cNvGraphicFramePr>
            <a:graphicFrameLocks noGrp="1"/>
          </p:cNvGraphicFramePr>
          <p:nvPr>
            <p:extLst>
              <p:ext uri="{D42A27DB-BD31-4B8C-83A1-F6EECF244321}">
                <p14:modId xmlns:p14="http://schemas.microsoft.com/office/powerpoint/2010/main" val="2753637190"/>
              </p:ext>
            </p:extLst>
          </p:nvPr>
        </p:nvGraphicFramePr>
        <p:xfrm>
          <a:off x="149086" y="1009650"/>
          <a:ext cx="3279914" cy="8757198"/>
        </p:xfrm>
        <a:graphic>
          <a:graphicData uri="http://schemas.openxmlformats.org/drawingml/2006/table">
            <a:tbl>
              <a:tblPr firstRow="1" bandRow="1">
                <a:tableStyleId>{5C22544A-7EE6-4342-B048-85BDC9FD1C3A}</a:tableStyleId>
              </a:tblPr>
              <a:tblGrid>
                <a:gridCol w="1639957">
                  <a:extLst>
                    <a:ext uri="{9D8B030D-6E8A-4147-A177-3AD203B41FA5}">
                      <a16:colId xmlns:a16="http://schemas.microsoft.com/office/drawing/2014/main" val="3092998628"/>
                    </a:ext>
                  </a:extLst>
                </a:gridCol>
                <a:gridCol w="1639957">
                  <a:extLst>
                    <a:ext uri="{9D8B030D-6E8A-4147-A177-3AD203B41FA5}">
                      <a16:colId xmlns:a16="http://schemas.microsoft.com/office/drawing/2014/main" val="555916846"/>
                    </a:ext>
                  </a:extLst>
                </a:gridCol>
              </a:tblGrid>
              <a:tr h="1459533">
                <a:tc>
                  <a:txBody>
                    <a:bodyPr/>
                    <a:lstStyle/>
                    <a:p>
                      <a:endParaRPr lang="fr-FR" sz="1400" b="1">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200" b="1" u="sng" dirty="0">
                          <a:solidFill>
                            <a:schemeClr val="tx1"/>
                          </a:solidFill>
                          <a:latin typeface="Print Bold" panose="02000000000000000000" pitchFamily="50" charset="0"/>
                        </a:rPr>
                        <a:t>Jungle speed</a:t>
                      </a:r>
                    </a:p>
                    <a:p>
                      <a:r>
                        <a:rPr lang="fr-FR" sz="1200" b="0" i="0" dirty="0">
                          <a:solidFill>
                            <a:schemeClr val="tx1"/>
                          </a:solidFill>
                          <a:latin typeface="Print Bold" panose="02000000000000000000" pitchFamily="50" charset="0"/>
                        </a:rPr>
                        <a:t>Jeu de rapidité pour s’entrainer à être attentif et à bien regarder!</a:t>
                      </a:r>
                    </a:p>
                    <a:p>
                      <a:r>
                        <a:rPr lang="fr-FR" sz="1200" b="0" i="0" dirty="0">
                          <a:solidFill>
                            <a:schemeClr val="tx1"/>
                          </a:solidFill>
                          <a:latin typeface="Print Bold" panose="02000000000000000000" pitchFamily="50" charset="0"/>
                        </a:rPr>
                        <a:t>Même les plus grands peuvent se tromper s’ils vont trop vite...!</a:t>
                      </a:r>
                      <a:endParaRPr lang="fr-FR" sz="1100" b="0" i="0"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04436211"/>
                  </a:ext>
                </a:extLst>
              </a:tr>
              <a:tr h="1459533">
                <a:tc>
                  <a:txBody>
                    <a:bodyPr/>
                    <a:lstStyle/>
                    <a:p>
                      <a:endParaRPr lang="fr-FR" sz="1400" b="1"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100" b="1" u="sng" dirty="0" err="1">
                          <a:solidFill>
                            <a:schemeClr val="tx1"/>
                          </a:solidFill>
                          <a:latin typeface="Print Bold" panose="02000000000000000000" pitchFamily="50" charset="0"/>
                        </a:rPr>
                        <a:t>Color</a:t>
                      </a:r>
                      <a:r>
                        <a:rPr lang="fr-FR" sz="1100" b="1" u="sng" dirty="0">
                          <a:solidFill>
                            <a:schemeClr val="tx1"/>
                          </a:solidFill>
                          <a:latin typeface="Print Bold" panose="02000000000000000000" pitchFamily="50" charset="0"/>
                        </a:rPr>
                        <a:t> Addict</a:t>
                      </a:r>
                    </a:p>
                    <a:p>
                      <a:r>
                        <a:rPr lang="fr-FR" sz="1100" b="0" i="0" dirty="0">
                          <a:solidFill>
                            <a:schemeClr val="tx1"/>
                          </a:solidFill>
                          <a:latin typeface="Print Bold" panose="02000000000000000000" pitchFamily="50" charset="0"/>
                        </a:rPr>
                        <a:t>Jeu de rapidité pour travailler l’attention, et l’inhibition: on lit le mot « vert » mais on doit tenir compte de la couleur avec laquelle il est écrit: « rouge » par exemple.</a:t>
                      </a:r>
                      <a:endParaRPr lang="fr-FR" sz="1050" b="0" i="0"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65708732"/>
                  </a:ext>
                </a:extLst>
              </a:tr>
              <a:tr h="1459533">
                <a:tc>
                  <a:txBody>
                    <a:bodyPr/>
                    <a:lstStyle/>
                    <a:p>
                      <a:endParaRPr lang="fr-FR" sz="1400" b="1">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200" b="1" u="sng" dirty="0" err="1">
                          <a:solidFill>
                            <a:schemeClr val="tx1"/>
                          </a:solidFill>
                          <a:latin typeface="Print Bold" panose="02000000000000000000" pitchFamily="50" charset="0"/>
                        </a:rPr>
                        <a:t>Skyjo</a:t>
                      </a:r>
                      <a:endParaRPr lang="fr-FR" sz="1200" b="1" u="sng" dirty="0">
                        <a:solidFill>
                          <a:schemeClr val="tx1"/>
                        </a:solidFill>
                        <a:latin typeface="Print Bold" panose="02000000000000000000" pitchFamily="50" charset="0"/>
                      </a:endParaRPr>
                    </a:p>
                    <a:p>
                      <a:r>
                        <a:rPr lang="fr-FR" sz="1200" b="0" i="0" dirty="0">
                          <a:solidFill>
                            <a:schemeClr val="tx1"/>
                          </a:solidFill>
                          <a:latin typeface="Print Bold" panose="02000000000000000000" pitchFamily="50" charset="0"/>
                        </a:rPr>
                        <a:t>LE jeu intergénérationnel du moment! But du jeu: avoir le moins de points possible devant soi à la fin de la partie.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94423692"/>
                  </a:ext>
                </a:extLst>
              </a:tr>
              <a:tr h="1459533">
                <a:tc>
                  <a:txBody>
                    <a:bodyPr/>
                    <a:lstStyle/>
                    <a:p>
                      <a:endParaRPr lang="fr-FR" sz="1400" b="1"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000" b="1" u="sng" dirty="0">
                          <a:solidFill>
                            <a:schemeClr val="tx1"/>
                          </a:solidFill>
                          <a:latin typeface="Print Bold" panose="02000000000000000000" pitchFamily="50" charset="0"/>
                        </a:rPr>
                        <a:t>Rummikub</a:t>
                      </a:r>
                    </a:p>
                    <a:p>
                      <a:r>
                        <a:rPr lang="fr-FR" sz="1000" b="0" i="0" dirty="0">
                          <a:solidFill>
                            <a:schemeClr val="tx1"/>
                          </a:solidFill>
                          <a:latin typeface="Print Bold" panose="02000000000000000000" pitchFamily="50" charset="0"/>
                        </a:rPr>
                        <a:t>Un autre jeu intergénérationnel qui permet de travailler la flexibilité mentale: s’adapter au changement du jeu sur la table, trouver d’autres solutions être le premier à poser tous ses pions.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95336347"/>
                  </a:ext>
                </a:extLst>
              </a:tr>
              <a:tr h="1459533">
                <a:tc>
                  <a:txBody>
                    <a:bodyPr/>
                    <a:lstStyle/>
                    <a:p>
                      <a:endParaRPr lang="fr-FR" sz="1400" b="1">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100" b="1" u="sng" dirty="0">
                          <a:solidFill>
                            <a:schemeClr val="tx1"/>
                          </a:solidFill>
                          <a:latin typeface="Print Bold" panose="02000000000000000000" pitchFamily="50" charset="0"/>
                        </a:rPr>
                        <a:t>La bonne paye</a:t>
                      </a:r>
                    </a:p>
                    <a:p>
                      <a:r>
                        <a:rPr lang="fr-FR" sz="1100" b="0" i="0" dirty="0">
                          <a:solidFill>
                            <a:schemeClr val="tx1"/>
                          </a:solidFill>
                          <a:latin typeface="Print Bold" panose="02000000000000000000" pitchFamily="50" charset="0"/>
                        </a:rPr>
                        <a:t>Moins long que le Monopoly, mais il permet tout autant de s’entrainer à compter de l’argent.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59025858"/>
                  </a:ext>
                </a:extLst>
              </a:tr>
              <a:tr h="1459533">
                <a:tc>
                  <a:txBody>
                    <a:bodyPr/>
                    <a:lstStyle/>
                    <a:p>
                      <a:endParaRPr lang="fr-FR" sz="1400" b="1">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050" b="1" u="sng" dirty="0">
                          <a:solidFill>
                            <a:schemeClr val="tx1"/>
                          </a:solidFill>
                          <a:latin typeface="Print Bold" panose="02000000000000000000" pitchFamily="50" charset="0"/>
                        </a:rPr>
                        <a:t>Catane junior</a:t>
                      </a:r>
                    </a:p>
                    <a:p>
                      <a:r>
                        <a:rPr lang="fr-FR" sz="1050" b="0" i="0" dirty="0">
                          <a:solidFill>
                            <a:schemeClr val="tx1"/>
                          </a:solidFill>
                          <a:latin typeface="Print Bold" panose="02000000000000000000" pitchFamily="50" charset="0"/>
                        </a:rPr>
                        <a:t>Un jeu un peu plus complexe avec un peu plus de stratégies: il faut gérer ses ressources et faire des choix mais tous ne mèneront pas à la victoire...!</a:t>
                      </a:r>
                      <a:endParaRPr lang="fr-FR" sz="1000" b="0" i="0"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83245050"/>
                  </a:ext>
                </a:extLst>
              </a:tr>
            </a:tbl>
          </a:graphicData>
        </a:graphic>
      </p:graphicFrame>
      <p:graphicFrame>
        <p:nvGraphicFramePr>
          <p:cNvPr id="33" name="Tableau 32">
            <a:extLst>
              <a:ext uri="{FF2B5EF4-FFF2-40B4-BE49-F238E27FC236}">
                <a16:creationId xmlns:a16="http://schemas.microsoft.com/office/drawing/2014/main" id="{57471845-8522-688C-7D21-771C9639CEF8}"/>
              </a:ext>
            </a:extLst>
          </p:cNvPr>
          <p:cNvGraphicFramePr>
            <a:graphicFrameLocks noGrp="1"/>
          </p:cNvGraphicFramePr>
          <p:nvPr>
            <p:extLst>
              <p:ext uri="{D42A27DB-BD31-4B8C-83A1-F6EECF244321}">
                <p14:modId xmlns:p14="http://schemas.microsoft.com/office/powerpoint/2010/main" val="478913102"/>
              </p:ext>
            </p:extLst>
          </p:nvPr>
        </p:nvGraphicFramePr>
        <p:xfrm>
          <a:off x="3486287" y="1009650"/>
          <a:ext cx="3279914" cy="8760705"/>
        </p:xfrm>
        <a:graphic>
          <a:graphicData uri="http://schemas.openxmlformats.org/drawingml/2006/table">
            <a:tbl>
              <a:tblPr firstRow="1" bandRow="1">
                <a:tableStyleId>{5C22544A-7EE6-4342-B048-85BDC9FD1C3A}</a:tableStyleId>
              </a:tblPr>
              <a:tblGrid>
                <a:gridCol w="1639957">
                  <a:extLst>
                    <a:ext uri="{9D8B030D-6E8A-4147-A177-3AD203B41FA5}">
                      <a16:colId xmlns:a16="http://schemas.microsoft.com/office/drawing/2014/main" val="3092998628"/>
                    </a:ext>
                  </a:extLst>
                </a:gridCol>
                <a:gridCol w="1639957">
                  <a:extLst>
                    <a:ext uri="{9D8B030D-6E8A-4147-A177-3AD203B41FA5}">
                      <a16:colId xmlns:a16="http://schemas.microsoft.com/office/drawing/2014/main" val="555916846"/>
                    </a:ext>
                  </a:extLst>
                </a:gridCol>
              </a:tblGrid>
              <a:tr h="1459533">
                <a:tc>
                  <a:txBody>
                    <a:bodyPr/>
                    <a:lstStyle/>
                    <a:p>
                      <a:endParaRPr lang="fr-FR" sz="1400" b="1">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200" b="1" u="sng" dirty="0">
                          <a:solidFill>
                            <a:schemeClr val="tx1"/>
                          </a:solidFill>
                          <a:latin typeface="Print Bold" panose="02000000000000000000" pitchFamily="50" charset="0"/>
                        </a:rPr>
                        <a:t>Bazar Bizarre</a:t>
                      </a:r>
                    </a:p>
                    <a:p>
                      <a:r>
                        <a:rPr lang="fr-FR" sz="1200" b="0" i="0" dirty="0">
                          <a:solidFill>
                            <a:schemeClr val="tx1"/>
                          </a:solidFill>
                          <a:latin typeface="Print Bold" panose="02000000000000000000" pitchFamily="50" charset="0"/>
                        </a:rPr>
                        <a:t>Jeu de rapidité, d’observation et de déduction. Un élève a déjà battu la maitresse, avis aux compétiteurs! ;)</a:t>
                      </a:r>
                      <a:endParaRPr lang="fr-FR" sz="1100" b="0" i="0"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04436211"/>
                  </a:ext>
                </a:extLst>
              </a:tr>
              <a:tr h="1459533">
                <a:tc>
                  <a:txBody>
                    <a:bodyPr/>
                    <a:lstStyle/>
                    <a:p>
                      <a:endParaRPr lang="fr-FR" sz="1400" b="1">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000" b="1" u="sng" dirty="0" err="1">
                          <a:solidFill>
                            <a:schemeClr val="tx1"/>
                          </a:solidFill>
                          <a:latin typeface="Print Bold" panose="02000000000000000000" pitchFamily="50" charset="0"/>
                        </a:rPr>
                        <a:t>Smartgames</a:t>
                      </a:r>
                      <a:endParaRPr lang="fr-FR" sz="1000" b="1" u="sng" dirty="0">
                        <a:solidFill>
                          <a:schemeClr val="tx1"/>
                        </a:solidFill>
                        <a:latin typeface="Print Bold" panose="02000000000000000000" pitchFamily="50" charset="0"/>
                      </a:endParaRPr>
                    </a:p>
                    <a:p>
                      <a:r>
                        <a:rPr lang="fr-FR" sz="1000" b="0" i="0" dirty="0">
                          <a:solidFill>
                            <a:schemeClr val="tx1"/>
                          </a:solidFill>
                          <a:latin typeface="Print Bold" panose="02000000000000000000" pitchFamily="50" charset="0"/>
                        </a:rPr>
                        <a:t>Une collection qui fait travailler les méninges des petits comme des grands! Des formats de poches aux beaux jeux plus gros, toujours le même principe: 1 joueur, 1 livret très progressif avec des défis et leurs solutions.</a:t>
                      </a:r>
                      <a:endParaRPr lang="fr-FR" sz="900" b="0" i="0"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65708732"/>
                  </a:ext>
                </a:extLst>
              </a:tr>
              <a:tr h="1459533">
                <a:tc>
                  <a:txBody>
                    <a:bodyPr/>
                    <a:lstStyle/>
                    <a:p>
                      <a:endParaRPr lang="fr-FR" sz="1400" b="1"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100" b="1" u="sng" dirty="0">
                          <a:solidFill>
                            <a:schemeClr val="tx1"/>
                          </a:solidFill>
                          <a:latin typeface="Print Bold" panose="02000000000000000000" pitchFamily="50" charset="0"/>
                        </a:rPr>
                        <a:t>6 qui prend</a:t>
                      </a:r>
                    </a:p>
                    <a:p>
                      <a:r>
                        <a:rPr lang="fr-FR" sz="1100" b="0" i="0" dirty="0">
                          <a:solidFill>
                            <a:schemeClr val="tx1"/>
                          </a:solidFill>
                          <a:latin typeface="Print Bold" panose="02000000000000000000" pitchFamily="50" charset="0"/>
                        </a:rPr>
                        <a:t>Permet de travailler l’ordre des nombres jusqu’à 100 et de les nommer, mais de façon amusante car il faut faire des paris sur ce que les autres vont jouer.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94423692"/>
                  </a:ext>
                </a:extLst>
              </a:tr>
              <a:tr h="1459533">
                <a:tc>
                  <a:txBody>
                    <a:bodyPr/>
                    <a:lstStyle/>
                    <a:p>
                      <a:endParaRPr lang="fr-FR" sz="1400" b="1">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100" b="1" u="sng" dirty="0">
                          <a:solidFill>
                            <a:schemeClr val="tx1"/>
                          </a:solidFill>
                          <a:latin typeface="Print Bold" panose="02000000000000000000" pitchFamily="50" charset="0"/>
                        </a:rPr>
                        <a:t>1000 bornes</a:t>
                      </a:r>
                    </a:p>
                    <a:p>
                      <a:r>
                        <a:rPr lang="fr-FR" sz="1100" b="0" i="0" dirty="0">
                          <a:solidFill>
                            <a:schemeClr val="tx1"/>
                          </a:solidFill>
                          <a:latin typeface="Print Bold" panose="02000000000000000000" pitchFamily="50" charset="0"/>
                        </a:rPr>
                        <a:t>Permet de calculer jusqu’à 1000 de façon ludique.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95336347"/>
                  </a:ext>
                </a:extLst>
              </a:tr>
              <a:tr h="1459533">
                <a:tc>
                  <a:txBody>
                    <a:bodyPr/>
                    <a:lstStyle/>
                    <a:p>
                      <a:endParaRPr lang="fr-FR" sz="1400" b="1"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100" b="1" u="sng" dirty="0">
                          <a:solidFill>
                            <a:schemeClr val="tx1"/>
                          </a:solidFill>
                          <a:latin typeface="Print Bold" panose="02000000000000000000" pitchFamily="50" charset="0"/>
                        </a:rPr>
                        <a:t>Cluedo</a:t>
                      </a:r>
                    </a:p>
                    <a:p>
                      <a:r>
                        <a:rPr lang="fr-FR" sz="1100" b="0" i="0" dirty="0">
                          <a:solidFill>
                            <a:schemeClr val="tx1"/>
                          </a:solidFill>
                          <a:latin typeface="Print Bold" panose="02000000000000000000" pitchFamily="50" charset="0"/>
                        </a:rPr>
                        <a:t>Un jeu de déduction pour élucider le meurtre commis: qui est le coupable? Où était-il? Quelle arme a-t-il utilisée?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59025858"/>
                  </a:ext>
                </a:extLst>
              </a:tr>
              <a:tr h="1459533">
                <a:tc>
                  <a:txBody>
                    <a:bodyPr/>
                    <a:lstStyle/>
                    <a:p>
                      <a:endParaRPr lang="fr-FR" sz="1400" b="1">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050" b="1" u="sng" dirty="0">
                          <a:solidFill>
                            <a:schemeClr val="tx1"/>
                          </a:solidFill>
                          <a:latin typeface="Print Bold" panose="02000000000000000000" pitchFamily="50" charset="0"/>
                        </a:rPr>
                        <a:t>Le lynx</a:t>
                      </a:r>
                    </a:p>
                    <a:p>
                      <a:r>
                        <a:rPr lang="fr-FR" sz="1050" b="0" i="0" dirty="0">
                          <a:solidFill>
                            <a:schemeClr val="tx1"/>
                          </a:solidFill>
                          <a:latin typeface="Print Bold" panose="02000000000000000000" pitchFamily="50" charset="0"/>
                        </a:rPr>
                        <a:t>Un jeu d’observation et de rapidité.</a:t>
                      </a:r>
                      <a:endParaRPr lang="fr-FR" sz="1000" b="0" i="0"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83245050"/>
                  </a:ext>
                </a:extLst>
              </a:tr>
            </a:tbl>
          </a:graphicData>
        </a:graphic>
      </p:graphicFrame>
      <p:pic>
        <p:nvPicPr>
          <p:cNvPr id="3" name="Image 2">
            <a:hlinkClick r:id="rId2"/>
            <a:extLst>
              <a:ext uri="{FF2B5EF4-FFF2-40B4-BE49-F238E27FC236}">
                <a16:creationId xmlns:a16="http://schemas.microsoft.com/office/drawing/2014/main" id="{250F803F-3AEA-C87E-F47D-B1052367F1A6}"/>
              </a:ext>
            </a:extLst>
          </p:cNvPr>
          <p:cNvPicPr>
            <a:picLocks noChangeAspect="1"/>
          </p:cNvPicPr>
          <p:nvPr/>
        </p:nvPicPr>
        <p:blipFill>
          <a:blip r:embed="rId3"/>
          <a:stretch>
            <a:fillRect/>
          </a:stretch>
        </p:blipFill>
        <p:spPr>
          <a:xfrm>
            <a:off x="3827837" y="2656114"/>
            <a:ext cx="918396" cy="1129522"/>
          </a:xfrm>
          <a:prstGeom prst="rect">
            <a:avLst/>
          </a:prstGeom>
        </p:spPr>
      </p:pic>
      <p:pic>
        <p:nvPicPr>
          <p:cNvPr id="7" name="Image 6">
            <a:extLst>
              <a:ext uri="{FF2B5EF4-FFF2-40B4-BE49-F238E27FC236}">
                <a16:creationId xmlns:a16="http://schemas.microsoft.com/office/drawing/2014/main" id="{2CC9ADFE-2EB1-81AA-29C6-B1C84820FDBA}"/>
              </a:ext>
            </a:extLst>
          </p:cNvPr>
          <p:cNvPicPr>
            <a:picLocks noChangeAspect="1"/>
          </p:cNvPicPr>
          <p:nvPr/>
        </p:nvPicPr>
        <p:blipFill>
          <a:blip r:embed="rId4"/>
          <a:stretch>
            <a:fillRect/>
          </a:stretch>
        </p:blipFill>
        <p:spPr>
          <a:xfrm>
            <a:off x="427721" y="2716218"/>
            <a:ext cx="1063164" cy="1069418"/>
          </a:xfrm>
          <a:prstGeom prst="rect">
            <a:avLst/>
          </a:prstGeom>
        </p:spPr>
      </p:pic>
      <p:pic>
        <p:nvPicPr>
          <p:cNvPr id="2052" name="Picture 4">
            <a:extLst>
              <a:ext uri="{FF2B5EF4-FFF2-40B4-BE49-F238E27FC236}">
                <a16:creationId xmlns:a16="http://schemas.microsoft.com/office/drawing/2014/main" id="{6A68CE3C-B065-0F1D-C145-8CC2DF69FE6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7721" y="1160560"/>
            <a:ext cx="1129522" cy="1129522"/>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 8">
            <a:extLst>
              <a:ext uri="{FF2B5EF4-FFF2-40B4-BE49-F238E27FC236}">
                <a16:creationId xmlns:a16="http://schemas.microsoft.com/office/drawing/2014/main" id="{98804C8A-E982-A97F-84AD-C5ED65AC2278}"/>
              </a:ext>
            </a:extLst>
          </p:cNvPr>
          <p:cNvPicPr>
            <a:picLocks noChangeAspect="1"/>
          </p:cNvPicPr>
          <p:nvPr/>
        </p:nvPicPr>
        <p:blipFill>
          <a:blip r:embed="rId6"/>
          <a:stretch>
            <a:fillRect/>
          </a:stretch>
        </p:blipFill>
        <p:spPr>
          <a:xfrm>
            <a:off x="3751413" y="1160559"/>
            <a:ext cx="1071243" cy="1129523"/>
          </a:xfrm>
          <a:prstGeom prst="rect">
            <a:avLst/>
          </a:prstGeom>
        </p:spPr>
      </p:pic>
      <p:pic>
        <p:nvPicPr>
          <p:cNvPr id="2054" name="Picture 6">
            <a:extLst>
              <a:ext uri="{FF2B5EF4-FFF2-40B4-BE49-F238E27FC236}">
                <a16:creationId xmlns:a16="http://schemas.microsoft.com/office/drawing/2014/main" id="{073AC33C-5F80-D00F-08E1-91062AA1027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7452" y="4056714"/>
            <a:ext cx="1090060" cy="109006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1D411C76-1491-E956-23BC-D748988DE54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11252" y="4232334"/>
            <a:ext cx="1338120" cy="827355"/>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a:extLst>
              <a:ext uri="{FF2B5EF4-FFF2-40B4-BE49-F238E27FC236}">
                <a16:creationId xmlns:a16="http://schemas.microsoft.com/office/drawing/2014/main" id="{F8DF40D5-574B-EF27-C09C-6B509D1F67F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70887" y="5484019"/>
            <a:ext cx="1142529" cy="1272691"/>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a:extLst>
              <a:ext uri="{FF2B5EF4-FFF2-40B4-BE49-F238E27FC236}">
                <a16:creationId xmlns:a16="http://schemas.microsoft.com/office/drawing/2014/main" id="{FF4C822D-CA00-BF75-D56F-730D9F169A0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611252" y="5584477"/>
            <a:ext cx="1373695" cy="1028822"/>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a:extLst>
              <a:ext uri="{FF2B5EF4-FFF2-40B4-BE49-F238E27FC236}">
                <a16:creationId xmlns:a16="http://schemas.microsoft.com/office/drawing/2014/main" id="{EA56820A-3B8C-A108-6090-A61E6D2E253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97675" y="6945329"/>
            <a:ext cx="1259568" cy="1259568"/>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a:extLst>
              <a:ext uri="{FF2B5EF4-FFF2-40B4-BE49-F238E27FC236}">
                <a16:creationId xmlns:a16="http://schemas.microsoft.com/office/drawing/2014/main" id="{686589DD-9DE5-D094-B4F5-786DAE89A6B7}"/>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611252" y="7138087"/>
            <a:ext cx="1373695" cy="936083"/>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a:extLst>
              <a:ext uri="{FF2B5EF4-FFF2-40B4-BE49-F238E27FC236}">
                <a16:creationId xmlns:a16="http://schemas.microsoft.com/office/drawing/2014/main" id="{42FC0D08-908D-F2C0-B23E-A3160937C41D}"/>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l="36826"/>
          <a:stretch/>
        </p:blipFill>
        <p:spPr bwMode="auto">
          <a:xfrm>
            <a:off x="297675" y="8475975"/>
            <a:ext cx="1368391" cy="1083023"/>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 10">
            <a:extLst>
              <a:ext uri="{FF2B5EF4-FFF2-40B4-BE49-F238E27FC236}">
                <a16:creationId xmlns:a16="http://schemas.microsoft.com/office/drawing/2014/main" id="{FDD600A5-7E45-F5AC-2671-A1279D10D1DF}"/>
              </a:ext>
            </a:extLst>
          </p:cNvPr>
          <p:cNvPicPr>
            <a:picLocks noChangeAspect="1"/>
          </p:cNvPicPr>
          <p:nvPr/>
        </p:nvPicPr>
        <p:blipFill>
          <a:blip r:embed="rId14"/>
          <a:stretch>
            <a:fillRect/>
          </a:stretch>
        </p:blipFill>
        <p:spPr>
          <a:xfrm>
            <a:off x="3711487" y="8423685"/>
            <a:ext cx="1197959" cy="1211998"/>
          </a:xfrm>
          <a:prstGeom prst="rect">
            <a:avLst/>
          </a:prstGeom>
        </p:spPr>
      </p:pic>
      <p:sp>
        <p:nvSpPr>
          <p:cNvPr id="2" name="ZoneTexte 1">
            <a:extLst>
              <a:ext uri="{FF2B5EF4-FFF2-40B4-BE49-F238E27FC236}">
                <a16:creationId xmlns:a16="http://schemas.microsoft.com/office/drawing/2014/main" id="{4F744FF0-2FC4-80F7-3208-A8D75D7585DA}"/>
              </a:ext>
            </a:extLst>
          </p:cNvPr>
          <p:cNvSpPr txBox="1"/>
          <p:nvPr/>
        </p:nvSpPr>
        <p:spPr>
          <a:xfrm>
            <a:off x="149086" y="561621"/>
            <a:ext cx="6617115" cy="400110"/>
          </a:xfrm>
          <a:prstGeom prst="rect">
            <a:avLst/>
          </a:prstGeom>
          <a:noFill/>
        </p:spPr>
        <p:txBody>
          <a:bodyPr wrap="square" rtlCol="0">
            <a:spAutoFit/>
          </a:bodyPr>
          <a:lstStyle/>
          <a:p>
            <a:r>
              <a:rPr lang="fr-FR" sz="1000" dirty="0">
                <a:latin typeface="Quicksand Bold" pitchFamily="50" charset="0"/>
              </a:rPr>
              <a:t>Tous les jeux ci-dessous sont des grands classiques qui se peuvent se trouver facilement en vide-greniers, sur </a:t>
            </a:r>
            <a:r>
              <a:rPr lang="fr-FR" sz="1000" dirty="0" err="1">
                <a:latin typeface="Quicksand Bold" pitchFamily="50" charset="0"/>
              </a:rPr>
              <a:t>Vinted</a:t>
            </a:r>
            <a:r>
              <a:rPr lang="fr-FR" sz="1000" dirty="0">
                <a:latin typeface="Quicksand Bold" pitchFamily="50" charset="0"/>
              </a:rPr>
              <a:t> ou le Bon coin.</a:t>
            </a:r>
          </a:p>
        </p:txBody>
      </p:sp>
    </p:spTree>
    <p:extLst>
      <p:ext uri="{BB962C8B-B14F-4D97-AF65-F5344CB8AC3E}">
        <p14:creationId xmlns:p14="http://schemas.microsoft.com/office/powerpoint/2010/main" val="41136840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ED231-7A25-7565-277C-47A7EFD14C57}"/>
            </a:ext>
          </a:extLst>
        </p:cNvPr>
        <p:cNvGrpSpPr/>
        <p:nvPr/>
      </p:nvGrpSpPr>
      <p:grpSpPr>
        <a:xfrm>
          <a:off x="0" y="0"/>
          <a:ext cx="0" cy="0"/>
          <a:chOff x="0" y="0"/>
          <a:chExt cx="0" cy="0"/>
        </a:xfrm>
      </p:grpSpPr>
      <p:sp>
        <p:nvSpPr>
          <p:cNvPr id="4" name="ZoneTexte 3">
            <a:extLst>
              <a:ext uri="{FF2B5EF4-FFF2-40B4-BE49-F238E27FC236}">
                <a16:creationId xmlns:a16="http://schemas.microsoft.com/office/drawing/2014/main" id="{6F274135-41A3-9D70-2D0E-8361127BB824}"/>
              </a:ext>
            </a:extLst>
          </p:cNvPr>
          <p:cNvSpPr txBox="1"/>
          <p:nvPr/>
        </p:nvSpPr>
        <p:spPr>
          <a:xfrm>
            <a:off x="235737" y="128716"/>
            <a:ext cx="6399509" cy="523220"/>
          </a:xfrm>
          <a:prstGeom prst="rect">
            <a:avLst/>
          </a:prstGeom>
          <a:noFill/>
        </p:spPr>
        <p:txBody>
          <a:bodyPr wrap="none" rtlCol="0">
            <a:spAutoFit/>
          </a:bodyPr>
          <a:lstStyle/>
          <a:p>
            <a:r>
              <a:rPr lang="fr-FR" sz="2800" dirty="0">
                <a:latin typeface="KG Second Chances Sketch" panose="02000000000000000000" pitchFamily="2" charset="0"/>
              </a:rPr>
              <a:t>10 applications/sites numériques</a:t>
            </a:r>
          </a:p>
        </p:txBody>
      </p:sp>
      <p:graphicFrame>
        <p:nvGraphicFramePr>
          <p:cNvPr id="27" name="Tableau 26">
            <a:extLst>
              <a:ext uri="{FF2B5EF4-FFF2-40B4-BE49-F238E27FC236}">
                <a16:creationId xmlns:a16="http://schemas.microsoft.com/office/drawing/2014/main" id="{42F51FB9-B780-A85B-E295-312596B2CF71}"/>
              </a:ext>
            </a:extLst>
          </p:cNvPr>
          <p:cNvGraphicFramePr>
            <a:graphicFrameLocks noGrp="1"/>
          </p:cNvGraphicFramePr>
          <p:nvPr>
            <p:extLst>
              <p:ext uri="{D42A27DB-BD31-4B8C-83A1-F6EECF244321}">
                <p14:modId xmlns:p14="http://schemas.microsoft.com/office/powerpoint/2010/main" val="3702324551"/>
              </p:ext>
            </p:extLst>
          </p:nvPr>
        </p:nvGraphicFramePr>
        <p:xfrm>
          <a:off x="149086" y="1009650"/>
          <a:ext cx="3279914" cy="8757198"/>
        </p:xfrm>
        <a:graphic>
          <a:graphicData uri="http://schemas.openxmlformats.org/drawingml/2006/table">
            <a:tbl>
              <a:tblPr firstRow="1" bandRow="1">
                <a:tableStyleId>{5C22544A-7EE6-4342-B048-85BDC9FD1C3A}</a:tableStyleId>
              </a:tblPr>
              <a:tblGrid>
                <a:gridCol w="1639957">
                  <a:extLst>
                    <a:ext uri="{9D8B030D-6E8A-4147-A177-3AD203B41FA5}">
                      <a16:colId xmlns:a16="http://schemas.microsoft.com/office/drawing/2014/main" val="3092998628"/>
                    </a:ext>
                  </a:extLst>
                </a:gridCol>
                <a:gridCol w="1639957">
                  <a:extLst>
                    <a:ext uri="{9D8B030D-6E8A-4147-A177-3AD203B41FA5}">
                      <a16:colId xmlns:a16="http://schemas.microsoft.com/office/drawing/2014/main" val="555916846"/>
                    </a:ext>
                  </a:extLst>
                </a:gridCol>
              </a:tblGrid>
              <a:tr h="1459533">
                <a:tc>
                  <a:txBody>
                    <a:bodyPr/>
                    <a:lstStyle/>
                    <a:p>
                      <a:endParaRPr lang="fr-FR" sz="1400" b="1">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200" b="1" u="sng" dirty="0" err="1">
                          <a:solidFill>
                            <a:schemeClr val="tx1"/>
                          </a:solidFill>
                          <a:latin typeface="Print Bold" panose="02000000000000000000" pitchFamily="50" charset="0"/>
                        </a:rPr>
                        <a:t>Lalilo</a:t>
                      </a:r>
                      <a:r>
                        <a:rPr lang="fr-FR" sz="1200" b="1" u="sng" dirty="0">
                          <a:solidFill>
                            <a:schemeClr val="tx1"/>
                          </a:solidFill>
                          <a:latin typeface="Print Bold" panose="02000000000000000000" pitchFamily="50" charset="0"/>
                        </a:rPr>
                        <a:t> (pour les CP)</a:t>
                      </a:r>
                    </a:p>
                    <a:p>
                      <a:r>
                        <a:rPr lang="fr-FR" sz="1200" b="0" i="0" dirty="0">
                          <a:solidFill>
                            <a:schemeClr val="tx1"/>
                          </a:solidFill>
                          <a:latin typeface="Print Bold" panose="02000000000000000000" pitchFamily="50" charset="0"/>
                        </a:rPr>
                        <a:t>Une application gratuite pour progresser dans la lecture de manière ludique et progressive.</a:t>
                      </a:r>
                    </a:p>
                    <a:p>
                      <a:r>
                        <a:rPr lang="fr-FR" sz="1200" b="0" i="1" dirty="0">
                          <a:solidFill>
                            <a:schemeClr val="tx1"/>
                          </a:solidFill>
                          <a:latin typeface="Print Bold" panose="02000000000000000000" pitchFamily="50" charset="0"/>
                        </a:rPr>
                        <a:t>Code école : ……………………</a:t>
                      </a:r>
                      <a:endParaRPr lang="fr-FR" sz="1100" b="0" i="1"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04436211"/>
                  </a:ext>
                </a:extLst>
              </a:tr>
              <a:tr h="1459533">
                <a:tc>
                  <a:txBody>
                    <a:bodyPr/>
                    <a:lstStyle/>
                    <a:p>
                      <a:endParaRPr lang="fr-FR" sz="1400" b="1"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000" b="1" u="sng" dirty="0" err="1">
                          <a:solidFill>
                            <a:schemeClr val="tx1"/>
                          </a:solidFill>
                          <a:latin typeface="Print Bold" panose="02000000000000000000" pitchFamily="50" charset="0"/>
                        </a:rPr>
                        <a:t>Tatitotu</a:t>
                      </a:r>
                      <a:r>
                        <a:rPr lang="fr-FR" sz="1000" b="1" u="sng" dirty="0">
                          <a:solidFill>
                            <a:schemeClr val="tx1"/>
                          </a:solidFill>
                          <a:latin typeface="Print Bold" panose="02000000000000000000" pitchFamily="50" charset="0"/>
                        </a:rPr>
                        <a:t>: niveau 1 (pour les CE1)</a:t>
                      </a:r>
                    </a:p>
                    <a:p>
                      <a:r>
                        <a:rPr lang="fr-FR" sz="1000" b="0" i="0" dirty="0">
                          <a:solidFill>
                            <a:schemeClr val="tx1"/>
                          </a:solidFill>
                          <a:latin typeface="Print Bold" panose="02000000000000000000" pitchFamily="50" charset="0"/>
                        </a:rPr>
                        <a:t>Un site pour s’entrainer à conjuguer les verbes en –er au présent, futur, passé-composé et à l’imparfait.</a:t>
                      </a:r>
                    </a:p>
                    <a:p>
                      <a:r>
                        <a:rPr lang="fr-FR" sz="1000" b="0" i="0" dirty="0">
                          <a:solidFill>
                            <a:schemeClr val="tx1"/>
                          </a:solidFill>
                          <a:latin typeface="Print Bold" panose="02000000000000000000" pitchFamily="50" charset="0"/>
                        </a:rPr>
                        <a:t>Deux versions: classique ou sous forme de « chat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65708732"/>
                  </a:ext>
                </a:extLst>
              </a:tr>
              <a:tr h="1459533">
                <a:tc>
                  <a:txBody>
                    <a:bodyPr/>
                    <a:lstStyle/>
                    <a:p>
                      <a:endParaRPr lang="fr-FR" sz="1400" b="1">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050" b="1" u="sng" dirty="0" err="1">
                          <a:solidFill>
                            <a:schemeClr val="tx1"/>
                          </a:solidFill>
                          <a:latin typeface="Print Bold" panose="02000000000000000000" pitchFamily="50" charset="0"/>
                        </a:rPr>
                        <a:t>Tatitotu</a:t>
                      </a:r>
                      <a:r>
                        <a:rPr lang="fr-FR" sz="1050" b="1" u="sng" dirty="0">
                          <a:solidFill>
                            <a:schemeClr val="tx1"/>
                          </a:solidFill>
                          <a:latin typeface="Print Bold" panose="02000000000000000000" pitchFamily="50" charset="0"/>
                        </a:rPr>
                        <a:t> niveau 2 (pour les CE1)</a:t>
                      </a:r>
                    </a:p>
                    <a:p>
                      <a:r>
                        <a:rPr lang="fr-FR" sz="1050" b="0" i="0" dirty="0">
                          <a:solidFill>
                            <a:schemeClr val="tx1"/>
                          </a:solidFill>
                          <a:latin typeface="Print Bold" panose="02000000000000000000" pitchFamily="50" charset="0"/>
                        </a:rPr>
                        <a:t>Un site pour s’entrainer à conjuguer les verbes être, avoir, dire, faire, aller et venir au présent.</a:t>
                      </a:r>
                    </a:p>
                    <a:p>
                      <a:pPr marL="0" marR="0" lvl="0" indent="0" algn="l" defTabSz="685800" rtl="0" eaLnBrk="1" fontAlgn="auto" latinLnBrk="0" hangingPunct="1">
                        <a:lnSpc>
                          <a:spcPct val="100000"/>
                        </a:lnSpc>
                        <a:spcBef>
                          <a:spcPts val="0"/>
                        </a:spcBef>
                        <a:spcAft>
                          <a:spcPts val="0"/>
                        </a:spcAft>
                        <a:buClrTx/>
                        <a:buSzTx/>
                        <a:buFontTx/>
                        <a:buNone/>
                        <a:tabLst/>
                        <a:defRPr/>
                      </a:pPr>
                      <a:r>
                        <a:rPr lang="fr-FR" sz="1050" b="0" i="0" dirty="0">
                          <a:solidFill>
                            <a:schemeClr val="tx1"/>
                          </a:solidFill>
                          <a:latin typeface="Print Bold" panose="02000000000000000000" pitchFamily="50" charset="0"/>
                        </a:rPr>
                        <a:t>Deux versions: classique ou sous forme de « chat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94423692"/>
                  </a:ext>
                </a:extLst>
              </a:tr>
              <a:tr h="1459533">
                <a:tc>
                  <a:txBody>
                    <a:bodyPr/>
                    <a:lstStyle/>
                    <a:p>
                      <a:endParaRPr lang="fr-FR" sz="1400" b="1"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000" b="1" u="sng" dirty="0">
                          <a:solidFill>
                            <a:schemeClr val="tx1"/>
                          </a:solidFill>
                          <a:latin typeface="Print Bold" panose="02000000000000000000" pitchFamily="50" charset="0"/>
                        </a:rPr>
                        <a:t>Anton</a:t>
                      </a:r>
                    </a:p>
                    <a:p>
                      <a:r>
                        <a:rPr lang="fr-FR" sz="1000" b="0" i="0" dirty="0">
                          <a:solidFill>
                            <a:schemeClr val="tx1"/>
                          </a:solidFill>
                          <a:latin typeface="Print Bold" panose="02000000000000000000" pitchFamily="50" charset="0"/>
                        </a:rPr>
                        <a:t>Une application gratuite (nécessite la création d’un compte) pour retravailler les notions du programme (maths, français) de manière ludique et progressive. Disponible sur ordinateur, tablette, smartphone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95336347"/>
                  </a:ext>
                </a:extLst>
              </a:tr>
              <a:tr h="1459533">
                <a:tc>
                  <a:txBody>
                    <a:bodyPr/>
                    <a:lstStyle/>
                    <a:p>
                      <a:endParaRPr lang="fr-FR" sz="1400" b="1"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100" b="1" u="sng" dirty="0">
                          <a:solidFill>
                            <a:schemeClr val="tx1"/>
                          </a:solidFill>
                          <a:latin typeface="Print Bold" panose="02000000000000000000" pitchFamily="50" charset="0"/>
                        </a:rPr>
                        <a:t>Test des tables d’addition</a:t>
                      </a:r>
                    </a:p>
                    <a:p>
                      <a:r>
                        <a:rPr lang="fr-FR" sz="1100" b="0" i="0" dirty="0">
                          <a:solidFill>
                            <a:schemeClr val="tx1"/>
                          </a:solidFill>
                          <a:latin typeface="Print Bold" panose="02000000000000000000" pitchFamily="50" charset="0"/>
                        </a:rPr>
                        <a:t>Un test à faire faire à votre enfant pour savoir précisément quels sont les résultats qu’il ne connait pas encore bien.</a:t>
                      </a:r>
                    </a:p>
                    <a:p>
                      <a:r>
                        <a:rPr lang="fr-FR" sz="1100" b="0" i="0" dirty="0">
                          <a:solidFill>
                            <a:schemeClr val="tx1"/>
                          </a:solidFill>
                          <a:latin typeface="Print Bold" panose="02000000000000000000" pitchFamily="50" charset="0"/>
                        </a:rPr>
                        <a:t>Durée du test: 5 minutes.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59025858"/>
                  </a:ext>
                </a:extLst>
              </a:tr>
              <a:tr h="1459533">
                <a:tc>
                  <a:txBody>
                    <a:bodyPr/>
                    <a:lstStyle/>
                    <a:p>
                      <a:endParaRPr lang="fr-FR" sz="1400" b="1">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900" b="1" u="sng" dirty="0">
                          <a:solidFill>
                            <a:schemeClr val="tx1"/>
                          </a:solidFill>
                          <a:latin typeface="Print Bold" panose="02000000000000000000" pitchFamily="50" charset="0"/>
                        </a:rPr>
                        <a:t>Une histoire et Oli</a:t>
                      </a:r>
                    </a:p>
                    <a:p>
                      <a:r>
                        <a:rPr lang="fr-FR" sz="900" b="0" i="0" dirty="0">
                          <a:solidFill>
                            <a:schemeClr val="tx1"/>
                          </a:solidFill>
                          <a:latin typeface="Print Bold" panose="02000000000000000000" pitchFamily="50" charset="0"/>
                        </a:rPr>
                        <a:t>Une alternative gratuite à la boite à histoire: écouter des histoires sur le site de </a:t>
                      </a:r>
                      <a:r>
                        <a:rPr lang="fr-FR" sz="900" b="0" i="0" dirty="0" err="1">
                          <a:solidFill>
                            <a:schemeClr val="tx1"/>
                          </a:solidFill>
                          <a:latin typeface="Print Bold" panose="02000000000000000000" pitchFamily="50" charset="0"/>
                        </a:rPr>
                        <a:t>Radiofrance</a:t>
                      </a:r>
                      <a:r>
                        <a:rPr lang="fr-FR" sz="900" b="0" i="0" dirty="0">
                          <a:solidFill>
                            <a:schemeClr val="tx1"/>
                          </a:solidFill>
                          <a:latin typeface="Print Bold" panose="02000000000000000000" pitchFamily="50" charset="0"/>
                        </a:rPr>
                        <a:t>.</a:t>
                      </a:r>
                    </a:p>
                    <a:p>
                      <a:r>
                        <a:rPr lang="fr-FR" sz="900" b="0" i="0" dirty="0">
                          <a:solidFill>
                            <a:schemeClr val="tx1"/>
                          </a:solidFill>
                          <a:latin typeface="Print Bold" panose="02000000000000000000" pitchFamily="50" charset="0"/>
                        </a:rPr>
                        <a:t>Ne pas hésiter à leur poser des questions ensuite pour vérifier leur compréhension: qui sont les personnages, où sont-ils, quel est le problème, comment le résolvent-ils?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83245050"/>
                  </a:ext>
                </a:extLst>
              </a:tr>
            </a:tbl>
          </a:graphicData>
        </a:graphic>
      </p:graphicFrame>
      <p:graphicFrame>
        <p:nvGraphicFramePr>
          <p:cNvPr id="33" name="Tableau 32">
            <a:extLst>
              <a:ext uri="{FF2B5EF4-FFF2-40B4-BE49-F238E27FC236}">
                <a16:creationId xmlns:a16="http://schemas.microsoft.com/office/drawing/2014/main" id="{57471845-8522-688C-7D21-771C9639CEF8}"/>
              </a:ext>
            </a:extLst>
          </p:cNvPr>
          <p:cNvGraphicFramePr>
            <a:graphicFrameLocks noGrp="1"/>
          </p:cNvGraphicFramePr>
          <p:nvPr>
            <p:extLst>
              <p:ext uri="{D42A27DB-BD31-4B8C-83A1-F6EECF244321}">
                <p14:modId xmlns:p14="http://schemas.microsoft.com/office/powerpoint/2010/main" val="2325687138"/>
              </p:ext>
            </p:extLst>
          </p:nvPr>
        </p:nvGraphicFramePr>
        <p:xfrm>
          <a:off x="3486287" y="1009650"/>
          <a:ext cx="3279914" cy="8757198"/>
        </p:xfrm>
        <a:graphic>
          <a:graphicData uri="http://schemas.openxmlformats.org/drawingml/2006/table">
            <a:tbl>
              <a:tblPr firstRow="1" bandRow="1">
                <a:tableStyleId>{5C22544A-7EE6-4342-B048-85BDC9FD1C3A}</a:tableStyleId>
              </a:tblPr>
              <a:tblGrid>
                <a:gridCol w="1639957">
                  <a:extLst>
                    <a:ext uri="{9D8B030D-6E8A-4147-A177-3AD203B41FA5}">
                      <a16:colId xmlns:a16="http://schemas.microsoft.com/office/drawing/2014/main" val="3092998628"/>
                    </a:ext>
                  </a:extLst>
                </a:gridCol>
                <a:gridCol w="1639957">
                  <a:extLst>
                    <a:ext uri="{9D8B030D-6E8A-4147-A177-3AD203B41FA5}">
                      <a16:colId xmlns:a16="http://schemas.microsoft.com/office/drawing/2014/main" val="555916846"/>
                    </a:ext>
                  </a:extLst>
                </a:gridCol>
              </a:tblGrid>
              <a:tr h="1459533">
                <a:tc>
                  <a:txBody>
                    <a:bodyPr/>
                    <a:lstStyle/>
                    <a:p>
                      <a:endParaRPr lang="fr-FR" sz="1400" b="1">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100" b="1" u="sng" dirty="0" err="1">
                          <a:solidFill>
                            <a:schemeClr val="tx1"/>
                          </a:solidFill>
                          <a:latin typeface="Print Bold" panose="02000000000000000000" pitchFamily="50" charset="0"/>
                        </a:rPr>
                        <a:t>Arcademics</a:t>
                      </a:r>
                      <a:endParaRPr lang="fr-FR" sz="1100" b="1" u="sng" dirty="0">
                        <a:solidFill>
                          <a:schemeClr val="tx1"/>
                        </a:solidFill>
                        <a:latin typeface="Print Bold" panose="02000000000000000000" pitchFamily="50" charset="0"/>
                      </a:endParaRPr>
                    </a:p>
                    <a:p>
                      <a:r>
                        <a:rPr lang="fr-FR" sz="1100" b="0" i="0" dirty="0">
                          <a:solidFill>
                            <a:schemeClr val="tx1"/>
                          </a:solidFill>
                          <a:latin typeface="Print Bold" panose="02000000000000000000" pitchFamily="50" charset="0"/>
                        </a:rPr>
                        <a:t>Une application pour travailler les 4 opérations et automatiser les résultats. On peut jouer contre l’ordinateur, contre des joueurs du monde entier ou même contre des copains!</a:t>
                      </a:r>
                      <a:endParaRPr lang="fr-FR" sz="1050" b="0" i="0"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04436211"/>
                  </a:ext>
                </a:extLst>
              </a:tr>
              <a:tr h="1459533">
                <a:tc>
                  <a:txBody>
                    <a:bodyPr/>
                    <a:lstStyle/>
                    <a:p>
                      <a:endParaRPr lang="fr-FR" sz="1400" b="1"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200" b="1" u="sng" dirty="0" err="1">
                          <a:solidFill>
                            <a:schemeClr val="tx1"/>
                          </a:solidFill>
                          <a:latin typeface="Print Bold" panose="02000000000000000000" pitchFamily="50" charset="0"/>
                        </a:rPr>
                        <a:t>Logicieleducatif</a:t>
                      </a:r>
                      <a:endParaRPr lang="fr-FR" sz="1200" b="1" u="sng" dirty="0">
                        <a:solidFill>
                          <a:schemeClr val="tx1"/>
                        </a:solidFill>
                        <a:latin typeface="Print Bold" panose="02000000000000000000" pitchFamily="50" charset="0"/>
                      </a:endParaRPr>
                    </a:p>
                    <a:p>
                      <a:r>
                        <a:rPr lang="fr-FR" sz="1200" b="0" i="0" dirty="0">
                          <a:solidFill>
                            <a:schemeClr val="tx1"/>
                          </a:solidFill>
                          <a:latin typeface="Print Bold" panose="02000000000000000000" pitchFamily="50" charset="0"/>
                        </a:rPr>
                        <a:t>Une application gratuite pour revoir des notions du programme (maths et français).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65708732"/>
                  </a:ext>
                </a:extLst>
              </a:tr>
              <a:tr h="1459533">
                <a:tc>
                  <a:txBody>
                    <a:bodyPr/>
                    <a:lstStyle/>
                    <a:p>
                      <a:endParaRPr lang="fr-FR" sz="1400" b="1"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200" b="1" u="sng" dirty="0">
                          <a:solidFill>
                            <a:schemeClr val="tx1"/>
                          </a:solidFill>
                          <a:latin typeface="Print Bold" panose="02000000000000000000" pitchFamily="50" charset="0"/>
                        </a:rPr>
                        <a:t>La classe de florent</a:t>
                      </a:r>
                    </a:p>
                    <a:p>
                      <a:r>
                        <a:rPr lang="fr-FR" sz="1200" b="0" i="0" dirty="0">
                          <a:solidFill>
                            <a:schemeClr val="tx1"/>
                          </a:solidFill>
                          <a:latin typeface="Print Bold" panose="02000000000000000000" pitchFamily="50" charset="0"/>
                        </a:rPr>
                        <a:t>Un site avec plein de jeux pour travailler différentes notions mathématiques, notamment la course des multiplications (CE1).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94423692"/>
                  </a:ext>
                </a:extLst>
              </a:tr>
              <a:tr h="1459533">
                <a:tc>
                  <a:txBody>
                    <a:bodyPr/>
                    <a:lstStyle/>
                    <a:p>
                      <a:endParaRPr lang="fr-FR" sz="1400" b="1"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100" b="1" u="sng" dirty="0">
                          <a:solidFill>
                            <a:schemeClr val="tx1"/>
                          </a:solidFill>
                          <a:latin typeface="Print Bold" panose="02000000000000000000" pitchFamily="50" charset="0"/>
                        </a:rPr>
                        <a:t>J’peux pas, j’ai maths</a:t>
                      </a:r>
                    </a:p>
                    <a:p>
                      <a:r>
                        <a:rPr lang="fr-FR" sz="1100" b="0" i="0" dirty="0">
                          <a:solidFill>
                            <a:schemeClr val="tx1"/>
                          </a:solidFill>
                          <a:latin typeface="Print Bold" panose="02000000000000000000" pitchFamily="50" charset="0"/>
                        </a:rPr>
                        <a:t>Un site avec plein d’entrainements pour automatiser les calculs.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95336347"/>
                  </a:ext>
                </a:extLst>
              </a:tr>
              <a:tr h="1459533">
                <a:tc>
                  <a:txBody>
                    <a:bodyPr/>
                    <a:lstStyle/>
                    <a:p>
                      <a:endParaRPr lang="fr-FR" sz="1400" b="1"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000" b="1" u="sng" dirty="0">
                          <a:solidFill>
                            <a:schemeClr val="tx1"/>
                          </a:solidFill>
                          <a:latin typeface="Print Bold" panose="02000000000000000000" pitchFamily="50" charset="0"/>
                        </a:rPr>
                        <a:t>Test des tables de multiplication (CE1)</a:t>
                      </a:r>
                    </a:p>
                    <a:p>
                      <a:r>
                        <a:rPr lang="fr-FR" sz="1000" b="0" i="0" dirty="0">
                          <a:solidFill>
                            <a:schemeClr val="tx1"/>
                          </a:solidFill>
                          <a:latin typeface="Print Bold" panose="02000000000000000000" pitchFamily="50" charset="0"/>
                        </a:rPr>
                        <a:t>Un test à faire faire à votre enfant pour savoir précisément quels sont les résultats qu’il ne connait pas encore bien (tables 2 à 5 seulement en CE1).</a:t>
                      </a:r>
                    </a:p>
                    <a:p>
                      <a:r>
                        <a:rPr lang="fr-FR" sz="1000" b="0" i="0" dirty="0">
                          <a:solidFill>
                            <a:schemeClr val="tx1"/>
                          </a:solidFill>
                          <a:latin typeface="Print Bold" panose="02000000000000000000" pitchFamily="50" charset="0"/>
                        </a:rPr>
                        <a:t>Durée du test: 5 minutes.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59025858"/>
                  </a:ext>
                </a:extLst>
              </a:tr>
              <a:tr h="1459533">
                <a:tc>
                  <a:txBody>
                    <a:bodyPr/>
                    <a:lstStyle/>
                    <a:p>
                      <a:endParaRPr lang="fr-FR" sz="1400" b="1"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050" b="1" u="sng" dirty="0" err="1">
                          <a:solidFill>
                            <a:schemeClr val="tx1"/>
                          </a:solidFill>
                          <a:latin typeface="Print Bold" panose="02000000000000000000" pitchFamily="50" charset="0"/>
                        </a:rPr>
                        <a:t>Polypad</a:t>
                      </a:r>
                      <a:endParaRPr lang="fr-FR" sz="1050" b="1" u="sng" dirty="0">
                        <a:solidFill>
                          <a:schemeClr val="tx1"/>
                        </a:solidFill>
                        <a:latin typeface="Print Bold" panose="02000000000000000000" pitchFamily="50" charset="0"/>
                      </a:endParaRPr>
                    </a:p>
                    <a:p>
                      <a:r>
                        <a:rPr lang="fr-FR" sz="1050" b="0" i="0" dirty="0">
                          <a:solidFill>
                            <a:schemeClr val="tx1"/>
                          </a:solidFill>
                          <a:latin typeface="Print Bold" panose="02000000000000000000" pitchFamily="50" charset="0"/>
                        </a:rPr>
                        <a:t>Un terrain de jeu pour manipuler les nombres et des concepts de géométrie (formes, solides, tracés, boites de 10, dizaines et unités, droite numérique,...)</a:t>
                      </a:r>
                      <a:endParaRPr lang="fr-FR" sz="1000" b="0" i="0" dirty="0">
                        <a:solidFill>
                          <a:schemeClr val="tx1"/>
                        </a:solidFill>
                        <a:latin typeface="Print Bold" panose="02000000000000000000" pitchFamily="50"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83245050"/>
                  </a:ext>
                </a:extLst>
              </a:tr>
            </a:tbl>
          </a:graphicData>
        </a:graphic>
      </p:graphicFrame>
      <p:pic>
        <p:nvPicPr>
          <p:cNvPr id="3" name="Image 2">
            <a:hlinkClick r:id="rId2"/>
            <a:extLst>
              <a:ext uri="{FF2B5EF4-FFF2-40B4-BE49-F238E27FC236}">
                <a16:creationId xmlns:a16="http://schemas.microsoft.com/office/drawing/2014/main" id="{C2C722B6-93FA-472B-EE8B-F5E713F3EB8E}"/>
              </a:ext>
            </a:extLst>
          </p:cNvPr>
          <p:cNvPicPr>
            <a:picLocks noChangeAspect="1"/>
          </p:cNvPicPr>
          <p:nvPr/>
        </p:nvPicPr>
        <p:blipFill>
          <a:blip r:embed="rId3"/>
          <a:stretch>
            <a:fillRect/>
          </a:stretch>
        </p:blipFill>
        <p:spPr>
          <a:xfrm>
            <a:off x="235737" y="5504735"/>
            <a:ext cx="1443490" cy="1100221"/>
          </a:xfrm>
          <a:prstGeom prst="rect">
            <a:avLst/>
          </a:prstGeom>
        </p:spPr>
      </p:pic>
      <p:pic>
        <p:nvPicPr>
          <p:cNvPr id="1026" name="Picture 2">
            <a:hlinkClick r:id="rId4"/>
            <a:extLst>
              <a:ext uri="{FF2B5EF4-FFF2-40B4-BE49-F238E27FC236}">
                <a16:creationId xmlns:a16="http://schemas.microsoft.com/office/drawing/2014/main" id="{815924F9-BB0F-D2F3-2980-EA98E021DA7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3740"/>
          <a:stretch/>
        </p:blipFill>
        <p:spPr bwMode="auto">
          <a:xfrm>
            <a:off x="206137" y="1400000"/>
            <a:ext cx="1502690" cy="56864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hlinkClick r:id="rId6"/>
            <a:extLst>
              <a:ext uri="{FF2B5EF4-FFF2-40B4-BE49-F238E27FC236}">
                <a16:creationId xmlns:a16="http://schemas.microsoft.com/office/drawing/2014/main" id="{889204BF-4E44-7D70-1A84-44A983F7F81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23392" y="2876500"/>
            <a:ext cx="1158062" cy="903288"/>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hlinkClick r:id="rId8"/>
            <a:extLst>
              <a:ext uri="{FF2B5EF4-FFF2-40B4-BE49-F238E27FC236}">
                <a16:creationId xmlns:a16="http://schemas.microsoft.com/office/drawing/2014/main" id="{034B14EA-BCC3-F783-2F9A-CCDACEDA509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04107" y="1404630"/>
            <a:ext cx="1364563" cy="777283"/>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TATITOTU : Défis de conjugaison : s'exercer en s'amusant! | BDRP">
            <a:hlinkClick r:id="rId10"/>
            <a:extLst>
              <a:ext uri="{FF2B5EF4-FFF2-40B4-BE49-F238E27FC236}">
                <a16:creationId xmlns:a16="http://schemas.microsoft.com/office/drawing/2014/main" id="{4DB47562-201A-1ABC-9F84-CABB0E813CA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35737" y="2849577"/>
            <a:ext cx="1443490" cy="66694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2" descr="TATITOTU : Défis de conjugaison : s'exercer en s'amusant! | BDRP">
            <a:hlinkClick r:id="rId12"/>
            <a:extLst>
              <a:ext uri="{FF2B5EF4-FFF2-40B4-BE49-F238E27FC236}">
                <a16:creationId xmlns:a16="http://schemas.microsoft.com/office/drawing/2014/main" id="{8812645B-6B82-93FA-AD1F-7E179DC2ACE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35737" y="4329095"/>
            <a:ext cx="1443490" cy="666946"/>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a:extLst>
              <a:ext uri="{FF2B5EF4-FFF2-40B4-BE49-F238E27FC236}">
                <a16:creationId xmlns:a16="http://schemas.microsoft.com/office/drawing/2014/main" id="{1AC73A80-2B0B-B962-BB7E-5D4F5C3BCB54}"/>
              </a:ext>
            </a:extLst>
          </p:cNvPr>
          <p:cNvSpPr txBox="1"/>
          <p:nvPr/>
        </p:nvSpPr>
        <p:spPr>
          <a:xfrm>
            <a:off x="1311272" y="637622"/>
            <a:ext cx="4360489" cy="261610"/>
          </a:xfrm>
          <a:prstGeom prst="rect">
            <a:avLst/>
          </a:prstGeom>
          <a:noFill/>
        </p:spPr>
        <p:txBody>
          <a:bodyPr wrap="none" rtlCol="0">
            <a:spAutoFit/>
          </a:bodyPr>
          <a:lstStyle/>
          <a:p>
            <a:r>
              <a:rPr lang="fr-FR" sz="1100" dirty="0">
                <a:latin typeface="Quicksand Bold" pitchFamily="50" charset="0"/>
              </a:rPr>
              <a:t>Les application avec l’icône           ont été utilisées en classe.</a:t>
            </a:r>
          </a:p>
        </p:txBody>
      </p:sp>
      <p:pic>
        <p:nvPicPr>
          <p:cNvPr id="12" name="Image 11">
            <a:extLst>
              <a:ext uri="{FF2B5EF4-FFF2-40B4-BE49-F238E27FC236}">
                <a16:creationId xmlns:a16="http://schemas.microsoft.com/office/drawing/2014/main" id="{8813E1FE-9ECE-45BD-86B3-AD3A8E33FE7C}"/>
              </a:ext>
            </a:extLst>
          </p:cNvPr>
          <p:cNvPicPr>
            <a:picLocks noChangeAspect="1"/>
          </p:cNvPicPr>
          <p:nvPr/>
        </p:nvPicPr>
        <p:blipFill>
          <a:blip r:embed="rId13">
            <a:clrChange>
              <a:clrFrom>
                <a:srgbClr val="F7F7F7"/>
              </a:clrFrom>
              <a:clrTo>
                <a:srgbClr val="F7F7F7">
                  <a:alpha val="0"/>
                </a:srgbClr>
              </a:clrTo>
            </a:clrChange>
          </a:blip>
          <a:stretch>
            <a:fillRect/>
          </a:stretch>
        </p:blipFill>
        <p:spPr>
          <a:xfrm>
            <a:off x="3394932" y="631548"/>
            <a:ext cx="309984" cy="261611"/>
          </a:xfrm>
          <a:prstGeom prst="rect">
            <a:avLst/>
          </a:prstGeom>
        </p:spPr>
      </p:pic>
      <p:pic>
        <p:nvPicPr>
          <p:cNvPr id="13" name="Image 12">
            <a:extLst>
              <a:ext uri="{FF2B5EF4-FFF2-40B4-BE49-F238E27FC236}">
                <a16:creationId xmlns:a16="http://schemas.microsoft.com/office/drawing/2014/main" id="{5233A21C-F21A-40A2-78D2-62AB80946A42}"/>
              </a:ext>
            </a:extLst>
          </p:cNvPr>
          <p:cNvPicPr>
            <a:picLocks noChangeAspect="1"/>
          </p:cNvPicPr>
          <p:nvPr/>
        </p:nvPicPr>
        <p:blipFill>
          <a:blip r:embed="rId13">
            <a:clrChange>
              <a:clrFrom>
                <a:srgbClr val="F7F7F7"/>
              </a:clrFrom>
              <a:clrTo>
                <a:srgbClr val="F7F7F7">
                  <a:alpha val="0"/>
                </a:srgbClr>
              </a:clrTo>
            </a:clrChange>
          </a:blip>
          <a:stretch>
            <a:fillRect/>
          </a:stretch>
        </p:blipFill>
        <p:spPr>
          <a:xfrm>
            <a:off x="206137" y="1074020"/>
            <a:ext cx="309984" cy="261611"/>
          </a:xfrm>
          <a:prstGeom prst="rect">
            <a:avLst/>
          </a:prstGeom>
        </p:spPr>
      </p:pic>
      <p:pic>
        <p:nvPicPr>
          <p:cNvPr id="14" name="Image 13">
            <a:extLst>
              <a:ext uri="{FF2B5EF4-FFF2-40B4-BE49-F238E27FC236}">
                <a16:creationId xmlns:a16="http://schemas.microsoft.com/office/drawing/2014/main" id="{4812AAF3-6848-5FC3-8FC3-332336240BB5}"/>
              </a:ext>
            </a:extLst>
          </p:cNvPr>
          <p:cNvPicPr>
            <a:picLocks noChangeAspect="1"/>
          </p:cNvPicPr>
          <p:nvPr/>
        </p:nvPicPr>
        <p:blipFill>
          <a:blip r:embed="rId13">
            <a:clrChange>
              <a:clrFrom>
                <a:srgbClr val="F7F7F7"/>
              </a:clrFrom>
              <a:clrTo>
                <a:srgbClr val="F7F7F7">
                  <a:alpha val="0"/>
                </a:srgbClr>
              </a:clrTo>
            </a:clrChange>
          </a:blip>
          <a:stretch>
            <a:fillRect/>
          </a:stretch>
        </p:blipFill>
        <p:spPr>
          <a:xfrm>
            <a:off x="3540417" y="1032601"/>
            <a:ext cx="309984" cy="261611"/>
          </a:xfrm>
          <a:prstGeom prst="rect">
            <a:avLst/>
          </a:prstGeom>
        </p:spPr>
      </p:pic>
      <p:pic>
        <p:nvPicPr>
          <p:cNvPr id="15" name="Image 14">
            <a:extLst>
              <a:ext uri="{FF2B5EF4-FFF2-40B4-BE49-F238E27FC236}">
                <a16:creationId xmlns:a16="http://schemas.microsoft.com/office/drawing/2014/main" id="{0DF91CE0-336B-8FB1-C888-3D73ADB1588C}"/>
              </a:ext>
            </a:extLst>
          </p:cNvPr>
          <p:cNvPicPr>
            <a:picLocks noChangeAspect="1"/>
          </p:cNvPicPr>
          <p:nvPr/>
        </p:nvPicPr>
        <p:blipFill>
          <a:blip r:embed="rId13">
            <a:clrChange>
              <a:clrFrom>
                <a:srgbClr val="F7F7F7"/>
              </a:clrFrom>
              <a:clrTo>
                <a:srgbClr val="F7F7F7">
                  <a:alpha val="0"/>
                </a:srgbClr>
              </a:clrTo>
            </a:clrChange>
          </a:blip>
          <a:stretch>
            <a:fillRect/>
          </a:stretch>
        </p:blipFill>
        <p:spPr>
          <a:xfrm>
            <a:off x="206137" y="2515763"/>
            <a:ext cx="309984" cy="261611"/>
          </a:xfrm>
          <a:prstGeom prst="rect">
            <a:avLst/>
          </a:prstGeom>
        </p:spPr>
      </p:pic>
      <p:pic>
        <p:nvPicPr>
          <p:cNvPr id="16" name="Image 15">
            <a:extLst>
              <a:ext uri="{FF2B5EF4-FFF2-40B4-BE49-F238E27FC236}">
                <a16:creationId xmlns:a16="http://schemas.microsoft.com/office/drawing/2014/main" id="{3DF1DCE5-0E8A-AA30-7880-B1F1CA673E6B}"/>
              </a:ext>
            </a:extLst>
          </p:cNvPr>
          <p:cNvPicPr>
            <a:picLocks noChangeAspect="1"/>
          </p:cNvPicPr>
          <p:nvPr/>
        </p:nvPicPr>
        <p:blipFill>
          <a:blip r:embed="rId13">
            <a:clrChange>
              <a:clrFrom>
                <a:srgbClr val="F7F7F7"/>
              </a:clrFrom>
              <a:clrTo>
                <a:srgbClr val="F7F7F7">
                  <a:alpha val="0"/>
                </a:srgbClr>
              </a:clrTo>
            </a:clrChange>
          </a:blip>
          <a:stretch>
            <a:fillRect/>
          </a:stretch>
        </p:blipFill>
        <p:spPr>
          <a:xfrm>
            <a:off x="3540417" y="2546719"/>
            <a:ext cx="309984" cy="261611"/>
          </a:xfrm>
          <a:prstGeom prst="rect">
            <a:avLst/>
          </a:prstGeom>
        </p:spPr>
      </p:pic>
      <p:pic>
        <p:nvPicPr>
          <p:cNvPr id="17" name="Image 16">
            <a:extLst>
              <a:ext uri="{FF2B5EF4-FFF2-40B4-BE49-F238E27FC236}">
                <a16:creationId xmlns:a16="http://schemas.microsoft.com/office/drawing/2014/main" id="{B6FE4ACB-CB85-AB7E-2DB4-7ECBBDD2E683}"/>
              </a:ext>
            </a:extLst>
          </p:cNvPr>
          <p:cNvPicPr>
            <a:picLocks noChangeAspect="1"/>
          </p:cNvPicPr>
          <p:nvPr/>
        </p:nvPicPr>
        <p:blipFill>
          <a:blip r:embed="rId13">
            <a:clrChange>
              <a:clrFrom>
                <a:srgbClr val="F7F7F7"/>
              </a:clrFrom>
              <a:clrTo>
                <a:srgbClr val="F7F7F7">
                  <a:alpha val="0"/>
                </a:srgbClr>
              </a:clrTo>
            </a:clrChange>
          </a:blip>
          <a:stretch>
            <a:fillRect/>
          </a:stretch>
        </p:blipFill>
        <p:spPr>
          <a:xfrm>
            <a:off x="206137" y="3973104"/>
            <a:ext cx="309984" cy="261611"/>
          </a:xfrm>
          <a:prstGeom prst="rect">
            <a:avLst/>
          </a:prstGeom>
        </p:spPr>
      </p:pic>
      <p:pic>
        <p:nvPicPr>
          <p:cNvPr id="19" name="Image 18">
            <a:hlinkClick r:id="rId14"/>
            <a:extLst>
              <a:ext uri="{FF2B5EF4-FFF2-40B4-BE49-F238E27FC236}">
                <a16:creationId xmlns:a16="http://schemas.microsoft.com/office/drawing/2014/main" id="{EB8F2E90-8355-FE97-3FF2-7AE39E95A9B9}"/>
              </a:ext>
            </a:extLst>
          </p:cNvPr>
          <p:cNvPicPr>
            <a:picLocks noChangeAspect="1"/>
          </p:cNvPicPr>
          <p:nvPr/>
        </p:nvPicPr>
        <p:blipFill>
          <a:blip r:embed="rId15"/>
          <a:stretch>
            <a:fillRect/>
          </a:stretch>
        </p:blipFill>
        <p:spPr>
          <a:xfrm>
            <a:off x="3604105" y="4410289"/>
            <a:ext cx="1364563" cy="676390"/>
          </a:xfrm>
          <a:prstGeom prst="rect">
            <a:avLst/>
          </a:prstGeom>
        </p:spPr>
      </p:pic>
      <p:pic>
        <p:nvPicPr>
          <p:cNvPr id="20" name="Image 19">
            <a:extLst>
              <a:ext uri="{FF2B5EF4-FFF2-40B4-BE49-F238E27FC236}">
                <a16:creationId xmlns:a16="http://schemas.microsoft.com/office/drawing/2014/main" id="{73D0AF8D-1185-9FF2-E304-AF08A5B94F5F}"/>
              </a:ext>
            </a:extLst>
          </p:cNvPr>
          <p:cNvPicPr>
            <a:picLocks noChangeAspect="1"/>
          </p:cNvPicPr>
          <p:nvPr/>
        </p:nvPicPr>
        <p:blipFill>
          <a:blip r:embed="rId13">
            <a:clrChange>
              <a:clrFrom>
                <a:srgbClr val="F7F7F7"/>
              </a:clrFrom>
              <a:clrTo>
                <a:srgbClr val="F7F7F7">
                  <a:alpha val="0"/>
                </a:srgbClr>
              </a:clrTo>
            </a:clrChange>
          </a:blip>
          <a:stretch>
            <a:fillRect/>
          </a:stretch>
        </p:blipFill>
        <p:spPr>
          <a:xfrm>
            <a:off x="3549924" y="4041074"/>
            <a:ext cx="309984" cy="261611"/>
          </a:xfrm>
          <a:prstGeom prst="rect">
            <a:avLst/>
          </a:prstGeom>
        </p:spPr>
      </p:pic>
      <p:pic>
        <p:nvPicPr>
          <p:cNvPr id="1038" name="Picture 14" descr="Réviser le calcul mental rapidement avec j'peux pas, j'ai maths ...">
            <a:hlinkClick r:id="rId16"/>
            <a:extLst>
              <a:ext uri="{FF2B5EF4-FFF2-40B4-BE49-F238E27FC236}">
                <a16:creationId xmlns:a16="http://schemas.microsoft.com/office/drawing/2014/main" id="{1B3F501A-4632-C1D5-9F75-F1E0C34AEDA5}"/>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604105" y="5700029"/>
            <a:ext cx="1364564" cy="771526"/>
          </a:xfrm>
          <a:prstGeom prst="rect">
            <a:avLst/>
          </a:prstGeom>
          <a:noFill/>
          <a:extLst>
            <a:ext uri="{909E8E84-426E-40DD-AFC4-6F175D3DCCD1}">
              <a14:hiddenFill xmlns:a14="http://schemas.microsoft.com/office/drawing/2010/main">
                <a:solidFill>
                  <a:srgbClr val="FFFFFF"/>
                </a:solidFill>
              </a14:hiddenFill>
            </a:ext>
          </a:extLst>
        </p:spPr>
      </p:pic>
      <p:pic>
        <p:nvPicPr>
          <p:cNvPr id="22" name="Image 21">
            <a:hlinkClick r:id="rId18"/>
            <a:extLst>
              <a:ext uri="{FF2B5EF4-FFF2-40B4-BE49-F238E27FC236}">
                <a16:creationId xmlns:a16="http://schemas.microsoft.com/office/drawing/2014/main" id="{33B101A6-5CDC-93EA-F13C-3FE7E5530E8F}"/>
              </a:ext>
            </a:extLst>
          </p:cNvPr>
          <p:cNvPicPr>
            <a:picLocks noChangeAspect="1"/>
          </p:cNvPicPr>
          <p:nvPr/>
        </p:nvPicPr>
        <p:blipFill>
          <a:blip r:embed="rId19"/>
          <a:stretch>
            <a:fillRect/>
          </a:stretch>
        </p:blipFill>
        <p:spPr>
          <a:xfrm>
            <a:off x="222009" y="7294625"/>
            <a:ext cx="1473090" cy="596278"/>
          </a:xfrm>
          <a:prstGeom prst="rect">
            <a:avLst/>
          </a:prstGeom>
        </p:spPr>
      </p:pic>
      <p:pic>
        <p:nvPicPr>
          <p:cNvPr id="24" name="Image 23">
            <a:hlinkClick r:id="rId20"/>
            <a:extLst>
              <a:ext uri="{FF2B5EF4-FFF2-40B4-BE49-F238E27FC236}">
                <a16:creationId xmlns:a16="http://schemas.microsoft.com/office/drawing/2014/main" id="{759F891E-6D4C-CC31-0C93-58D4EC5BA953}"/>
              </a:ext>
            </a:extLst>
          </p:cNvPr>
          <p:cNvPicPr>
            <a:picLocks noChangeAspect="1"/>
          </p:cNvPicPr>
          <p:nvPr/>
        </p:nvPicPr>
        <p:blipFill>
          <a:blip r:embed="rId21"/>
          <a:stretch>
            <a:fillRect/>
          </a:stretch>
        </p:blipFill>
        <p:spPr>
          <a:xfrm>
            <a:off x="3604105" y="7256218"/>
            <a:ext cx="1364563" cy="539034"/>
          </a:xfrm>
          <a:prstGeom prst="rect">
            <a:avLst/>
          </a:prstGeom>
        </p:spPr>
      </p:pic>
      <p:pic>
        <p:nvPicPr>
          <p:cNvPr id="26" name="Image 25">
            <a:hlinkClick r:id="rId22"/>
            <a:extLst>
              <a:ext uri="{FF2B5EF4-FFF2-40B4-BE49-F238E27FC236}">
                <a16:creationId xmlns:a16="http://schemas.microsoft.com/office/drawing/2014/main" id="{99FC5FA4-8ACB-CD43-C339-FC71D5A4B79D}"/>
              </a:ext>
            </a:extLst>
          </p:cNvPr>
          <p:cNvPicPr>
            <a:picLocks noChangeAspect="1"/>
          </p:cNvPicPr>
          <p:nvPr/>
        </p:nvPicPr>
        <p:blipFill>
          <a:blip r:embed="rId23"/>
          <a:stretch>
            <a:fillRect/>
          </a:stretch>
        </p:blipFill>
        <p:spPr>
          <a:xfrm>
            <a:off x="429109" y="8531461"/>
            <a:ext cx="1056746" cy="1080493"/>
          </a:xfrm>
          <a:prstGeom prst="rect">
            <a:avLst/>
          </a:prstGeom>
        </p:spPr>
      </p:pic>
      <p:pic>
        <p:nvPicPr>
          <p:cNvPr id="1040" name="Picture 16">
            <a:hlinkClick r:id="rId24"/>
            <a:extLst>
              <a:ext uri="{FF2B5EF4-FFF2-40B4-BE49-F238E27FC236}">
                <a16:creationId xmlns:a16="http://schemas.microsoft.com/office/drawing/2014/main" id="{705F9468-6800-5291-239A-09360E6D6639}"/>
              </a:ext>
            </a:extLst>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3604105" y="8604795"/>
            <a:ext cx="1364563" cy="6822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8730861"/>
      </p:ext>
    </p:extLst>
  </p:cSld>
  <p:clrMapOvr>
    <a:masterClrMapping/>
  </p:clrMapOvr>
</p:sld>
</file>

<file path=ppt/theme/theme1.xml><?xml version="1.0" encoding="utf-8"?>
<a:theme xmlns:a="http://schemas.openxmlformats.org/drawingml/2006/main" name="Thème1">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ème1" id="{3E2FDD04-9666-4F3A-9710-936B2B116748}" vid="{0791DBA9-69CA-4F0B-B7FC-B79AEEF1F265}"/>
    </a:ext>
  </a:extLst>
</a:theme>
</file>

<file path=docProps/app.xml><?xml version="1.0" encoding="utf-8"?>
<Properties xmlns="http://schemas.openxmlformats.org/officeDocument/2006/extended-properties" xmlns:vt="http://schemas.openxmlformats.org/officeDocument/2006/docPropsVTypes">
  <Template>Default Theme</Template>
  <TotalTime>1127</TotalTime>
  <Words>2069</Words>
  <Application>Microsoft Office PowerPoint</Application>
  <PresentationFormat>Format A4 (210 x 297 mm)</PresentationFormat>
  <Paragraphs>167</Paragraphs>
  <Slides>6</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6</vt:i4>
      </vt:variant>
    </vt:vector>
  </HeadingPairs>
  <TitlesOfParts>
    <vt:vector size="13" baseType="lpstr">
      <vt:lpstr>Arial</vt:lpstr>
      <vt:lpstr>Calibri</vt:lpstr>
      <vt:lpstr>Calibri Light</vt:lpstr>
      <vt:lpstr>KG Second Chances Sketch</vt:lpstr>
      <vt:lpstr>Print Bold</vt:lpstr>
      <vt:lpstr>Quicksand Bold</vt:lpstr>
      <vt:lpstr>Thème1</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Alizée</dc:creator>
  <cp:lastModifiedBy>Florent -</cp:lastModifiedBy>
  <cp:revision>79</cp:revision>
  <dcterms:created xsi:type="dcterms:W3CDTF">2023-10-19T20:19:23Z</dcterms:created>
  <dcterms:modified xsi:type="dcterms:W3CDTF">2024-07-03T20:59:52Z</dcterms:modified>
</cp:coreProperties>
</file>